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35" r:id="rId3"/>
    <p:sldId id="328" r:id="rId4"/>
    <p:sldId id="349" r:id="rId5"/>
    <p:sldId id="346" r:id="rId6"/>
    <p:sldId id="268" r:id="rId7"/>
    <p:sldId id="361" r:id="rId8"/>
    <p:sldId id="368" r:id="rId9"/>
    <p:sldId id="362" r:id="rId10"/>
    <p:sldId id="367" r:id="rId11"/>
    <p:sldId id="339" r:id="rId12"/>
    <p:sldId id="363" r:id="rId13"/>
    <p:sldId id="370" r:id="rId14"/>
    <p:sldId id="337" r:id="rId15"/>
    <p:sldId id="364" r:id="rId16"/>
    <p:sldId id="347" r:id="rId17"/>
    <p:sldId id="365" r:id="rId18"/>
    <p:sldId id="371" r:id="rId19"/>
    <p:sldId id="342" r:id="rId20"/>
    <p:sldId id="340" r:id="rId21"/>
    <p:sldId id="343" r:id="rId22"/>
    <p:sldId id="369" r:id="rId23"/>
    <p:sldId id="341" r:id="rId24"/>
    <p:sldId id="344" r:id="rId25"/>
    <p:sldId id="338" r:id="rId26"/>
    <p:sldId id="348" r:id="rId27"/>
    <p:sldId id="355" r:id="rId28"/>
    <p:sldId id="351" r:id="rId29"/>
    <p:sldId id="352" r:id="rId30"/>
    <p:sldId id="353" r:id="rId31"/>
    <p:sldId id="354" r:id="rId32"/>
    <p:sldId id="350" r:id="rId33"/>
    <p:sldId id="357" r:id="rId34"/>
    <p:sldId id="360" r:id="rId35"/>
    <p:sldId id="359" r:id="rId36"/>
    <p:sldId id="333" r:id="rId37"/>
    <p:sldId id="358" r:id="rId38"/>
    <p:sldId id="313" r:id="rId39"/>
    <p:sldId id="315" r:id="rId40"/>
    <p:sldId id="372" r:id="rId41"/>
  </p:sldIdLst>
  <p:sldSz cx="9144000" cy="6858000" type="screen4x3"/>
  <p:notesSz cx="6784975" cy="98726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3366FF"/>
    <a:srgbClr val="6699FF"/>
    <a:srgbClr val="CC0000"/>
    <a:srgbClr val="FFCC99"/>
    <a:srgbClr val="FF9900"/>
    <a:srgbClr val="FF0066"/>
    <a:srgbClr val="006600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208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3109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37895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C663E7-E0C0-4011-8AB3-8789011ECC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39775"/>
            <a:ext cx="4940300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89475"/>
            <a:ext cx="497522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37895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68E676-1712-4BF7-A0FA-5F5C4B267E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30828-3CF4-4954-A852-C1EAC89E2751}" type="slidenum">
              <a:rPr lang="en-US"/>
              <a:pPr/>
              <a:t>38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39775"/>
            <a:ext cx="4937125" cy="3703638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27620-1775-4344-81A8-5974B7DE3A10}" type="slidenum">
              <a:rPr lang="en-US"/>
              <a:pPr/>
              <a:t>39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39775"/>
            <a:ext cx="4937125" cy="3703638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312F7-37BF-41C5-940F-C401660643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3AE85-E29E-4FFC-93AF-DEB5C493B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85814-FC21-4B6A-A78D-BA1E719D1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2F60B-5A59-49A9-A780-A8B48081B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A8D11-5462-4151-B5BC-9EAE2B468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DB26E-B35C-4ACC-95DA-A6E999618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F3277-C4EA-4A73-8865-E48C990DF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5512A-4CF5-4AA9-AD3F-4D902605CC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D4C41-F20C-4948-A2AA-17EDC897E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A21B2-1C5F-4615-8A2F-E77D983C2C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74F3A-8A31-4675-94A9-1E89C1A74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C895D9-AB3F-4E30-8601-2371CEF498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206500" y="431800"/>
            <a:ext cx="67183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SHAPES OF </a:t>
            </a:r>
            <a:r>
              <a:rPr lang="en-US" sz="5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MOLECULES</a:t>
            </a:r>
            <a:endParaRPr lang="en-US" sz="6000" b="1" dirty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075" name="Picture 27" descr="KT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3500438"/>
            <a:ext cx="674687" cy="14398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Line 3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5" name="Line 5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4628" name="Picture 68" descr="shapetetra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773238"/>
            <a:ext cx="3581400" cy="3352800"/>
          </a:xfrm>
          <a:prstGeom prst="rect">
            <a:avLst/>
          </a:prstGeom>
          <a:noFill/>
        </p:spPr>
      </p:pic>
      <p:sp>
        <p:nvSpPr>
          <p:cNvPr id="194629" name="Text Box 69"/>
          <p:cNvSpPr txBox="1">
            <a:spLocks noChangeArrowheads="1"/>
          </p:cNvSpPr>
          <p:nvPr/>
        </p:nvSpPr>
        <p:spPr bwMode="auto">
          <a:xfrm>
            <a:off x="2316163" y="273050"/>
            <a:ext cx="451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ADDING ANOTHER ATOM - ANIMATION</a:t>
            </a:r>
            <a:endParaRPr lang="en-US" sz="20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Line 3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Line 5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3908425" y="27305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METHANE</a:t>
            </a:r>
            <a:endParaRPr lang="en-US" sz="1800">
              <a:latin typeface="Arial" charset="0"/>
            </a:endParaRPr>
          </a:p>
        </p:txBody>
      </p:sp>
      <p:grpSp>
        <p:nvGrpSpPr>
          <p:cNvPr id="164974" name="Group 110"/>
          <p:cNvGrpSpPr>
            <a:grpSpLocks/>
          </p:cNvGrpSpPr>
          <p:nvPr/>
        </p:nvGrpSpPr>
        <p:grpSpPr bwMode="auto">
          <a:xfrm>
            <a:off x="977900" y="1289050"/>
            <a:ext cx="965200" cy="965200"/>
            <a:chOff x="2872" y="1560"/>
            <a:chExt cx="608" cy="608"/>
          </a:xfrm>
        </p:grpSpPr>
        <p:sp>
          <p:nvSpPr>
            <p:cNvPr id="164975" name="Oval 111"/>
            <p:cNvSpPr>
              <a:spLocks noChangeArrowheads="1"/>
            </p:cNvSpPr>
            <p:nvPr/>
          </p:nvSpPr>
          <p:spPr bwMode="auto">
            <a:xfrm>
              <a:off x="2928" y="1588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76" name="Text Box 112"/>
            <p:cNvSpPr txBox="1">
              <a:spLocks noChangeArrowheads="1"/>
            </p:cNvSpPr>
            <p:nvPr/>
          </p:nvSpPr>
          <p:spPr bwMode="auto">
            <a:xfrm>
              <a:off x="3064" y="175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164977" name="Oval 113"/>
            <p:cNvSpPr>
              <a:spLocks noChangeArrowheads="1"/>
            </p:cNvSpPr>
            <p:nvPr/>
          </p:nvSpPr>
          <p:spPr bwMode="auto">
            <a:xfrm>
              <a:off x="2872" y="156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78" name="Oval 114"/>
            <p:cNvSpPr>
              <a:spLocks noChangeArrowheads="1"/>
            </p:cNvSpPr>
            <p:nvPr/>
          </p:nvSpPr>
          <p:spPr bwMode="auto">
            <a:xfrm>
              <a:off x="2912" y="2028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79" name="Oval 115"/>
            <p:cNvSpPr>
              <a:spLocks noChangeArrowheads="1"/>
            </p:cNvSpPr>
            <p:nvPr/>
          </p:nvSpPr>
          <p:spPr bwMode="auto">
            <a:xfrm>
              <a:off x="3323" y="2020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80" name="Oval 116"/>
            <p:cNvSpPr>
              <a:spLocks noChangeArrowheads="1"/>
            </p:cNvSpPr>
            <p:nvPr/>
          </p:nvSpPr>
          <p:spPr bwMode="auto">
            <a:xfrm>
              <a:off x="3315" y="1580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981" name="Group 117"/>
          <p:cNvGrpSpPr>
            <a:grpSpLocks/>
          </p:cNvGrpSpPr>
          <p:nvPr/>
        </p:nvGrpSpPr>
        <p:grpSpPr bwMode="auto">
          <a:xfrm>
            <a:off x="2832100" y="1441450"/>
            <a:ext cx="673100" cy="584200"/>
            <a:chOff x="2464" y="952"/>
            <a:chExt cx="424" cy="368"/>
          </a:xfrm>
        </p:grpSpPr>
        <p:sp>
          <p:nvSpPr>
            <p:cNvPr id="164982" name="Text Box 118"/>
            <p:cNvSpPr txBox="1">
              <a:spLocks noChangeArrowheads="1"/>
            </p:cNvSpPr>
            <p:nvPr/>
          </p:nvSpPr>
          <p:spPr bwMode="auto">
            <a:xfrm>
              <a:off x="2588" y="101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4983" name="Oval 119"/>
            <p:cNvSpPr>
              <a:spLocks noChangeArrowheads="1"/>
            </p:cNvSpPr>
            <p:nvPr/>
          </p:nvSpPr>
          <p:spPr bwMode="auto">
            <a:xfrm>
              <a:off x="2520" y="952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84" name="Oval 120"/>
            <p:cNvSpPr>
              <a:spLocks noChangeArrowheads="1"/>
            </p:cNvSpPr>
            <p:nvPr/>
          </p:nvSpPr>
          <p:spPr bwMode="auto">
            <a:xfrm>
              <a:off x="2464" y="107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985" name="Oval 121"/>
          <p:cNvSpPr>
            <a:spLocks noChangeArrowheads="1"/>
          </p:cNvSpPr>
          <p:nvPr/>
        </p:nvSpPr>
        <p:spPr bwMode="auto">
          <a:xfrm>
            <a:off x="6011863" y="731838"/>
            <a:ext cx="584200" cy="5842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986" name="Group 122"/>
          <p:cNvGrpSpPr>
            <a:grpSpLocks/>
          </p:cNvGrpSpPr>
          <p:nvPr/>
        </p:nvGrpSpPr>
        <p:grpSpPr bwMode="auto">
          <a:xfrm>
            <a:off x="5364163" y="769938"/>
            <a:ext cx="1930400" cy="1846262"/>
            <a:chOff x="3736" y="509"/>
            <a:chExt cx="1216" cy="1163"/>
          </a:xfrm>
        </p:grpSpPr>
        <p:sp>
          <p:nvSpPr>
            <p:cNvPr id="164987" name="Oval 123"/>
            <p:cNvSpPr>
              <a:spLocks noChangeArrowheads="1"/>
            </p:cNvSpPr>
            <p:nvPr/>
          </p:nvSpPr>
          <p:spPr bwMode="auto">
            <a:xfrm>
              <a:off x="4429" y="724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88" name="Text Box 124"/>
            <p:cNvSpPr txBox="1">
              <a:spLocks noChangeArrowheads="1"/>
            </p:cNvSpPr>
            <p:nvPr/>
          </p:nvSpPr>
          <p:spPr bwMode="auto">
            <a:xfrm>
              <a:off x="4237" y="95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164989" name="Oval 125"/>
            <p:cNvSpPr>
              <a:spLocks noChangeArrowheads="1"/>
            </p:cNvSpPr>
            <p:nvPr/>
          </p:nvSpPr>
          <p:spPr bwMode="auto">
            <a:xfrm>
              <a:off x="4045" y="76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90" name="Oval 126"/>
            <p:cNvSpPr>
              <a:spLocks noChangeArrowheads="1"/>
            </p:cNvSpPr>
            <p:nvPr/>
          </p:nvSpPr>
          <p:spPr bwMode="auto">
            <a:xfrm>
              <a:off x="4013" y="876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91" name="Oval 127"/>
            <p:cNvSpPr>
              <a:spLocks noChangeArrowheads="1"/>
            </p:cNvSpPr>
            <p:nvPr/>
          </p:nvSpPr>
          <p:spPr bwMode="auto">
            <a:xfrm>
              <a:off x="4192" y="1300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92" name="Oval 128"/>
            <p:cNvSpPr>
              <a:spLocks noChangeArrowheads="1"/>
            </p:cNvSpPr>
            <p:nvPr/>
          </p:nvSpPr>
          <p:spPr bwMode="auto">
            <a:xfrm>
              <a:off x="4576" y="1148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93" name="Text Box 129"/>
            <p:cNvSpPr txBox="1">
              <a:spLocks noChangeArrowheads="1"/>
            </p:cNvSpPr>
            <p:nvPr/>
          </p:nvSpPr>
          <p:spPr bwMode="auto">
            <a:xfrm>
              <a:off x="3804" y="920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4994" name="Oval 130"/>
            <p:cNvSpPr>
              <a:spLocks noChangeArrowheads="1"/>
            </p:cNvSpPr>
            <p:nvPr/>
          </p:nvSpPr>
          <p:spPr bwMode="auto">
            <a:xfrm>
              <a:off x="3736" y="856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95" name="Oval 131"/>
            <p:cNvSpPr>
              <a:spLocks noChangeArrowheads="1"/>
            </p:cNvSpPr>
            <p:nvPr/>
          </p:nvSpPr>
          <p:spPr bwMode="auto">
            <a:xfrm>
              <a:off x="4000" y="111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96" name="Text Box 132"/>
            <p:cNvSpPr txBox="1">
              <a:spLocks noChangeArrowheads="1"/>
            </p:cNvSpPr>
            <p:nvPr/>
          </p:nvSpPr>
          <p:spPr bwMode="auto">
            <a:xfrm>
              <a:off x="4252" y="1384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4997" name="Oval 133"/>
            <p:cNvSpPr>
              <a:spLocks noChangeArrowheads="1"/>
            </p:cNvSpPr>
            <p:nvPr/>
          </p:nvSpPr>
          <p:spPr bwMode="auto">
            <a:xfrm>
              <a:off x="4176" y="1304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98" name="Oval 134"/>
            <p:cNvSpPr>
              <a:spLocks noChangeArrowheads="1"/>
            </p:cNvSpPr>
            <p:nvPr/>
          </p:nvSpPr>
          <p:spPr bwMode="auto">
            <a:xfrm>
              <a:off x="4424" y="1288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99" name="Text Box 135"/>
            <p:cNvSpPr txBox="1">
              <a:spLocks noChangeArrowheads="1"/>
            </p:cNvSpPr>
            <p:nvPr/>
          </p:nvSpPr>
          <p:spPr bwMode="auto">
            <a:xfrm>
              <a:off x="4660" y="933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5000" name="Oval 136"/>
            <p:cNvSpPr>
              <a:spLocks noChangeArrowheads="1"/>
            </p:cNvSpPr>
            <p:nvPr/>
          </p:nvSpPr>
          <p:spPr bwMode="auto">
            <a:xfrm>
              <a:off x="4584" y="869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01" name="Oval 137"/>
            <p:cNvSpPr>
              <a:spLocks noChangeArrowheads="1"/>
            </p:cNvSpPr>
            <p:nvPr/>
          </p:nvSpPr>
          <p:spPr bwMode="auto">
            <a:xfrm>
              <a:off x="4568" y="837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02" name="Text Box 138"/>
            <p:cNvSpPr txBox="1">
              <a:spLocks noChangeArrowheads="1"/>
            </p:cNvSpPr>
            <p:nvPr/>
          </p:nvSpPr>
          <p:spPr bwMode="auto">
            <a:xfrm>
              <a:off x="4246" y="509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5003" name="Oval 139"/>
            <p:cNvSpPr>
              <a:spLocks noChangeArrowheads="1"/>
            </p:cNvSpPr>
            <p:nvPr/>
          </p:nvSpPr>
          <p:spPr bwMode="auto">
            <a:xfrm>
              <a:off x="4170" y="717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5004" name="Text Box 140"/>
          <p:cNvSpPr txBox="1">
            <a:spLocks noChangeArrowheads="1"/>
          </p:cNvSpPr>
          <p:nvPr/>
        </p:nvSpPr>
        <p:spPr bwMode="auto">
          <a:xfrm>
            <a:off x="107950" y="2798763"/>
            <a:ext cx="43561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Carbon - has four electrons to pair up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Hydrogen - 1 electron to complete shell</a:t>
            </a:r>
          </a:p>
        </p:txBody>
      </p:sp>
      <p:sp>
        <p:nvSpPr>
          <p:cNvPr id="165005" name="Text Box 141"/>
          <p:cNvSpPr txBox="1">
            <a:spLocks noChangeArrowheads="1"/>
          </p:cNvSpPr>
          <p:nvPr/>
        </p:nvSpPr>
        <p:spPr bwMode="auto">
          <a:xfrm>
            <a:off x="4716463" y="2801938"/>
            <a:ext cx="42481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Four covalent bonds are formed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C and H now have complete shells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4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3908425" y="27305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METHANE</a:t>
            </a:r>
            <a:endParaRPr lang="en-US" sz="1800">
              <a:latin typeface="Arial" charset="0"/>
            </a:endParaRP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463550" y="3814763"/>
            <a:ext cx="30543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BOND PAIRS		4</a:t>
            </a:r>
          </a:p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LONE PAIRS		0</a:t>
            </a: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419100" y="4889500"/>
            <a:ext cx="1527175" cy="1112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BOND ANGLE...</a:t>
            </a:r>
          </a:p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SHAPE...</a:t>
            </a:r>
            <a:endParaRPr lang="en-US">
              <a:solidFill>
                <a:srgbClr val="5F5F5F"/>
              </a:solidFill>
            </a:endParaRPr>
          </a:p>
        </p:txBody>
      </p:sp>
      <p:sp>
        <p:nvSpPr>
          <p:cNvPr id="189449" name="Text Box 9"/>
          <p:cNvSpPr txBox="1">
            <a:spLocks noChangeArrowheads="1"/>
          </p:cNvSpPr>
          <p:nvPr/>
        </p:nvSpPr>
        <p:spPr bwMode="auto">
          <a:xfrm>
            <a:off x="1909763" y="4962525"/>
            <a:ext cx="2095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109.5°</a:t>
            </a:r>
          </a:p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TETRAHEDRAL</a:t>
            </a:r>
            <a:endParaRPr lang="en-US"/>
          </a:p>
        </p:txBody>
      </p:sp>
      <p:grpSp>
        <p:nvGrpSpPr>
          <p:cNvPr id="189450" name="Group 10"/>
          <p:cNvGrpSpPr>
            <a:grpSpLocks/>
          </p:cNvGrpSpPr>
          <p:nvPr/>
        </p:nvGrpSpPr>
        <p:grpSpPr bwMode="auto">
          <a:xfrm>
            <a:off x="977900" y="1289050"/>
            <a:ext cx="965200" cy="965200"/>
            <a:chOff x="2872" y="1560"/>
            <a:chExt cx="608" cy="608"/>
          </a:xfrm>
        </p:grpSpPr>
        <p:sp>
          <p:nvSpPr>
            <p:cNvPr id="189451" name="Oval 11"/>
            <p:cNvSpPr>
              <a:spLocks noChangeArrowheads="1"/>
            </p:cNvSpPr>
            <p:nvPr/>
          </p:nvSpPr>
          <p:spPr bwMode="auto">
            <a:xfrm>
              <a:off x="2928" y="1588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2" name="Text Box 12"/>
            <p:cNvSpPr txBox="1">
              <a:spLocks noChangeArrowheads="1"/>
            </p:cNvSpPr>
            <p:nvPr/>
          </p:nvSpPr>
          <p:spPr bwMode="auto">
            <a:xfrm>
              <a:off x="3064" y="175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189453" name="Oval 13"/>
            <p:cNvSpPr>
              <a:spLocks noChangeArrowheads="1"/>
            </p:cNvSpPr>
            <p:nvPr/>
          </p:nvSpPr>
          <p:spPr bwMode="auto">
            <a:xfrm>
              <a:off x="2872" y="156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4" name="Oval 14"/>
            <p:cNvSpPr>
              <a:spLocks noChangeArrowheads="1"/>
            </p:cNvSpPr>
            <p:nvPr/>
          </p:nvSpPr>
          <p:spPr bwMode="auto">
            <a:xfrm>
              <a:off x="2912" y="2028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5" name="Oval 15"/>
            <p:cNvSpPr>
              <a:spLocks noChangeArrowheads="1"/>
            </p:cNvSpPr>
            <p:nvPr/>
          </p:nvSpPr>
          <p:spPr bwMode="auto">
            <a:xfrm>
              <a:off x="3323" y="2020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6" name="Oval 16"/>
            <p:cNvSpPr>
              <a:spLocks noChangeArrowheads="1"/>
            </p:cNvSpPr>
            <p:nvPr/>
          </p:nvSpPr>
          <p:spPr bwMode="auto">
            <a:xfrm>
              <a:off x="3315" y="1580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9457" name="Group 17"/>
          <p:cNvGrpSpPr>
            <a:grpSpLocks/>
          </p:cNvGrpSpPr>
          <p:nvPr/>
        </p:nvGrpSpPr>
        <p:grpSpPr bwMode="auto">
          <a:xfrm>
            <a:off x="2832100" y="1441450"/>
            <a:ext cx="673100" cy="584200"/>
            <a:chOff x="2464" y="952"/>
            <a:chExt cx="424" cy="368"/>
          </a:xfrm>
        </p:grpSpPr>
        <p:sp>
          <p:nvSpPr>
            <p:cNvPr id="189458" name="Text Box 18"/>
            <p:cNvSpPr txBox="1">
              <a:spLocks noChangeArrowheads="1"/>
            </p:cNvSpPr>
            <p:nvPr/>
          </p:nvSpPr>
          <p:spPr bwMode="auto">
            <a:xfrm>
              <a:off x="2588" y="101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89459" name="Oval 19"/>
            <p:cNvSpPr>
              <a:spLocks noChangeArrowheads="1"/>
            </p:cNvSpPr>
            <p:nvPr/>
          </p:nvSpPr>
          <p:spPr bwMode="auto">
            <a:xfrm>
              <a:off x="2520" y="952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60" name="Oval 20"/>
            <p:cNvSpPr>
              <a:spLocks noChangeArrowheads="1"/>
            </p:cNvSpPr>
            <p:nvPr/>
          </p:nvSpPr>
          <p:spPr bwMode="auto">
            <a:xfrm>
              <a:off x="2464" y="107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9461" name="Oval 21"/>
          <p:cNvSpPr>
            <a:spLocks noChangeArrowheads="1"/>
          </p:cNvSpPr>
          <p:nvPr/>
        </p:nvSpPr>
        <p:spPr bwMode="auto">
          <a:xfrm>
            <a:off x="6011863" y="731838"/>
            <a:ext cx="584200" cy="5842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9462" name="Group 22"/>
          <p:cNvGrpSpPr>
            <a:grpSpLocks/>
          </p:cNvGrpSpPr>
          <p:nvPr/>
        </p:nvGrpSpPr>
        <p:grpSpPr bwMode="auto">
          <a:xfrm>
            <a:off x="5364163" y="769938"/>
            <a:ext cx="1930400" cy="1846262"/>
            <a:chOff x="3736" y="509"/>
            <a:chExt cx="1216" cy="1163"/>
          </a:xfrm>
        </p:grpSpPr>
        <p:sp>
          <p:nvSpPr>
            <p:cNvPr id="189463" name="Oval 23"/>
            <p:cNvSpPr>
              <a:spLocks noChangeArrowheads="1"/>
            </p:cNvSpPr>
            <p:nvPr/>
          </p:nvSpPr>
          <p:spPr bwMode="auto">
            <a:xfrm>
              <a:off x="4429" y="724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64" name="Text Box 24"/>
            <p:cNvSpPr txBox="1">
              <a:spLocks noChangeArrowheads="1"/>
            </p:cNvSpPr>
            <p:nvPr/>
          </p:nvSpPr>
          <p:spPr bwMode="auto">
            <a:xfrm>
              <a:off x="4237" y="95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189465" name="Oval 25"/>
            <p:cNvSpPr>
              <a:spLocks noChangeArrowheads="1"/>
            </p:cNvSpPr>
            <p:nvPr/>
          </p:nvSpPr>
          <p:spPr bwMode="auto">
            <a:xfrm>
              <a:off x="4045" y="76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66" name="Oval 26"/>
            <p:cNvSpPr>
              <a:spLocks noChangeArrowheads="1"/>
            </p:cNvSpPr>
            <p:nvPr/>
          </p:nvSpPr>
          <p:spPr bwMode="auto">
            <a:xfrm>
              <a:off x="4013" y="876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67" name="Oval 27"/>
            <p:cNvSpPr>
              <a:spLocks noChangeArrowheads="1"/>
            </p:cNvSpPr>
            <p:nvPr/>
          </p:nvSpPr>
          <p:spPr bwMode="auto">
            <a:xfrm>
              <a:off x="4192" y="1300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68" name="Oval 28"/>
            <p:cNvSpPr>
              <a:spLocks noChangeArrowheads="1"/>
            </p:cNvSpPr>
            <p:nvPr/>
          </p:nvSpPr>
          <p:spPr bwMode="auto">
            <a:xfrm>
              <a:off x="4576" y="1148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69" name="Text Box 29"/>
            <p:cNvSpPr txBox="1">
              <a:spLocks noChangeArrowheads="1"/>
            </p:cNvSpPr>
            <p:nvPr/>
          </p:nvSpPr>
          <p:spPr bwMode="auto">
            <a:xfrm>
              <a:off x="3804" y="920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89470" name="Oval 30"/>
            <p:cNvSpPr>
              <a:spLocks noChangeArrowheads="1"/>
            </p:cNvSpPr>
            <p:nvPr/>
          </p:nvSpPr>
          <p:spPr bwMode="auto">
            <a:xfrm>
              <a:off x="3736" y="856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71" name="Oval 31"/>
            <p:cNvSpPr>
              <a:spLocks noChangeArrowheads="1"/>
            </p:cNvSpPr>
            <p:nvPr/>
          </p:nvSpPr>
          <p:spPr bwMode="auto">
            <a:xfrm>
              <a:off x="4000" y="111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72" name="Text Box 32"/>
            <p:cNvSpPr txBox="1">
              <a:spLocks noChangeArrowheads="1"/>
            </p:cNvSpPr>
            <p:nvPr/>
          </p:nvSpPr>
          <p:spPr bwMode="auto">
            <a:xfrm>
              <a:off x="4252" y="1384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89473" name="Oval 33"/>
            <p:cNvSpPr>
              <a:spLocks noChangeArrowheads="1"/>
            </p:cNvSpPr>
            <p:nvPr/>
          </p:nvSpPr>
          <p:spPr bwMode="auto">
            <a:xfrm>
              <a:off x="4176" y="1304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74" name="Oval 34"/>
            <p:cNvSpPr>
              <a:spLocks noChangeArrowheads="1"/>
            </p:cNvSpPr>
            <p:nvPr/>
          </p:nvSpPr>
          <p:spPr bwMode="auto">
            <a:xfrm>
              <a:off x="4424" y="1288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75" name="Text Box 35"/>
            <p:cNvSpPr txBox="1">
              <a:spLocks noChangeArrowheads="1"/>
            </p:cNvSpPr>
            <p:nvPr/>
          </p:nvSpPr>
          <p:spPr bwMode="auto">
            <a:xfrm>
              <a:off x="4660" y="933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89476" name="Oval 36"/>
            <p:cNvSpPr>
              <a:spLocks noChangeArrowheads="1"/>
            </p:cNvSpPr>
            <p:nvPr/>
          </p:nvSpPr>
          <p:spPr bwMode="auto">
            <a:xfrm>
              <a:off x="4584" y="869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77" name="Oval 37"/>
            <p:cNvSpPr>
              <a:spLocks noChangeArrowheads="1"/>
            </p:cNvSpPr>
            <p:nvPr/>
          </p:nvSpPr>
          <p:spPr bwMode="auto">
            <a:xfrm>
              <a:off x="4568" y="837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78" name="Text Box 38"/>
            <p:cNvSpPr txBox="1">
              <a:spLocks noChangeArrowheads="1"/>
            </p:cNvSpPr>
            <p:nvPr/>
          </p:nvSpPr>
          <p:spPr bwMode="auto">
            <a:xfrm>
              <a:off x="4246" y="509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89479" name="Oval 39"/>
            <p:cNvSpPr>
              <a:spLocks noChangeArrowheads="1"/>
            </p:cNvSpPr>
            <p:nvPr/>
          </p:nvSpPr>
          <p:spPr bwMode="auto">
            <a:xfrm>
              <a:off x="4170" y="717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9480" name="Group 40"/>
          <p:cNvGrpSpPr>
            <a:grpSpLocks/>
          </p:cNvGrpSpPr>
          <p:nvPr/>
        </p:nvGrpSpPr>
        <p:grpSpPr bwMode="auto">
          <a:xfrm>
            <a:off x="5768975" y="3903663"/>
            <a:ext cx="2062163" cy="1831975"/>
            <a:chOff x="3634" y="2456"/>
            <a:chExt cx="1299" cy="1154"/>
          </a:xfrm>
        </p:grpSpPr>
        <p:sp>
          <p:nvSpPr>
            <p:cNvPr id="189481" name="Arc 41"/>
            <p:cNvSpPr>
              <a:spLocks/>
            </p:cNvSpPr>
            <p:nvPr/>
          </p:nvSpPr>
          <p:spPr bwMode="auto">
            <a:xfrm rot="-131016">
              <a:off x="4010" y="2825"/>
              <a:ext cx="319" cy="41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7194 w 29641"/>
                <a:gd name="T1" fmla="*/ 37694 h 37694"/>
                <a:gd name="T2" fmla="*/ 29641 w 29641"/>
                <a:gd name="T3" fmla="*/ 1552 h 37694"/>
                <a:gd name="T4" fmla="*/ 21600 w 29641"/>
                <a:gd name="T5" fmla="*/ 21600 h 37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641" h="37694" fill="none" extrusionOk="0">
                  <a:moveTo>
                    <a:pt x="7193" y="37694"/>
                  </a:moveTo>
                  <a:cubicBezTo>
                    <a:pt x="2616" y="33596"/>
                    <a:pt x="0" y="2774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354" y="-1"/>
                    <a:pt x="27084" y="526"/>
                    <a:pt x="29640" y="1552"/>
                  </a:cubicBezTo>
                </a:path>
                <a:path w="29641" h="37694" stroke="0" extrusionOk="0">
                  <a:moveTo>
                    <a:pt x="7193" y="37694"/>
                  </a:moveTo>
                  <a:cubicBezTo>
                    <a:pt x="2616" y="33596"/>
                    <a:pt x="0" y="2774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354" y="-1"/>
                    <a:pt x="27084" y="526"/>
                    <a:pt x="29640" y="155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2" name="Text Box 42"/>
            <p:cNvSpPr txBox="1">
              <a:spLocks noChangeArrowheads="1"/>
            </p:cNvSpPr>
            <p:nvPr/>
          </p:nvSpPr>
          <p:spPr bwMode="auto">
            <a:xfrm>
              <a:off x="3634" y="2776"/>
              <a:ext cx="4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FF0066"/>
                  </a:solidFill>
                  <a:latin typeface="Arial" charset="0"/>
                </a:rPr>
                <a:t>109.5°</a:t>
              </a:r>
              <a:endParaRPr lang="en-US">
                <a:solidFill>
                  <a:srgbClr val="FF0066"/>
                </a:solidFill>
              </a:endParaRPr>
            </a:p>
          </p:txBody>
        </p:sp>
        <p:sp>
          <p:nvSpPr>
            <p:cNvPr id="189483" name="Line 43"/>
            <p:cNvSpPr>
              <a:spLocks noChangeShapeType="1"/>
            </p:cNvSpPr>
            <p:nvPr/>
          </p:nvSpPr>
          <p:spPr bwMode="auto">
            <a:xfrm>
              <a:off x="4344" y="2728"/>
              <a:ext cx="0" cy="2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4" name="Text Box 44"/>
            <p:cNvSpPr txBox="1">
              <a:spLocks noChangeArrowheads="1"/>
            </p:cNvSpPr>
            <p:nvPr/>
          </p:nvSpPr>
          <p:spPr bwMode="auto">
            <a:xfrm>
              <a:off x="3786" y="3245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89485" name="Text Box 45"/>
            <p:cNvSpPr txBox="1">
              <a:spLocks noChangeArrowheads="1"/>
            </p:cNvSpPr>
            <p:nvPr/>
          </p:nvSpPr>
          <p:spPr bwMode="auto">
            <a:xfrm>
              <a:off x="4646" y="332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89486" name="Text Box 46"/>
            <p:cNvSpPr txBox="1">
              <a:spLocks noChangeArrowheads="1"/>
            </p:cNvSpPr>
            <p:nvPr/>
          </p:nvSpPr>
          <p:spPr bwMode="auto">
            <a:xfrm>
              <a:off x="4222" y="295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189487" name="Line 47"/>
            <p:cNvSpPr>
              <a:spLocks noChangeShapeType="1"/>
            </p:cNvSpPr>
            <p:nvPr/>
          </p:nvSpPr>
          <p:spPr bwMode="auto">
            <a:xfrm>
              <a:off x="4450" y="3088"/>
              <a:ext cx="246" cy="5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8" name="Line 48"/>
            <p:cNvSpPr>
              <a:spLocks noChangeShapeType="1"/>
            </p:cNvSpPr>
            <p:nvPr/>
          </p:nvSpPr>
          <p:spPr bwMode="auto">
            <a:xfrm rot="4923391" flipH="1" flipV="1">
              <a:off x="4064" y="3111"/>
              <a:ext cx="154" cy="26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9" name="Text Box 49"/>
            <p:cNvSpPr txBox="1">
              <a:spLocks noChangeArrowheads="1"/>
            </p:cNvSpPr>
            <p:nvPr/>
          </p:nvSpPr>
          <p:spPr bwMode="auto">
            <a:xfrm>
              <a:off x="4224" y="245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89490" name="Text Box 50"/>
            <p:cNvSpPr txBox="1">
              <a:spLocks noChangeArrowheads="1"/>
            </p:cNvSpPr>
            <p:nvPr/>
          </p:nvSpPr>
          <p:spPr bwMode="auto">
            <a:xfrm>
              <a:off x="4678" y="301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89491" name="AutoShape 51"/>
            <p:cNvSpPr>
              <a:spLocks noChangeArrowheads="1"/>
            </p:cNvSpPr>
            <p:nvPr/>
          </p:nvSpPr>
          <p:spPr bwMode="auto">
            <a:xfrm rot="13067564">
              <a:off x="4370" y="3262"/>
              <a:ext cx="323" cy="104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9492" name="Text Box 52"/>
          <p:cNvSpPr txBox="1">
            <a:spLocks noChangeArrowheads="1"/>
          </p:cNvSpPr>
          <p:nvPr/>
        </p:nvSpPr>
        <p:spPr bwMode="auto">
          <a:xfrm>
            <a:off x="107950" y="2798763"/>
            <a:ext cx="43561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Carbon - has four electrons to pair up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Hydrogen - 1 electron to complete shell</a:t>
            </a:r>
          </a:p>
        </p:txBody>
      </p:sp>
      <p:sp>
        <p:nvSpPr>
          <p:cNvPr id="189493" name="Text Box 53"/>
          <p:cNvSpPr txBox="1">
            <a:spLocks noChangeArrowheads="1"/>
          </p:cNvSpPr>
          <p:nvPr/>
        </p:nvSpPr>
        <p:spPr bwMode="auto">
          <a:xfrm>
            <a:off x="4716463" y="2801938"/>
            <a:ext cx="42481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Four covalent bonds are formed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C and H now have complete shells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5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0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3908425" y="27305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METHANE</a:t>
            </a:r>
            <a:endParaRPr lang="en-US" sz="1800">
              <a:latin typeface="Arial" charset="0"/>
            </a:endParaRPr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463550" y="3814763"/>
            <a:ext cx="30543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BOND PAIRS		4</a:t>
            </a:r>
          </a:p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LONE PAIRS		0</a:t>
            </a:r>
          </a:p>
        </p:txBody>
      </p:sp>
      <p:sp>
        <p:nvSpPr>
          <p:cNvPr id="198664" name="Text Box 8"/>
          <p:cNvSpPr txBox="1">
            <a:spLocks noChangeArrowheads="1"/>
          </p:cNvSpPr>
          <p:nvPr/>
        </p:nvSpPr>
        <p:spPr bwMode="auto">
          <a:xfrm>
            <a:off x="419100" y="4889500"/>
            <a:ext cx="1527175" cy="1112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BOND ANGLE...</a:t>
            </a:r>
          </a:p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SHAPE...</a:t>
            </a:r>
            <a:endParaRPr lang="en-US">
              <a:solidFill>
                <a:srgbClr val="5F5F5F"/>
              </a:solidFill>
            </a:endParaRPr>
          </a:p>
        </p:txBody>
      </p: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1909763" y="4962525"/>
            <a:ext cx="2095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109.5°</a:t>
            </a:r>
          </a:p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TETRAHEDRAL</a:t>
            </a:r>
            <a:endParaRPr lang="en-US"/>
          </a:p>
        </p:txBody>
      </p:sp>
      <p:grpSp>
        <p:nvGrpSpPr>
          <p:cNvPr id="198666" name="Group 10"/>
          <p:cNvGrpSpPr>
            <a:grpSpLocks/>
          </p:cNvGrpSpPr>
          <p:nvPr/>
        </p:nvGrpSpPr>
        <p:grpSpPr bwMode="auto">
          <a:xfrm>
            <a:off x="977900" y="1289050"/>
            <a:ext cx="965200" cy="965200"/>
            <a:chOff x="2872" y="1560"/>
            <a:chExt cx="608" cy="608"/>
          </a:xfrm>
        </p:grpSpPr>
        <p:sp>
          <p:nvSpPr>
            <p:cNvPr id="198667" name="Oval 11"/>
            <p:cNvSpPr>
              <a:spLocks noChangeArrowheads="1"/>
            </p:cNvSpPr>
            <p:nvPr/>
          </p:nvSpPr>
          <p:spPr bwMode="auto">
            <a:xfrm>
              <a:off x="2928" y="1588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8" name="Text Box 12"/>
            <p:cNvSpPr txBox="1">
              <a:spLocks noChangeArrowheads="1"/>
            </p:cNvSpPr>
            <p:nvPr/>
          </p:nvSpPr>
          <p:spPr bwMode="auto">
            <a:xfrm>
              <a:off x="3064" y="175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198669" name="Oval 13"/>
            <p:cNvSpPr>
              <a:spLocks noChangeArrowheads="1"/>
            </p:cNvSpPr>
            <p:nvPr/>
          </p:nvSpPr>
          <p:spPr bwMode="auto">
            <a:xfrm>
              <a:off x="2872" y="156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70" name="Oval 14"/>
            <p:cNvSpPr>
              <a:spLocks noChangeArrowheads="1"/>
            </p:cNvSpPr>
            <p:nvPr/>
          </p:nvSpPr>
          <p:spPr bwMode="auto">
            <a:xfrm>
              <a:off x="2912" y="2028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71" name="Oval 15"/>
            <p:cNvSpPr>
              <a:spLocks noChangeArrowheads="1"/>
            </p:cNvSpPr>
            <p:nvPr/>
          </p:nvSpPr>
          <p:spPr bwMode="auto">
            <a:xfrm>
              <a:off x="3323" y="2020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72" name="Oval 16"/>
            <p:cNvSpPr>
              <a:spLocks noChangeArrowheads="1"/>
            </p:cNvSpPr>
            <p:nvPr/>
          </p:nvSpPr>
          <p:spPr bwMode="auto">
            <a:xfrm>
              <a:off x="3315" y="1580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673" name="Group 17"/>
          <p:cNvGrpSpPr>
            <a:grpSpLocks/>
          </p:cNvGrpSpPr>
          <p:nvPr/>
        </p:nvGrpSpPr>
        <p:grpSpPr bwMode="auto">
          <a:xfrm>
            <a:off x="2832100" y="1441450"/>
            <a:ext cx="673100" cy="584200"/>
            <a:chOff x="2464" y="952"/>
            <a:chExt cx="424" cy="368"/>
          </a:xfrm>
        </p:grpSpPr>
        <p:sp>
          <p:nvSpPr>
            <p:cNvPr id="198674" name="Text Box 18"/>
            <p:cNvSpPr txBox="1">
              <a:spLocks noChangeArrowheads="1"/>
            </p:cNvSpPr>
            <p:nvPr/>
          </p:nvSpPr>
          <p:spPr bwMode="auto">
            <a:xfrm>
              <a:off x="2588" y="101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98675" name="Oval 19"/>
            <p:cNvSpPr>
              <a:spLocks noChangeArrowheads="1"/>
            </p:cNvSpPr>
            <p:nvPr/>
          </p:nvSpPr>
          <p:spPr bwMode="auto">
            <a:xfrm>
              <a:off x="2520" y="952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76" name="Oval 20"/>
            <p:cNvSpPr>
              <a:spLocks noChangeArrowheads="1"/>
            </p:cNvSpPr>
            <p:nvPr/>
          </p:nvSpPr>
          <p:spPr bwMode="auto">
            <a:xfrm>
              <a:off x="2464" y="107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77" name="Oval 21"/>
          <p:cNvSpPr>
            <a:spLocks noChangeArrowheads="1"/>
          </p:cNvSpPr>
          <p:nvPr/>
        </p:nvSpPr>
        <p:spPr bwMode="auto">
          <a:xfrm>
            <a:off x="6011863" y="731838"/>
            <a:ext cx="584200" cy="5842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78" name="Group 22"/>
          <p:cNvGrpSpPr>
            <a:grpSpLocks/>
          </p:cNvGrpSpPr>
          <p:nvPr/>
        </p:nvGrpSpPr>
        <p:grpSpPr bwMode="auto">
          <a:xfrm>
            <a:off x="5364163" y="769938"/>
            <a:ext cx="1930400" cy="1846262"/>
            <a:chOff x="3736" y="509"/>
            <a:chExt cx="1216" cy="1163"/>
          </a:xfrm>
        </p:grpSpPr>
        <p:sp>
          <p:nvSpPr>
            <p:cNvPr id="198679" name="Oval 23"/>
            <p:cNvSpPr>
              <a:spLocks noChangeArrowheads="1"/>
            </p:cNvSpPr>
            <p:nvPr/>
          </p:nvSpPr>
          <p:spPr bwMode="auto">
            <a:xfrm>
              <a:off x="4429" y="724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80" name="Text Box 24"/>
            <p:cNvSpPr txBox="1">
              <a:spLocks noChangeArrowheads="1"/>
            </p:cNvSpPr>
            <p:nvPr/>
          </p:nvSpPr>
          <p:spPr bwMode="auto">
            <a:xfrm>
              <a:off x="4237" y="95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198681" name="Oval 25"/>
            <p:cNvSpPr>
              <a:spLocks noChangeArrowheads="1"/>
            </p:cNvSpPr>
            <p:nvPr/>
          </p:nvSpPr>
          <p:spPr bwMode="auto">
            <a:xfrm>
              <a:off x="4045" y="76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82" name="Oval 26"/>
            <p:cNvSpPr>
              <a:spLocks noChangeArrowheads="1"/>
            </p:cNvSpPr>
            <p:nvPr/>
          </p:nvSpPr>
          <p:spPr bwMode="auto">
            <a:xfrm>
              <a:off x="4013" y="876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83" name="Oval 27"/>
            <p:cNvSpPr>
              <a:spLocks noChangeArrowheads="1"/>
            </p:cNvSpPr>
            <p:nvPr/>
          </p:nvSpPr>
          <p:spPr bwMode="auto">
            <a:xfrm>
              <a:off x="4192" y="1300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84" name="Oval 28"/>
            <p:cNvSpPr>
              <a:spLocks noChangeArrowheads="1"/>
            </p:cNvSpPr>
            <p:nvPr/>
          </p:nvSpPr>
          <p:spPr bwMode="auto">
            <a:xfrm>
              <a:off x="4576" y="1148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85" name="Text Box 29"/>
            <p:cNvSpPr txBox="1">
              <a:spLocks noChangeArrowheads="1"/>
            </p:cNvSpPr>
            <p:nvPr/>
          </p:nvSpPr>
          <p:spPr bwMode="auto">
            <a:xfrm>
              <a:off x="3804" y="920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98686" name="Oval 30"/>
            <p:cNvSpPr>
              <a:spLocks noChangeArrowheads="1"/>
            </p:cNvSpPr>
            <p:nvPr/>
          </p:nvSpPr>
          <p:spPr bwMode="auto">
            <a:xfrm>
              <a:off x="3736" y="856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87" name="Oval 31"/>
            <p:cNvSpPr>
              <a:spLocks noChangeArrowheads="1"/>
            </p:cNvSpPr>
            <p:nvPr/>
          </p:nvSpPr>
          <p:spPr bwMode="auto">
            <a:xfrm>
              <a:off x="4000" y="111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88" name="Text Box 32"/>
            <p:cNvSpPr txBox="1">
              <a:spLocks noChangeArrowheads="1"/>
            </p:cNvSpPr>
            <p:nvPr/>
          </p:nvSpPr>
          <p:spPr bwMode="auto">
            <a:xfrm>
              <a:off x="4252" y="1384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98689" name="Oval 33"/>
            <p:cNvSpPr>
              <a:spLocks noChangeArrowheads="1"/>
            </p:cNvSpPr>
            <p:nvPr/>
          </p:nvSpPr>
          <p:spPr bwMode="auto">
            <a:xfrm>
              <a:off x="4176" y="1304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90" name="Oval 34"/>
            <p:cNvSpPr>
              <a:spLocks noChangeArrowheads="1"/>
            </p:cNvSpPr>
            <p:nvPr/>
          </p:nvSpPr>
          <p:spPr bwMode="auto">
            <a:xfrm>
              <a:off x="4424" y="1288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91" name="Text Box 35"/>
            <p:cNvSpPr txBox="1">
              <a:spLocks noChangeArrowheads="1"/>
            </p:cNvSpPr>
            <p:nvPr/>
          </p:nvSpPr>
          <p:spPr bwMode="auto">
            <a:xfrm>
              <a:off x="4660" y="933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98692" name="Oval 36"/>
            <p:cNvSpPr>
              <a:spLocks noChangeArrowheads="1"/>
            </p:cNvSpPr>
            <p:nvPr/>
          </p:nvSpPr>
          <p:spPr bwMode="auto">
            <a:xfrm>
              <a:off x="4584" y="869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93" name="Oval 37"/>
            <p:cNvSpPr>
              <a:spLocks noChangeArrowheads="1"/>
            </p:cNvSpPr>
            <p:nvPr/>
          </p:nvSpPr>
          <p:spPr bwMode="auto">
            <a:xfrm>
              <a:off x="4568" y="837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94" name="Text Box 38"/>
            <p:cNvSpPr txBox="1">
              <a:spLocks noChangeArrowheads="1"/>
            </p:cNvSpPr>
            <p:nvPr/>
          </p:nvSpPr>
          <p:spPr bwMode="auto">
            <a:xfrm>
              <a:off x="4246" y="509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98695" name="Oval 39"/>
            <p:cNvSpPr>
              <a:spLocks noChangeArrowheads="1"/>
            </p:cNvSpPr>
            <p:nvPr/>
          </p:nvSpPr>
          <p:spPr bwMode="auto">
            <a:xfrm>
              <a:off x="4170" y="717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708" name="Text Box 52"/>
          <p:cNvSpPr txBox="1">
            <a:spLocks noChangeArrowheads="1"/>
          </p:cNvSpPr>
          <p:nvPr/>
        </p:nvSpPr>
        <p:spPr bwMode="auto">
          <a:xfrm>
            <a:off x="107950" y="2798763"/>
            <a:ext cx="43561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Carbon - has four electrons to pair up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Hydrogen - 1 electron to complete shell</a:t>
            </a:r>
          </a:p>
        </p:txBody>
      </p:sp>
      <p:sp>
        <p:nvSpPr>
          <p:cNvPr id="198709" name="Text Box 53"/>
          <p:cNvSpPr txBox="1">
            <a:spLocks noChangeArrowheads="1"/>
          </p:cNvSpPr>
          <p:nvPr/>
        </p:nvSpPr>
        <p:spPr bwMode="auto">
          <a:xfrm>
            <a:off x="4716463" y="2801938"/>
            <a:ext cx="42481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Four covalent bonds are formed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C and H now have complete shells</a:t>
            </a:r>
          </a:p>
        </p:txBody>
      </p:sp>
      <p:pic>
        <p:nvPicPr>
          <p:cNvPr id="198710" name="Picture 54" descr="tetrahedral3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644900"/>
            <a:ext cx="3409950" cy="2952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1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0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65" name="Text Box 49"/>
          <p:cNvSpPr txBox="1">
            <a:spLocks noChangeArrowheads="1"/>
          </p:cNvSpPr>
          <p:nvPr/>
        </p:nvSpPr>
        <p:spPr bwMode="auto">
          <a:xfrm>
            <a:off x="2901950" y="273050"/>
            <a:ext cx="334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PHOSPHORUS(V) FLUORIDE</a:t>
            </a:r>
            <a:endParaRPr lang="en-US" sz="1800">
              <a:latin typeface="Arial" charset="0"/>
            </a:endParaRPr>
          </a:p>
        </p:txBody>
      </p:sp>
      <p:grpSp>
        <p:nvGrpSpPr>
          <p:cNvPr id="162940" name="Group 124"/>
          <p:cNvGrpSpPr>
            <a:grpSpLocks/>
          </p:cNvGrpSpPr>
          <p:nvPr/>
        </p:nvGrpSpPr>
        <p:grpSpPr bwMode="auto">
          <a:xfrm>
            <a:off x="2735263" y="908050"/>
            <a:ext cx="941387" cy="941388"/>
            <a:chOff x="371" y="740"/>
            <a:chExt cx="593" cy="593"/>
          </a:xfrm>
        </p:grpSpPr>
        <p:sp>
          <p:nvSpPr>
            <p:cNvPr id="162878" name="Oval 62"/>
            <p:cNvSpPr>
              <a:spLocks noChangeArrowheads="1"/>
            </p:cNvSpPr>
            <p:nvPr/>
          </p:nvSpPr>
          <p:spPr bwMode="auto">
            <a:xfrm>
              <a:off x="424" y="792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79" name="Oval 63"/>
            <p:cNvSpPr>
              <a:spLocks noChangeArrowheads="1"/>
            </p:cNvSpPr>
            <p:nvPr/>
          </p:nvSpPr>
          <p:spPr bwMode="auto">
            <a:xfrm>
              <a:off x="867" y="98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80" name="Oval 64"/>
            <p:cNvSpPr>
              <a:spLocks noChangeArrowheads="1"/>
            </p:cNvSpPr>
            <p:nvPr/>
          </p:nvSpPr>
          <p:spPr bwMode="auto">
            <a:xfrm>
              <a:off x="614" y="74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81" name="Text Box 65"/>
            <p:cNvSpPr txBox="1">
              <a:spLocks noChangeArrowheads="1"/>
            </p:cNvSpPr>
            <p:nvPr/>
          </p:nvSpPr>
          <p:spPr bwMode="auto">
            <a:xfrm>
              <a:off x="576" y="92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62882" name="Oval 66"/>
            <p:cNvSpPr>
              <a:spLocks noChangeArrowheads="1"/>
            </p:cNvSpPr>
            <p:nvPr/>
          </p:nvSpPr>
          <p:spPr bwMode="auto">
            <a:xfrm>
              <a:off x="371" y="98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36" name="Oval 120"/>
            <p:cNvSpPr>
              <a:spLocks noChangeArrowheads="1"/>
            </p:cNvSpPr>
            <p:nvPr/>
          </p:nvSpPr>
          <p:spPr bwMode="auto">
            <a:xfrm>
              <a:off x="790" y="81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37" name="Oval 121"/>
            <p:cNvSpPr>
              <a:spLocks noChangeArrowheads="1"/>
            </p:cNvSpPr>
            <p:nvPr/>
          </p:nvSpPr>
          <p:spPr bwMode="auto">
            <a:xfrm>
              <a:off x="438" y="81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38" name="Oval 122"/>
            <p:cNvSpPr>
              <a:spLocks noChangeArrowheads="1"/>
            </p:cNvSpPr>
            <p:nvPr/>
          </p:nvSpPr>
          <p:spPr bwMode="auto">
            <a:xfrm>
              <a:off x="614" y="12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39" name="Oval 123"/>
            <p:cNvSpPr>
              <a:spLocks noChangeArrowheads="1"/>
            </p:cNvSpPr>
            <p:nvPr/>
          </p:nvSpPr>
          <p:spPr bwMode="auto">
            <a:xfrm>
              <a:off x="438" y="116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2884" name="Oval 68"/>
          <p:cNvSpPr>
            <a:spLocks noChangeArrowheads="1"/>
          </p:cNvSpPr>
          <p:nvPr/>
        </p:nvSpPr>
        <p:spPr bwMode="auto">
          <a:xfrm>
            <a:off x="584200" y="863600"/>
            <a:ext cx="1189038" cy="1189038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85" name="Text Box 69"/>
          <p:cNvSpPr txBox="1">
            <a:spLocks noChangeArrowheads="1"/>
          </p:cNvSpPr>
          <p:nvPr/>
        </p:nvSpPr>
        <p:spPr bwMode="auto">
          <a:xfrm>
            <a:off x="1022350" y="12827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P</a:t>
            </a:r>
            <a:endParaRPr lang="en-US"/>
          </a:p>
        </p:txBody>
      </p:sp>
      <p:sp>
        <p:nvSpPr>
          <p:cNvPr id="162886" name="Oval 70"/>
          <p:cNvSpPr>
            <a:spLocks noChangeArrowheads="1"/>
          </p:cNvSpPr>
          <p:nvPr/>
        </p:nvSpPr>
        <p:spPr bwMode="auto">
          <a:xfrm>
            <a:off x="1092200" y="762000"/>
            <a:ext cx="177800" cy="1778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87" name="Oval 71"/>
          <p:cNvSpPr>
            <a:spLocks noChangeArrowheads="1"/>
          </p:cNvSpPr>
          <p:nvPr/>
        </p:nvSpPr>
        <p:spPr bwMode="auto">
          <a:xfrm>
            <a:off x="533400" y="1168400"/>
            <a:ext cx="177800" cy="1778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89" name="Oval 73"/>
          <p:cNvSpPr>
            <a:spLocks noChangeArrowheads="1"/>
          </p:cNvSpPr>
          <p:nvPr/>
        </p:nvSpPr>
        <p:spPr bwMode="auto">
          <a:xfrm>
            <a:off x="685800" y="1816100"/>
            <a:ext cx="177800" cy="1778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90" name="Oval 74"/>
          <p:cNvSpPr>
            <a:spLocks noChangeArrowheads="1"/>
          </p:cNvSpPr>
          <p:nvPr/>
        </p:nvSpPr>
        <p:spPr bwMode="auto">
          <a:xfrm>
            <a:off x="1473200" y="1816100"/>
            <a:ext cx="177800" cy="1778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941" name="Oval 125"/>
          <p:cNvSpPr>
            <a:spLocks noChangeArrowheads="1"/>
          </p:cNvSpPr>
          <p:nvPr/>
        </p:nvSpPr>
        <p:spPr bwMode="auto">
          <a:xfrm>
            <a:off x="1638300" y="1181100"/>
            <a:ext cx="177800" cy="1778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030" name="Group 214"/>
          <p:cNvGrpSpPr>
            <a:grpSpLocks/>
          </p:cNvGrpSpPr>
          <p:nvPr/>
        </p:nvGrpSpPr>
        <p:grpSpPr bwMode="auto">
          <a:xfrm>
            <a:off x="5626100" y="730250"/>
            <a:ext cx="2563813" cy="2649538"/>
            <a:chOff x="3408" y="500"/>
            <a:chExt cx="1615" cy="1669"/>
          </a:xfrm>
        </p:grpSpPr>
        <p:sp>
          <p:nvSpPr>
            <p:cNvPr id="163001" name="Oval 185"/>
            <p:cNvSpPr>
              <a:spLocks noChangeArrowheads="1"/>
            </p:cNvSpPr>
            <p:nvPr/>
          </p:nvSpPr>
          <p:spPr bwMode="auto">
            <a:xfrm>
              <a:off x="3845" y="1624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44" name="Oval 128"/>
            <p:cNvSpPr>
              <a:spLocks noChangeArrowheads="1"/>
            </p:cNvSpPr>
            <p:nvPr/>
          </p:nvSpPr>
          <p:spPr bwMode="auto">
            <a:xfrm>
              <a:off x="3888" y="968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45" name="Text Box 129"/>
            <p:cNvSpPr txBox="1">
              <a:spLocks noChangeArrowheads="1"/>
            </p:cNvSpPr>
            <p:nvPr/>
          </p:nvSpPr>
          <p:spPr bwMode="auto">
            <a:xfrm>
              <a:off x="4164" y="1232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162952" name="Oval 136"/>
            <p:cNvSpPr>
              <a:spLocks noChangeArrowheads="1"/>
            </p:cNvSpPr>
            <p:nvPr/>
          </p:nvSpPr>
          <p:spPr bwMode="auto">
            <a:xfrm>
              <a:off x="3813" y="552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53" name="Oval 137"/>
            <p:cNvSpPr>
              <a:spLocks noChangeArrowheads="1"/>
            </p:cNvSpPr>
            <p:nvPr/>
          </p:nvSpPr>
          <p:spPr bwMode="auto">
            <a:xfrm>
              <a:off x="4256" y="74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54" name="Oval 138"/>
            <p:cNvSpPr>
              <a:spLocks noChangeArrowheads="1"/>
            </p:cNvSpPr>
            <p:nvPr/>
          </p:nvSpPr>
          <p:spPr bwMode="auto">
            <a:xfrm>
              <a:off x="4003" y="50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55" name="Text Box 139"/>
            <p:cNvSpPr txBox="1">
              <a:spLocks noChangeArrowheads="1"/>
            </p:cNvSpPr>
            <p:nvPr/>
          </p:nvSpPr>
          <p:spPr bwMode="auto">
            <a:xfrm>
              <a:off x="3965" y="68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62956" name="Oval 140"/>
            <p:cNvSpPr>
              <a:spLocks noChangeArrowheads="1"/>
            </p:cNvSpPr>
            <p:nvPr/>
          </p:nvSpPr>
          <p:spPr bwMode="auto">
            <a:xfrm>
              <a:off x="3760" y="74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57" name="Oval 141"/>
            <p:cNvSpPr>
              <a:spLocks noChangeArrowheads="1"/>
            </p:cNvSpPr>
            <p:nvPr/>
          </p:nvSpPr>
          <p:spPr bwMode="auto">
            <a:xfrm>
              <a:off x="4179" y="57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58" name="Oval 142"/>
            <p:cNvSpPr>
              <a:spLocks noChangeArrowheads="1"/>
            </p:cNvSpPr>
            <p:nvPr/>
          </p:nvSpPr>
          <p:spPr bwMode="auto">
            <a:xfrm>
              <a:off x="3827" y="57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59" name="Oval 143"/>
            <p:cNvSpPr>
              <a:spLocks noChangeArrowheads="1"/>
            </p:cNvSpPr>
            <p:nvPr/>
          </p:nvSpPr>
          <p:spPr bwMode="auto">
            <a:xfrm>
              <a:off x="3979" y="99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60" name="Oval 144"/>
            <p:cNvSpPr>
              <a:spLocks noChangeArrowheads="1"/>
            </p:cNvSpPr>
            <p:nvPr/>
          </p:nvSpPr>
          <p:spPr bwMode="auto">
            <a:xfrm>
              <a:off x="3811" y="90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62" name="Oval 146"/>
            <p:cNvSpPr>
              <a:spLocks noChangeArrowheads="1"/>
            </p:cNvSpPr>
            <p:nvPr/>
          </p:nvSpPr>
          <p:spPr bwMode="auto">
            <a:xfrm>
              <a:off x="3453" y="1091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63" name="Oval 147"/>
            <p:cNvSpPr>
              <a:spLocks noChangeArrowheads="1"/>
            </p:cNvSpPr>
            <p:nvPr/>
          </p:nvSpPr>
          <p:spPr bwMode="auto">
            <a:xfrm>
              <a:off x="3728" y="153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64" name="Oval 148"/>
            <p:cNvSpPr>
              <a:spLocks noChangeArrowheads="1"/>
            </p:cNvSpPr>
            <p:nvPr/>
          </p:nvSpPr>
          <p:spPr bwMode="auto">
            <a:xfrm>
              <a:off x="3715" y="103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65" name="Text Box 149"/>
            <p:cNvSpPr txBox="1">
              <a:spLocks noChangeArrowheads="1"/>
            </p:cNvSpPr>
            <p:nvPr/>
          </p:nvSpPr>
          <p:spPr bwMode="auto">
            <a:xfrm>
              <a:off x="3597" y="122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62966" name="Oval 150"/>
            <p:cNvSpPr>
              <a:spLocks noChangeArrowheads="1"/>
            </p:cNvSpPr>
            <p:nvPr/>
          </p:nvSpPr>
          <p:spPr bwMode="auto">
            <a:xfrm>
              <a:off x="3408" y="123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67" name="Oval 151"/>
            <p:cNvSpPr>
              <a:spLocks noChangeArrowheads="1"/>
            </p:cNvSpPr>
            <p:nvPr/>
          </p:nvSpPr>
          <p:spPr bwMode="auto">
            <a:xfrm>
              <a:off x="3867" y="143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68" name="Oval 152"/>
            <p:cNvSpPr>
              <a:spLocks noChangeArrowheads="1"/>
            </p:cNvSpPr>
            <p:nvPr/>
          </p:nvSpPr>
          <p:spPr bwMode="auto">
            <a:xfrm>
              <a:off x="3515" y="107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69" name="Oval 153"/>
            <p:cNvSpPr>
              <a:spLocks noChangeArrowheads="1"/>
            </p:cNvSpPr>
            <p:nvPr/>
          </p:nvSpPr>
          <p:spPr bwMode="auto">
            <a:xfrm>
              <a:off x="3571" y="151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70" name="Oval 154"/>
            <p:cNvSpPr>
              <a:spLocks noChangeArrowheads="1"/>
            </p:cNvSpPr>
            <p:nvPr/>
          </p:nvSpPr>
          <p:spPr bwMode="auto">
            <a:xfrm>
              <a:off x="3435" y="142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82" name="Oval 166"/>
            <p:cNvSpPr>
              <a:spLocks noChangeArrowheads="1"/>
            </p:cNvSpPr>
            <p:nvPr/>
          </p:nvSpPr>
          <p:spPr bwMode="auto">
            <a:xfrm>
              <a:off x="4488" y="1392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83" name="Oval 167"/>
            <p:cNvSpPr>
              <a:spLocks noChangeArrowheads="1"/>
            </p:cNvSpPr>
            <p:nvPr/>
          </p:nvSpPr>
          <p:spPr bwMode="auto">
            <a:xfrm>
              <a:off x="4851" y="178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84" name="Oval 168"/>
            <p:cNvSpPr>
              <a:spLocks noChangeArrowheads="1"/>
            </p:cNvSpPr>
            <p:nvPr/>
          </p:nvSpPr>
          <p:spPr bwMode="auto">
            <a:xfrm>
              <a:off x="4750" y="134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85" name="Text Box 169"/>
            <p:cNvSpPr txBox="1">
              <a:spLocks noChangeArrowheads="1"/>
            </p:cNvSpPr>
            <p:nvPr/>
          </p:nvSpPr>
          <p:spPr bwMode="auto">
            <a:xfrm>
              <a:off x="4656" y="154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62986" name="Oval 170"/>
            <p:cNvSpPr>
              <a:spLocks noChangeArrowheads="1"/>
            </p:cNvSpPr>
            <p:nvPr/>
          </p:nvSpPr>
          <p:spPr bwMode="auto">
            <a:xfrm>
              <a:off x="4883" y="144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87" name="Oval 171"/>
            <p:cNvSpPr>
              <a:spLocks noChangeArrowheads="1"/>
            </p:cNvSpPr>
            <p:nvPr/>
          </p:nvSpPr>
          <p:spPr bwMode="auto">
            <a:xfrm>
              <a:off x="4926" y="161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88" name="Oval 172"/>
            <p:cNvSpPr>
              <a:spLocks noChangeArrowheads="1"/>
            </p:cNvSpPr>
            <p:nvPr/>
          </p:nvSpPr>
          <p:spPr bwMode="auto">
            <a:xfrm>
              <a:off x="4590" y="135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89" name="Oval 173"/>
            <p:cNvSpPr>
              <a:spLocks noChangeArrowheads="1"/>
            </p:cNvSpPr>
            <p:nvPr/>
          </p:nvSpPr>
          <p:spPr bwMode="auto">
            <a:xfrm>
              <a:off x="4686" y="184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90" name="Oval 174"/>
            <p:cNvSpPr>
              <a:spLocks noChangeArrowheads="1"/>
            </p:cNvSpPr>
            <p:nvPr/>
          </p:nvSpPr>
          <p:spPr bwMode="auto">
            <a:xfrm>
              <a:off x="4502" y="177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92" name="Oval 176"/>
            <p:cNvSpPr>
              <a:spLocks noChangeArrowheads="1"/>
            </p:cNvSpPr>
            <p:nvPr/>
          </p:nvSpPr>
          <p:spPr bwMode="auto">
            <a:xfrm>
              <a:off x="4440" y="728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93" name="Oval 177"/>
            <p:cNvSpPr>
              <a:spLocks noChangeArrowheads="1"/>
            </p:cNvSpPr>
            <p:nvPr/>
          </p:nvSpPr>
          <p:spPr bwMode="auto">
            <a:xfrm>
              <a:off x="4875" y="10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94" name="Oval 178"/>
            <p:cNvSpPr>
              <a:spLocks noChangeArrowheads="1"/>
            </p:cNvSpPr>
            <p:nvPr/>
          </p:nvSpPr>
          <p:spPr bwMode="auto">
            <a:xfrm>
              <a:off x="4766" y="70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95" name="Text Box 179"/>
            <p:cNvSpPr txBox="1">
              <a:spLocks noChangeArrowheads="1"/>
            </p:cNvSpPr>
            <p:nvPr/>
          </p:nvSpPr>
          <p:spPr bwMode="auto">
            <a:xfrm>
              <a:off x="4592" y="85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62996" name="Oval 180"/>
            <p:cNvSpPr>
              <a:spLocks noChangeArrowheads="1"/>
            </p:cNvSpPr>
            <p:nvPr/>
          </p:nvSpPr>
          <p:spPr bwMode="auto">
            <a:xfrm>
              <a:off x="4443" y="78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97" name="Oval 181"/>
            <p:cNvSpPr>
              <a:spLocks noChangeArrowheads="1"/>
            </p:cNvSpPr>
            <p:nvPr/>
          </p:nvSpPr>
          <p:spPr bwMode="auto">
            <a:xfrm>
              <a:off x="4878" y="85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98" name="Oval 182"/>
            <p:cNvSpPr>
              <a:spLocks noChangeArrowheads="1"/>
            </p:cNvSpPr>
            <p:nvPr/>
          </p:nvSpPr>
          <p:spPr bwMode="auto">
            <a:xfrm>
              <a:off x="4582" y="67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99" name="Oval 183"/>
            <p:cNvSpPr>
              <a:spLocks noChangeArrowheads="1"/>
            </p:cNvSpPr>
            <p:nvPr/>
          </p:nvSpPr>
          <p:spPr bwMode="auto">
            <a:xfrm>
              <a:off x="4742" y="116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000" name="Oval 184"/>
            <p:cNvSpPr>
              <a:spLocks noChangeArrowheads="1"/>
            </p:cNvSpPr>
            <p:nvPr/>
          </p:nvSpPr>
          <p:spPr bwMode="auto">
            <a:xfrm>
              <a:off x="4390" y="96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46" name="Oval 130"/>
            <p:cNvSpPr>
              <a:spLocks noChangeArrowheads="1"/>
            </p:cNvSpPr>
            <p:nvPr/>
          </p:nvSpPr>
          <p:spPr bwMode="auto">
            <a:xfrm>
              <a:off x="4208" y="904"/>
              <a:ext cx="112" cy="1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50" name="Oval 134"/>
            <p:cNvSpPr>
              <a:spLocks noChangeArrowheads="1"/>
            </p:cNvSpPr>
            <p:nvPr/>
          </p:nvSpPr>
          <p:spPr bwMode="auto">
            <a:xfrm>
              <a:off x="4552" y="1168"/>
              <a:ext cx="112" cy="1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48" name="Oval 132"/>
            <p:cNvSpPr>
              <a:spLocks noChangeArrowheads="1"/>
            </p:cNvSpPr>
            <p:nvPr/>
          </p:nvSpPr>
          <p:spPr bwMode="auto">
            <a:xfrm>
              <a:off x="3968" y="1568"/>
              <a:ext cx="112" cy="1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47" name="Oval 131"/>
            <p:cNvSpPr>
              <a:spLocks noChangeArrowheads="1"/>
            </p:cNvSpPr>
            <p:nvPr/>
          </p:nvSpPr>
          <p:spPr bwMode="auto">
            <a:xfrm>
              <a:off x="3856" y="1160"/>
              <a:ext cx="112" cy="1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49" name="Oval 133"/>
            <p:cNvSpPr>
              <a:spLocks noChangeArrowheads="1"/>
            </p:cNvSpPr>
            <p:nvPr/>
          </p:nvSpPr>
          <p:spPr bwMode="auto">
            <a:xfrm>
              <a:off x="4440" y="1584"/>
              <a:ext cx="112" cy="1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73" name="Oval 157"/>
            <p:cNvSpPr>
              <a:spLocks noChangeArrowheads="1"/>
            </p:cNvSpPr>
            <p:nvPr/>
          </p:nvSpPr>
          <p:spPr bwMode="auto">
            <a:xfrm>
              <a:off x="4291" y="184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74" name="Oval 158"/>
            <p:cNvSpPr>
              <a:spLocks noChangeArrowheads="1"/>
            </p:cNvSpPr>
            <p:nvPr/>
          </p:nvSpPr>
          <p:spPr bwMode="auto">
            <a:xfrm>
              <a:off x="4214" y="201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75" name="Text Box 159"/>
            <p:cNvSpPr txBox="1">
              <a:spLocks noChangeArrowheads="1"/>
            </p:cNvSpPr>
            <p:nvPr/>
          </p:nvSpPr>
          <p:spPr bwMode="auto">
            <a:xfrm>
              <a:off x="3992" y="176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62976" name="Oval 160"/>
            <p:cNvSpPr>
              <a:spLocks noChangeArrowheads="1"/>
            </p:cNvSpPr>
            <p:nvPr/>
          </p:nvSpPr>
          <p:spPr bwMode="auto">
            <a:xfrm>
              <a:off x="3795" y="185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77" name="Oval 161"/>
            <p:cNvSpPr>
              <a:spLocks noChangeArrowheads="1"/>
            </p:cNvSpPr>
            <p:nvPr/>
          </p:nvSpPr>
          <p:spPr bwMode="auto">
            <a:xfrm>
              <a:off x="4246" y="167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78" name="Oval 162"/>
            <p:cNvSpPr>
              <a:spLocks noChangeArrowheads="1"/>
            </p:cNvSpPr>
            <p:nvPr/>
          </p:nvSpPr>
          <p:spPr bwMode="auto">
            <a:xfrm>
              <a:off x="3830" y="168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79" name="Oval 163"/>
            <p:cNvSpPr>
              <a:spLocks noChangeArrowheads="1"/>
            </p:cNvSpPr>
            <p:nvPr/>
          </p:nvSpPr>
          <p:spPr bwMode="auto">
            <a:xfrm>
              <a:off x="4038" y="207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80" name="Oval 164"/>
            <p:cNvSpPr>
              <a:spLocks noChangeArrowheads="1"/>
            </p:cNvSpPr>
            <p:nvPr/>
          </p:nvSpPr>
          <p:spPr bwMode="auto">
            <a:xfrm>
              <a:off x="3878" y="201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036" name="Text Box 220"/>
          <p:cNvSpPr txBox="1">
            <a:spLocks noChangeArrowheads="1"/>
          </p:cNvSpPr>
          <p:nvPr/>
        </p:nvSpPr>
        <p:spPr bwMode="auto">
          <a:xfrm>
            <a:off x="263525" y="2228850"/>
            <a:ext cx="49942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Phosphorus - has five electrons to pair up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Fluorine - needs one electron to complete ‘octet’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Five covalent bonds are formed; phosphorus can make use of d orbitals to expand its ‘octet’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67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68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6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2901950" y="273050"/>
            <a:ext cx="334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PHOSPHORUS(V) FLUORIDE</a:t>
            </a:r>
            <a:endParaRPr lang="en-US" sz="1800">
              <a:latin typeface="Arial" charset="0"/>
            </a:endParaRPr>
          </a:p>
        </p:txBody>
      </p:sp>
      <p:grpSp>
        <p:nvGrpSpPr>
          <p:cNvPr id="190471" name="Group 7"/>
          <p:cNvGrpSpPr>
            <a:grpSpLocks/>
          </p:cNvGrpSpPr>
          <p:nvPr/>
        </p:nvGrpSpPr>
        <p:grpSpPr bwMode="auto">
          <a:xfrm>
            <a:off x="2735263" y="908050"/>
            <a:ext cx="941387" cy="941388"/>
            <a:chOff x="371" y="740"/>
            <a:chExt cx="593" cy="593"/>
          </a:xfrm>
        </p:grpSpPr>
        <p:sp>
          <p:nvSpPr>
            <p:cNvPr id="190472" name="Oval 8"/>
            <p:cNvSpPr>
              <a:spLocks noChangeArrowheads="1"/>
            </p:cNvSpPr>
            <p:nvPr/>
          </p:nvSpPr>
          <p:spPr bwMode="auto">
            <a:xfrm>
              <a:off x="424" y="792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3" name="Oval 9"/>
            <p:cNvSpPr>
              <a:spLocks noChangeArrowheads="1"/>
            </p:cNvSpPr>
            <p:nvPr/>
          </p:nvSpPr>
          <p:spPr bwMode="auto">
            <a:xfrm>
              <a:off x="867" y="98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4" name="Oval 10"/>
            <p:cNvSpPr>
              <a:spLocks noChangeArrowheads="1"/>
            </p:cNvSpPr>
            <p:nvPr/>
          </p:nvSpPr>
          <p:spPr bwMode="auto">
            <a:xfrm>
              <a:off x="614" y="74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5" name="Text Box 11"/>
            <p:cNvSpPr txBox="1">
              <a:spLocks noChangeArrowheads="1"/>
            </p:cNvSpPr>
            <p:nvPr/>
          </p:nvSpPr>
          <p:spPr bwMode="auto">
            <a:xfrm>
              <a:off x="576" y="92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90476" name="Oval 12"/>
            <p:cNvSpPr>
              <a:spLocks noChangeArrowheads="1"/>
            </p:cNvSpPr>
            <p:nvPr/>
          </p:nvSpPr>
          <p:spPr bwMode="auto">
            <a:xfrm>
              <a:off x="371" y="98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7" name="Oval 13"/>
            <p:cNvSpPr>
              <a:spLocks noChangeArrowheads="1"/>
            </p:cNvSpPr>
            <p:nvPr/>
          </p:nvSpPr>
          <p:spPr bwMode="auto">
            <a:xfrm>
              <a:off x="790" y="81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8" name="Oval 14"/>
            <p:cNvSpPr>
              <a:spLocks noChangeArrowheads="1"/>
            </p:cNvSpPr>
            <p:nvPr/>
          </p:nvSpPr>
          <p:spPr bwMode="auto">
            <a:xfrm>
              <a:off x="438" y="81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9" name="Oval 15"/>
            <p:cNvSpPr>
              <a:spLocks noChangeArrowheads="1"/>
            </p:cNvSpPr>
            <p:nvPr/>
          </p:nvSpPr>
          <p:spPr bwMode="auto">
            <a:xfrm>
              <a:off x="614" y="12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0" name="Oval 16"/>
            <p:cNvSpPr>
              <a:spLocks noChangeArrowheads="1"/>
            </p:cNvSpPr>
            <p:nvPr/>
          </p:nvSpPr>
          <p:spPr bwMode="auto">
            <a:xfrm>
              <a:off x="438" y="116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0481" name="Oval 17"/>
          <p:cNvSpPr>
            <a:spLocks noChangeArrowheads="1"/>
          </p:cNvSpPr>
          <p:nvPr/>
        </p:nvSpPr>
        <p:spPr bwMode="auto">
          <a:xfrm>
            <a:off x="584200" y="863600"/>
            <a:ext cx="1189038" cy="1189038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82" name="Text Box 18"/>
          <p:cNvSpPr txBox="1">
            <a:spLocks noChangeArrowheads="1"/>
          </p:cNvSpPr>
          <p:nvPr/>
        </p:nvSpPr>
        <p:spPr bwMode="auto">
          <a:xfrm>
            <a:off x="1022350" y="12827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P</a:t>
            </a:r>
            <a:endParaRPr lang="en-US"/>
          </a:p>
        </p:txBody>
      </p:sp>
      <p:sp>
        <p:nvSpPr>
          <p:cNvPr id="190483" name="Oval 19"/>
          <p:cNvSpPr>
            <a:spLocks noChangeArrowheads="1"/>
          </p:cNvSpPr>
          <p:nvPr/>
        </p:nvSpPr>
        <p:spPr bwMode="auto">
          <a:xfrm>
            <a:off x="1092200" y="762000"/>
            <a:ext cx="177800" cy="1778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84" name="Oval 20"/>
          <p:cNvSpPr>
            <a:spLocks noChangeArrowheads="1"/>
          </p:cNvSpPr>
          <p:nvPr/>
        </p:nvSpPr>
        <p:spPr bwMode="auto">
          <a:xfrm>
            <a:off x="533400" y="1168400"/>
            <a:ext cx="177800" cy="1778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85" name="Oval 21"/>
          <p:cNvSpPr>
            <a:spLocks noChangeArrowheads="1"/>
          </p:cNvSpPr>
          <p:nvPr/>
        </p:nvSpPr>
        <p:spPr bwMode="auto">
          <a:xfrm>
            <a:off x="685800" y="1816100"/>
            <a:ext cx="177800" cy="1778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86" name="Oval 22"/>
          <p:cNvSpPr>
            <a:spLocks noChangeArrowheads="1"/>
          </p:cNvSpPr>
          <p:nvPr/>
        </p:nvSpPr>
        <p:spPr bwMode="auto">
          <a:xfrm>
            <a:off x="1473200" y="1816100"/>
            <a:ext cx="177800" cy="1778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87" name="Oval 23"/>
          <p:cNvSpPr>
            <a:spLocks noChangeArrowheads="1"/>
          </p:cNvSpPr>
          <p:nvPr/>
        </p:nvSpPr>
        <p:spPr bwMode="auto">
          <a:xfrm>
            <a:off x="1638300" y="1181100"/>
            <a:ext cx="177800" cy="1778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0488" name="Group 24"/>
          <p:cNvGrpSpPr>
            <a:grpSpLocks/>
          </p:cNvGrpSpPr>
          <p:nvPr/>
        </p:nvGrpSpPr>
        <p:grpSpPr bwMode="auto">
          <a:xfrm>
            <a:off x="5626100" y="730250"/>
            <a:ext cx="2563813" cy="2649538"/>
            <a:chOff x="3408" y="500"/>
            <a:chExt cx="1615" cy="1669"/>
          </a:xfrm>
        </p:grpSpPr>
        <p:sp>
          <p:nvSpPr>
            <p:cNvPr id="190489" name="Oval 25"/>
            <p:cNvSpPr>
              <a:spLocks noChangeArrowheads="1"/>
            </p:cNvSpPr>
            <p:nvPr/>
          </p:nvSpPr>
          <p:spPr bwMode="auto">
            <a:xfrm>
              <a:off x="3845" y="1624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0" name="Oval 26"/>
            <p:cNvSpPr>
              <a:spLocks noChangeArrowheads="1"/>
            </p:cNvSpPr>
            <p:nvPr/>
          </p:nvSpPr>
          <p:spPr bwMode="auto">
            <a:xfrm>
              <a:off x="3888" y="968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1" name="Text Box 27"/>
            <p:cNvSpPr txBox="1">
              <a:spLocks noChangeArrowheads="1"/>
            </p:cNvSpPr>
            <p:nvPr/>
          </p:nvSpPr>
          <p:spPr bwMode="auto">
            <a:xfrm>
              <a:off x="4164" y="1232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190492" name="Oval 28"/>
            <p:cNvSpPr>
              <a:spLocks noChangeArrowheads="1"/>
            </p:cNvSpPr>
            <p:nvPr/>
          </p:nvSpPr>
          <p:spPr bwMode="auto">
            <a:xfrm>
              <a:off x="3813" y="552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3" name="Oval 29"/>
            <p:cNvSpPr>
              <a:spLocks noChangeArrowheads="1"/>
            </p:cNvSpPr>
            <p:nvPr/>
          </p:nvSpPr>
          <p:spPr bwMode="auto">
            <a:xfrm>
              <a:off x="4256" y="74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4" name="Oval 30"/>
            <p:cNvSpPr>
              <a:spLocks noChangeArrowheads="1"/>
            </p:cNvSpPr>
            <p:nvPr/>
          </p:nvSpPr>
          <p:spPr bwMode="auto">
            <a:xfrm>
              <a:off x="4003" y="50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5" name="Text Box 31"/>
            <p:cNvSpPr txBox="1">
              <a:spLocks noChangeArrowheads="1"/>
            </p:cNvSpPr>
            <p:nvPr/>
          </p:nvSpPr>
          <p:spPr bwMode="auto">
            <a:xfrm>
              <a:off x="3965" y="68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90496" name="Oval 32"/>
            <p:cNvSpPr>
              <a:spLocks noChangeArrowheads="1"/>
            </p:cNvSpPr>
            <p:nvPr/>
          </p:nvSpPr>
          <p:spPr bwMode="auto">
            <a:xfrm>
              <a:off x="3760" y="74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7" name="Oval 33"/>
            <p:cNvSpPr>
              <a:spLocks noChangeArrowheads="1"/>
            </p:cNvSpPr>
            <p:nvPr/>
          </p:nvSpPr>
          <p:spPr bwMode="auto">
            <a:xfrm>
              <a:off x="4179" y="57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8" name="Oval 34"/>
            <p:cNvSpPr>
              <a:spLocks noChangeArrowheads="1"/>
            </p:cNvSpPr>
            <p:nvPr/>
          </p:nvSpPr>
          <p:spPr bwMode="auto">
            <a:xfrm>
              <a:off x="3827" y="57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9" name="Oval 35"/>
            <p:cNvSpPr>
              <a:spLocks noChangeArrowheads="1"/>
            </p:cNvSpPr>
            <p:nvPr/>
          </p:nvSpPr>
          <p:spPr bwMode="auto">
            <a:xfrm>
              <a:off x="3979" y="99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0" name="Oval 36"/>
            <p:cNvSpPr>
              <a:spLocks noChangeArrowheads="1"/>
            </p:cNvSpPr>
            <p:nvPr/>
          </p:nvSpPr>
          <p:spPr bwMode="auto">
            <a:xfrm>
              <a:off x="3811" y="90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1" name="Oval 37"/>
            <p:cNvSpPr>
              <a:spLocks noChangeArrowheads="1"/>
            </p:cNvSpPr>
            <p:nvPr/>
          </p:nvSpPr>
          <p:spPr bwMode="auto">
            <a:xfrm>
              <a:off x="3453" y="1091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2" name="Oval 38"/>
            <p:cNvSpPr>
              <a:spLocks noChangeArrowheads="1"/>
            </p:cNvSpPr>
            <p:nvPr/>
          </p:nvSpPr>
          <p:spPr bwMode="auto">
            <a:xfrm>
              <a:off x="3728" y="153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3" name="Oval 39"/>
            <p:cNvSpPr>
              <a:spLocks noChangeArrowheads="1"/>
            </p:cNvSpPr>
            <p:nvPr/>
          </p:nvSpPr>
          <p:spPr bwMode="auto">
            <a:xfrm>
              <a:off x="3715" y="103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4" name="Text Box 40"/>
            <p:cNvSpPr txBox="1">
              <a:spLocks noChangeArrowheads="1"/>
            </p:cNvSpPr>
            <p:nvPr/>
          </p:nvSpPr>
          <p:spPr bwMode="auto">
            <a:xfrm>
              <a:off x="3597" y="122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90505" name="Oval 41"/>
            <p:cNvSpPr>
              <a:spLocks noChangeArrowheads="1"/>
            </p:cNvSpPr>
            <p:nvPr/>
          </p:nvSpPr>
          <p:spPr bwMode="auto">
            <a:xfrm>
              <a:off x="3408" y="123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6" name="Oval 42"/>
            <p:cNvSpPr>
              <a:spLocks noChangeArrowheads="1"/>
            </p:cNvSpPr>
            <p:nvPr/>
          </p:nvSpPr>
          <p:spPr bwMode="auto">
            <a:xfrm>
              <a:off x="3867" y="143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7" name="Oval 43"/>
            <p:cNvSpPr>
              <a:spLocks noChangeArrowheads="1"/>
            </p:cNvSpPr>
            <p:nvPr/>
          </p:nvSpPr>
          <p:spPr bwMode="auto">
            <a:xfrm>
              <a:off x="3515" y="107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8" name="Oval 44"/>
            <p:cNvSpPr>
              <a:spLocks noChangeArrowheads="1"/>
            </p:cNvSpPr>
            <p:nvPr/>
          </p:nvSpPr>
          <p:spPr bwMode="auto">
            <a:xfrm>
              <a:off x="3571" y="151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9" name="Oval 45"/>
            <p:cNvSpPr>
              <a:spLocks noChangeArrowheads="1"/>
            </p:cNvSpPr>
            <p:nvPr/>
          </p:nvSpPr>
          <p:spPr bwMode="auto">
            <a:xfrm>
              <a:off x="3435" y="142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0" name="Oval 46"/>
            <p:cNvSpPr>
              <a:spLocks noChangeArrowheads="1"/>
            </p:cNvSpPr>
            <p:nvPr/>
          </p:nvSpPr>
          <p:spPr bwMode="auto">
            <a:xfrm>
              <a:off x="4488" y="1392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1" name="Oval 47"/>
            <p:cNvSpPr>
              <a:spLocks noChangeArrowheads="1"/>
            </p:cNvSpPr>
            <p:nvPr/>
          </p:nvSpPr>
          <p:spPr bwMode="auto">
            <a:xfrm>
              <a:off x="4851" y="178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2" name="Oval 48"/>
            <p:cNvSpPr>
              <a:spLocks noChangeArrowheads="1"/>
            </p:cNvSpPr>
            <p:nvPr/>
          </p:nvSpPr>
          <p:spPr bwMode="auto">
            <a:xfrm>
              <a:off x="4750" y="134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3" name="Text Box 49"/>
            <p:cNvSpPr txBox="1">
              <a:spLocks noChangeArrowheads="1"/>
            </p:cNvSpPr>
            <p:nvPr/>
          </p:nvSpPr>
          <p:spPr bwMode="auto">
            <a:xfrm>
              <a:off x="4656" y="154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90514" name="Oval 50"/>
            <p:cNvSpPr>
              <a:spLocks noChangeArrowheads="1"/>
            </p:cNvSpPr>
            <p:nvPr/>
          </p:nvSpPr>
          <p:spPr bwMode="auto">
            <a:xfrm>
              <a:off x="4883" y="144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5" name="Oval 51"/>
            <p:cNvSpPr>
              <a:spLocks noChangeArrowheads="1"/>
            </p:cNvSpPr>
            <p:nvPr/>
          </p:nvSpPr>
          <p:spPr bwMode="auto">
            <a:xfrm>
              <a:off x="4926" y="161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6" name="Oval 52"/>
            <p:cNvSpPr>
              <a:spLocks noChangeArrowheads="1"/>
            </p:cNvSpPr>
            <p:nvPr/>
          </p:nvSpPr>
          <p:spPr bwMode="auto">
            <a:xfrm>
              <a:off x="4590" y="135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7" name="Oval 53"/>
            <p:cNvSpPr>
              <a:spLocks noChangeArrowheads="1"/>
            </p:cNvSpPr>
            <p:nvPr/>
          </p:nvSpPr>
          <p:spPr bwMode="auto">
            <a:xfrm>
              <a:off x="4686" y="184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8" name="Oval 54"/>
            <p:cNvSpPr>
              <a:spLocks noChangeArrowheads="1"/>
            </p:cNvSpPr>
            <p:nvPr/>
          </p:nvSpPr>
          <p:spPr bwMode="auto">
            <a:xfrm>
              <a:off x="4502" y="177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9" name="Oval 55"/>
            <p:cNvSpPr>
              <a:spLocks noChangeArrowheads="1"/>
            </p:cNvSpPr>
            <p:nvPr/>
          </p:nvSpPr>
          <p:spPr bwMode="auto">
            <a:xfrm>
              <a:off x="4440" y="728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0" name="Oval 56"/>
            <p:cNvSpPr>
              <a:spLocks noChangeArrowheads="1"/>
            </p:cNvSpPr>
            <p:nvPr/>
          </p:nvSpPr>
          <p:spPr bwMode="auto">
            <a:xfrm>
              <a:off x="4875" y="10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1" name="Oval 57"/>
            <p:cNvSpPr>
              <a:spLocks noChangeArrowheads="1"/>
            </p:cNvSpPr>
            <p:nvPr/>
          </p:nvSpPr>
          <p:spPr bwMode="auto">
            <a:xfrm>
              <a:off x="4766" y="70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2" name="Text Box 58"/>
            <p:cNvSpPr txBox="1">
              <a:spLocks noChangeArrowheads="1"/>
            </p:cNvSpPr>
            <p:nvPr/>
          </p:nvSpPr>
          <p:spPr bwMode="auto">
            <a:xfrm>
              <a:off x="4592" y="85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90523" name="Oval 59"/>
            <p:cNvSpPr>
              <a:spLocks noChangeArrowheads="1"/>
            </p:cNvSpPr>
            <p:nvPr/>
          </p:nvSpPr>
          <p:spPr bwMode="auto">
            <a:xfrm>
              <a:off x="4443" y="78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4" name="Oval 60"/>
            <p:cNvSpPr>
              <a:spLocks noChangeArrowheads="1"/>
            </p:cNvSpPr>
            <p:nvPr/>
          </p:nvSpPr>
          <p:spPr bwMode="auto">
            <a:xfrm>
              <a:off x="4878" y="85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5" name="Oval 61"/>
            <p:cNvSpPr>
              <a:spLocks noChangeArrowheads="1"/>
            </p:cNvSpPr>
            <p:nvPr/>
          </p:nvSpPr>
          <p:spPr bwMode="auto">
            <a:xfrm>
              <a:off x="4582" y="67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6" name="Oval 62"/>
            <p:cNvSpPr>
              <a:spLocks noChangeArrowheads="1"/>
            </p:cNvSpPr>
            <p:nvPr/>
          </p:nvSpPr>
          <p:spPr bwMode="auto">
            <a:xfrm>
              <a:off x="4742" y="116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7" name="Oval 63"/>
            <p:cNvSpPr>
              <a:spLocks noChangeArrowheads="1"/>
            </p:cNvSpPr>
            <p:nvPr/>
          </p:nvSpPr>
          <p:spPr bwMode="auto">
            <a:xfrm>
              <a:off x="4390" y="96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8" name="Oval 64"/>
            <p:cNvSpPr>
              <a:spLocks noChangeArrowheads="1"/>
            </p:cNvSpPr>
            <p:nvPr/>
          </p:nvSpPr>
          <p:spPr bwMode="auto">
            <a:xfrm>
              <a:off x="4208" y="904"/>
              <a:ext cx="112" cy="1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9" name="Oval 65"/>
            <p:cNvSpPr>
              <a:spLocks noChangeArrowheads="1"/>
            </p:cNvSpPr>
            <p:nvPr/>
          </p:nvSpPr>
          <p:spPr bwMode="auto">
            <a:xfrm>
              <a:off x="4552" y="1168"/>
              <a:ext cx="112" cy="1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0" name="Oval 66"/>
            <p:cNvSpPr>
              <a:spLocks noChangeArrowheads="1"/>
            </p:cNvSpPr>
            <p:nvPr/>
          </p:nvSpPr>
          <p:spPr bwMode="auto">
            <a:xfrm>
              <a:off x="3968" y="1568"/>
              <a:ext cx="112" cy="1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1" name="Oval 67"/>
            <p:cNvSpPr>
              <a:spLocks noChangeArrowheads="1"/>
            </p:cNvSpPr>
            <p:nvPr/>
          </p:nvSpPr>
          <p:spPr bwMode="auto">
            <a:xfrm>
              <a:off x="3856" y="1160"/>
              <a:ext cx="112" cy="1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2" name="Oval 68"/>
            <p:cNvSpPr>
              <a:spLocks noChangeArrowheads="1"/>
            </p:cNvSpPr>
            <p:nvPr/>
          </p:nvSpPr>
          <p:spPr bwMode="auto">
            <a:xfrm>
              <a:off x="4440" y="1584"/>
              <a:ext cx="112" cy="1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3" name="Oval 69"/>
            <p:cNvSpPr>
              <a:spLocks noChangeArrowheads="1"/>
            </p:cNvSpPr>
            <p:nvPr/>
          </p:nvSpPr>
          <p:spPr bwMode="auto">
            <a:xfrm>
              <a:off x="4291" y="184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4" name="Oval 70"/>
            <p:cNvSpPr>
              <a:spLocks noChangeArrowheads="1"/>
            </p:cNvSpPr>
            <p:nvPr/>
          </p:nvSpPr>
          <p:spPr bwMode="auto">
            <a:xfrm>
              <a:off x="4214" y="201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5" name="Text Box 71"/>
            <p:cNvSpPr txBox="1">
              <a:spLocks noChangeArrowheads="1"/>
            </p:cNvSpPr>
            <p:nvPr/>
          </p:nvSpPr>
          <p:spPr bwMode="auto">
            <a:xfrm>
              <a:off x="3992" y="176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90536" name="Oval 72"/>
            <p:cNvSpPr>
              <a:spLocks noChangeArrowheads="1"/>
            </p:cNvSpPr>
            <p:nvPr/>
          </p:nvSpPr>
          <p:spPr bwMode="auto">
            <a:xfrm>
              <a:off x="3795" y="185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7" name="Oval 73"/>
            <p:cNvSpPr>
              <a:spLocks noChangeArrowheads="1"/>
            </p:cNvSpPr>
            <p:nvPr/>
          </p:nvSpPr>
          <p:spPr bwMode="auto">
            <a:xfrm>
              <a:off x="4246" y="167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8" name="Oval 74"/>
            <p:cNvSpPr>
              <a:spLocks noChangeArrowheads="1"/>
            </p:cNvSpPr>
            <p:nvPr/>
          </p:nvSpPr>
          <p:spPr bwMode="auto">
            <a:xfrm>
              <a:off x="3830" y="168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9" name="Oval 75"/>
            <p:cNvSpPr>
              <a:spLocks noChangeArrowheads="1"/>
            </p:cNvSpPr>
            <p:nvPr/>
          </p:nvSpPr>
          <p:spPr bwMode="auto">
            <a:xfrm>
              <a:off x="4038" y="207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40" name="Oval 76"/>
            <p:cNvSpPr>
              <a:spLocks noChangeArrowheads="1"/>
            </p:cNvSpPr>
            <p:nvPr/>
          </p:nvSpPr>
          <p:spPr bwMode="auto">
            <a:xfrm>
              <a:off x="3878" y="201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0541" name="Text Box 77"/>
          <p:cNvSpPr txBox="1">
            <a:spLocks noChangeArrowheads="1"/>
          </p:cNvSpPr>
          <p:nvPr/>
        </p:nvSpPr>
        <p:spPr bwMode="auto">
          <a:xfrm>
            <a:off x="463550" y="3873500"/>
            <a:ext cx="30543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BOND PAIRS		5</a:t>
            </a:r>
          </a:p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LONE PAIRS		0</a:t>
            </a:r>
          </a:p>
        </p:txBody>
      </p:sp>
      <p:sp>
        <p:nvSpPr>
          <p:cNvPr id="190542" name="Text Box 78"/>
          <p:cNvSpPr txBox="1">
            <a:spLocks noChangeArrowheads="1"/>
          </p:cNvSpPr>
          <p:nvPr/>
        </p:nvSpPr>
        <p:spPr bwMode="auto">
          <a:xfrm>
            <a:off x="419100" y="4948238"/>
            <a:ext cx="1527175" cy="11128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BOND ANGLE...</a:t>
            </a:r>
          </a:p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SHAPE...</a:t>
            </a:r>
            <a:endParaRPr lang="en-US">
              <a:solidFill>
                <a:srgbClr val="5F5F5F"/>
              </a:solidFill>
            </a:endParaRPr>
          </a:p>
        </p:txBody>
      </p:sp>
      <p:sp>
        <p:nvSpPr>
          <p:cNvPr id="190543" name="Text Box 79"/>
          <p:cNvSpPr txBox="1">
            <a:spLocks noChangeArrowheads="1"/>
          </p:cNvSpPr>
          <p:nvPr/>
        </p:nvSpPr>
        <p:spPr bwMode="auto">
          <a:xfrm>
            <a:off x="1909763" y="5021263"/>
            <a:ext cx="3348037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120°  &amp;  90° </a:t>
            </a:r>
          </a:p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TRIGONAL BIPYRAMIDAL</a:t>
            </a:r>
          </a:p>
        </p:txBody>
      </p:sp>
      <p:grpSp>
        <p:nvGrpSpPr>
          <p:cNvPr id="190544" name="Group 80"/>
          <p:cNvGrpSpPr>
            <a:grpSpLocks/>
          </p:cNvGrpSpPr>
          <p:nvPr/>
        </p:nvGrpSpPr>
        <p:grpSpPr bwMode="auto">
          <a:xfrm>
            <a:off x="6156325" y="3975100"/>
            <a:ext cx="2305050" cy="2120900"/>
            <a:chOff x="3878" y="2408"/>
            <a:chExt cx="1452" cy="1336"/>
          </a:xfrm>
        </p:grpSpPr>
        <p:sp>
          <p:nvSpPr>
            <p:cNvPr id="190545" name="Arc 81"/>
            <p:cNvSpPr>
              <a:spLocks/>
            </p:cNvSpPr>
            <p:nvPr/>
          </p:nvSpPr>
          <p:spPr bwMode="auto">
            <a:xfrm rot="-131016">
              <a:off x="4199" y="2983"/>
              <a:ext cx="275" cy="182"/>
            </a:xfrm>
            <a:custGeom>
              <a:avLst/>
              <a:gdLst>
                <a:gd name="G0" fmla="+- 21600 0 0"/>
                <a:gd name="G1" fmla="+- 11832 0 0"/>
                <a:gd name="G2" fmla="+- 21600 0 0"/>
                <a:gd name="T0" fmla="*/ 7194 w 21600"/>
                <a:gd name="T1" fmla="*/ 27926 h 27926"/>
                <a:gd name="T2" fmla="*/ 3529 w 21600"/>
                <a:gd name="T3" fmla="*/ 0 h 27926"/>
                <a:gd name="T4" fmla="*/ 21600 w 21600"/>
                <a:gd name="T5" fmla="*/ 11832 h 27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926" fill="none" extrusionOk="0">
                  <a:moveTo>
                    <a:pt x="7193" y="27926"/>
                  </a:moveTo>
                  <a:cubicBezTo>
                    <a:pt x="2616" y="23828"/>
                    <a:pt x="0" y="17975"/>
                    <a:pt x="0" y="11832"/>
                  </a:cubicBezTo>
                  <a:cubicBezTo>
                    <a:pt x="-1" y="7628"/>
                    <a:pt x="1226" y="3516"/>
                    <a:pt x="3528" y="-1"/>
                  </a:cubicBezTo>
                </a:path>
                <a:path w="21600" h="27926" stroke="0" extrusionOk="0">
                  <a:moveTo>
                    <a:pt x="7193" y="27926"/>
                  </a:moveTo>
                  <a:cubicBezTo>
                    <a:pt x="2616" y="23828"/>
                    <a:pt x="0" y="17975"/>
                    <a:pt x="0" y="11832"/>
                  </a:cubicBezTo>
                  <a:cubicBezTo>
                    <a:pt x="-1" y="7628"/>
                    <a:pt x="1226" y="3516"/>
                    <a:pt x="3528" y="-1"/>
                  </a:cubicBezTo>
                  <a:lnTo>
                    <a:pt x="21600" y="11832"/>
                  </a:lnTo>
                  <a:close/>
                </a:path>
              </a:pathLst>
            </a:cu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46" name="Text Box 82"/>
            <p:cNvSpPr txBox="1">
              <a:spLocks noChangeArrowheads="1"/>
            </p:cNvSpPr>
            <p:nvPr/>
          </p:nvSpPr>
          <p:spPr bwMode="auto">
            <a:xfrm>
              <a:off x="3878" y="2992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FF0066"/>
                  </a:solidFill>
                  <a:latin typeface="Arial" charset="0"/>
                </a:rPr>
                <a:t>120°</a:t>
              </a:r>
              <a:endParaRPr lang="en-US">
                <a:solidFill>
                  <a:srgbClr val="FF0066"/>
                </a:solidFill>
              </a:endParaRPr>
            </a:p>
          </p:txBody>
        </p:sp>
        <p:sp>
          <p:nvSpPr>
            <p:cNvPr id="190547" name="Text Box 83"/>
            <p:cNvSpPr txBox="1">
              <a:spLocks noChangeArrowheads="1"/>
            </p:cNvSpPr>
            <p:nvPr/>
          </p:nvSpPr>
          <p:spPr bwMode="auto">
            <a:xfrm>
              <a:off x="4013" y="2765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90548" name="Text Box 84"/>
            <p:cNvSpPr txBox="1">
              <a:spLocks noChangeArrowheads="1"/>
            </p:cNvSpPr>
            <p:nvPr/>
          </p:nvSpPr>
          <p:spPr bwMode="auto">
            <a:xfrm>
              <a:off x="4544" y="3456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90549" name="Text Box 85"/>
            <p:cNvSpPr txBox="1">
              <a:spLocks noChangeArrowheads="1"/>
            </p:cNvSpPr>
            <p:nvPr/>
          </p:nvSpPr>
          <p:spPr bwMode="auto">
            <a:xfrm>
              <a:off x="4547" y="2946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190550" name="Line 86"/>
            <p:cNvSpPr>
              <a:spLocks noChangeShapeType="1"/>
            </p:cNvSpPr>
            <p:nvPr/>
          </p:nvSpPr>
          <p:spPr bwMode="auto">
            <a:xfrm rot="4923391" flipV="1">
              <a:off x="4941" y="2899"/>
              <a:ext cx="50" cy="34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51" name="Text Box 87"/>
            <p:cNvSpPr txBox="1">
              <a:spLocks noChangeArrowheads="1"/>
            </p:cNvSpPr>
            <p:nvPr/>
          </p:nvSpPr>
          <p:spPr bwMode="auto">
            <a:xfrm>
              <a:off x="4547" y="2408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90552" name="Text Box 88"/>
            <p:cNvSpPr txBox="1">
              <a:spLocks noChangeArrowheads="1"/>
            </p:cNvSpPr>
            <p:nvPr/>
          </p:nvSpPr>
          <p:spPr bwMode="auto">
            <a:xfrm>
              <a:off x="5097" y="292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90553" name="Line 89"/>
            <p:cNvSpPr>
              <a:spLocks noChangeShapeType="1"/>
            </p:cNvSpPr>
            <p:nvPr/>
          </p:nvSpPr>
          <p:spPr bwMode="auto">
            <a:xfrm>
              <a:off x="4656" y="3200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54" name="Line 90"/>
            <p:cNvSpPr>
              <a:spLocks noChangeShapeType="1"/>
            </p:cNvSpPr>
            <p:nvPr/>
          </p:nvSpPr>
          <p:spPr bwMode="auto">
            <a:xfrm>
              <a:off x="4656" y="2680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55" name="Text Box 91"/>
            <p:cNvSpPr txBox="1">
              <a:spLocks noChangeArrowheads="1"/>
            </p:cNvSpPr>
            <p:nvPr/>
          </p:nvSpPr>
          <p:spPr bwMode="auto">
            <a:xfrm>
              <a:off x="4005" y="3125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F</a:t>
              </a:r>
              <a:endParaRPr lang="en-US"/>
            </a:p>
          </p:txBody>
        </p:sp>
        <p:grpSp>
          <p:nvGrpSpPr>
            <p:cNvPr id="190556" name="Group 92"/>
            <p:cNvGrpSpPr>
              <a:grpSpLocks/>
            </p:cNvGrpSpPr>
            <p:nvPr/>
          </p:nvGrpSpPr>
          <p:grpSpPr bwMode="auto">
            <a:xfrm>
              <a:off x="4672" y="2832"/>
              <a:ext cx="216" cy="224"/>
              <a:chOff x="4304" y="2840"/>
              <a:chExt cx="216" cy="224"/>
            </a:xfrm>
          </p:grpSpPr>
          <p:sp>
            <p:nvSpPr>
              <p:cNvPr id="190557" name="Line 93"/>
              <p:cNvSpPr>
                <a:spLocks noChangeShapeType="1"/>
              </p:cNvSpPr>
              <p:nvPr/>
            </p:nvSpPr>
            <p:spPr bwMode="auto">
              <a:xfrm>
                <a:off x="4304" y="2848"/>
                <a:ext cx="216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58" name="Line 94"/>
              <p:cNvSpPr>
                <a:spLocks noChangeShapeType="1"/>
              </p:cNvSpPr>
              <p:nvPr/>
            </p:nvSpPr>
            <p:spPr bwMode="auto">
              <a:xfrm flipV="1">
                <a:off x="4520" y="2840"/>
                <a:ext cx="0" cy="224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0559" name="Text Box 95"/>
            <p:cNvSpPr txBox="1">
              <a:spLocks noChangeArrowheads="1"/>
            </p:cNvSpPr>
            <p:nvPr/>
          </p:nvSpPr>
          <p:spPr bwMode="auto">
            <a:xfrm>
              <a:off x="4885" y="2728"/>
              <a:ext cx="2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FF0066"/>
                  </a:solidFill>
                  <a:latin typeface="Arial" charset="0"/>
                </a:rPr>
                <a:t>90°</a:t>
              </a:r>
              <a:endParaRPr lang="en-US">
                <a:solidFill>
                  <a:srgbClr val="FF0066"/>
                </a:solidFill>
              </a:endParaRPr>
            </a:p>
          </p:txBody>
        </p:sp>
        <p:sp>
          <p:nvSpPr>
            <p:cNvPr id="190560" name="Line 96"/>
            <p:cNvSpPr>
              <a:spLocks noChangeShapeType="1"/>
            </p:cNvSpPr>
            <p:nvPr/>
          </p:nvSpPr>
          <p:spPr bwMode="auto">
            <a:xfrm>
              <a:off x="4224" y="2968"/>
              <a:ext cx="328" cy="8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61" name="AutoShape 97"/>
            <p:cNvSpPr>
              <a:spLocks noChangeArrowheads="1"/>
            </p:cNvSpPr>
            <p:nvPr/>
          </p:nvSpPr>
          <p:spPr bwMode="auto">
            <a:xfrm rot="-1737166">
              <a:off x="4216" y="3088"/>
              <a:ext cx="323" cy="104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0562" name="Text Box 98"/>
          <p:cNvSpPr txBox="1">
            <a:spLocks noChangeArrowheads="1"/>
          </p:cNvSpPr>
          <p:nvPr/>
        </p:nvSpPr>
        <p:spPr bwMode="auto">
          <a:xfrm>
            <a:off x="263525" y="2228850"/>
            <a:ext cx="49942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Phosphorus - has five electrons to pair up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Fluorine - needs one electron to complete ‘octet’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Five covalent bonds are formed; phosphorus can make use of d orbitals to expand its ‘octet’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5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0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3128963" y="273050"/>
            <a:ext cx="288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SULPHUR(VI) FLUORIDE</a:t>
            </a:r>
            <a:endParaRPr lang="en-US" sz="1800">
              <a:latin typeface="Arial" charset="0"/>
            </a:endParaRPr>
          </a:p>
        </p:txBody>
      </p:sp>
      <p:grpSp>
        <p:nvGrpSpPr>
          <p:cNvPr id="173065" name="Group 9"/>
          <p:cNvGrpSpPr>
            <a:grpSpLocks/>
          </p:cNvGrpSpPr>
          <p:nvPr/>
        </p:nvGrpSpPr>
        <p:grpSpPr bwMode="auto">
          <a:xfrm>
            <a:off x="2701925" y="974725"/>
            <a:ext cx="827088" cy="827088"/>
            <a:chOff x="1734" y="836"/>
            <a:chExt cx="521" cy="521"/>
          </a:xfrm>
        </p:grpSpPr>
        <p:sp>
          <p:nvSpPr>
            <p:cNvPr id="173066" name="Text Box 10"/>
            <p:cNvSpPr txBox="1">
              <a:spLocks noChangeArrowheads="1"/>
            </p:cNvSpPr>
            <p:nvPr/>
          </p:nvSpPr>
          <p:spPr bwMode="auto">
            <a:xfrm>
              <a:off x="1901" y="100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73067" name="Oval 11"/>
            <p:cNvSpPr>
              <a:spLocks noChangeArrowheads="1"/>
            </p:cNvSpPr>
            <p:nvPr/>
          </p:nvSpPr>
          <p:spPr bwMode="auto">
            <a:xfrm>
              <a:off x="1784" y="888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8" name="Oval 12"/>
            <p:cNvSpPr>
              <a:spLocks noChangeArrowheads="1"/>
            </p:cNvSpPr>
            <p:nvPr/>
          </p:nvSpPr>
          <p:spPr bwMode="auto">
            <a:xfrm>
              <a:off x="1950" y="8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9" name="Oval 13"/>
            <p:cNvSpPr>
              <a:spLocks noChangeArrowheads="1"/>
            </p:cNvSpPr>
            <p:nvPr/>
          </p:nvSpPr>
          <p:spPr bwMode="auto">
            <a:xfrm>
              <a:off x="1734" y="105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0" name="Oval 14"/>
            <p:cNvSpPr>
              <a:spLocks noChangeArrowheads="1"/>
            </p:cNvSpPr>
            <p:nvPr/>
          </p:nvSpPr>
          <p:spPr bwMode="auto">
            <a:xfrm>
              <a:off x="2158" y="10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1" name="Oval 15"/>
            <p:cNvSpPr>
              <a:spLocks noChangeArrowheads="1"/>
            </p:cNvSpPr>
            <p:nvPr/>
          </p:nvSpPr>
          <p:spPr bwMode="auto">
            <a:xfrm>
              <a:off x="1798" y="90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2" name="Oval 16"/>
            <p:cNvSpPr>
              <a:spLocks noChangeArrowheads="1"/>
            </p:cNvSpPr>
            <p:nvPr/>
          </p:nvSpPr>
          <p:spPr bwMode="auto">
            <a:xfrm>
              <a:off x="2078" y="89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3" name="Oval 17"/>
            <p:cNvSpPr>
              <a:spLocks noChangeArrowheads="1"/>
            </p:cNvSpPr>
            <p:nvPr/>
          </p:nvSpPr>
          <p:spPr bwMode="auto">
            <a:xfrm>
              <a:off x="2102" y="119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4" name="Oval 18"/>
            <p:cNvSpPr>
              <a:spLocks noChangeArrowheads="1"/>
            </p:cNvSpPr>
            <p:nvPr/>
          </p:nvSpPr>
          <p:spPr bwMode="auto">
            <a:xfrm>
              <a:off x="1934" y="126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3178" name="Group 122"/>
          <p:cNvGrpSpPr>
            <a:grpSpLocks/>
          </p:cNvGrpSpPr>
          <p:nvPr/>
        </p:nvGrpSpPr>
        <p:grpSpPr bwMode="auto">
          <a:xfrm>
            <a:off x="833438" y="765175"/>
            <a:ext cx="1189037" cy="1358900"/>
            <a:chOff x="535" y="735"/>
            <a:chExt cx="749" cy="856"/>
          </a:xfrm>
        </p:grpSpPr>
        <p:sp>
          <p:nvSpPr>
            <p:cNvPr id="173076" name="Oval 20"/>
            <p:cNvSpPr>
              <a:spLocks noChangeArrowheads="1"/>
            </p:cNvSpPr>
            <p:nvPr/>
          </p:nvSpPr>
          <p:spPr bwMode="auto">
            <a:xfrm>
              <a:off x="535" y="799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7" name="Text Box 21"/>
            <p:cNvSpPr txBox="1">
              <a:spLocks noChangeArrowheads="1"/>
            </p:cNvSpPr>
            <p:nvPr/>
          </p:nvSpPr>
          <p:spPr bwMode="auto">
            <a:xfrm>
              <a:off x="811" y="1063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173078" name="Oval 22"/>
            <p:cNvSpPr>
              <a:spLocks noChangeArrowheads="1"/>
            </p:cNvSpPr>
            <p:nvPr/>
          </p:nvSpPr>
          <p:spPr bwMode="auto">
            <a:xfrm>
              <a:off x="847" y="735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9" name="Oval 23"/>
            <p:cNvSpPr>
              <a:spLocks noChangeArrowheads="1"/>
            </p:cNvSpPr>
            <p:nvPr/>
          </p:nvSpPr>
          <p:spPr bwMode="auto">
            <a:xfrm>
              <a:off x="543" y="919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2" name="Oval 26"/>
            <p:cNvSpPr>
              <a:spLocks noChangeArrowheads="1"/>
            </p:cNvSpPr>
            <p:nvPr/>
          </p:nvSpPr>
          <p:spPr bwMode="auto">
            <a:xfrm>
              <a:off x="1151" y="911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3" name="Oval 27"/>
            <p:cNvSpPr>
              <a:spLocks noChangeArrowheads="1"/>
            </p:cNvSpPr>
            <p:nvPr/>
          </p:nvSpPr>
          <p:spPr bwMode="auto">
            <a:xfrm>
              <a:off x="847" y="1479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4" name="Oval 28"/>
            <p:cNvSpPr>
              <a:spLocks noChangeArrowheads="1"/>
            </p:cNvSpPr>
            <p:nvPr/>
          </p:nvSpPr>
          <p:spPr bwMode="auto">
            <a:xfrm>
              <a:off x="546" y="1310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5" name="Oval 29"/>
            <p:cNvSpPr>
              <a:spLocks noChangeArrowheads="1"/>
            </p:cNvSpPr>
            <p:nvPr/>
          </p:nvSpPr>
          <p:spPr bwMode="auto">
            <a:xfrm>
              <a:off x="1162" y="1302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3217" name="Group 161"/>
          <p:cNvGrpSpPr>
            <a:grpSpLocks/>
          </p:cNvGrpSpPr>
          <p:nvPr/>
        </p:nvGrpSpPr>
        <p:grpSpPr bwMode="auto">
          <a:xfrm>
            <a:off x="5759450" y="779463"/>
            <a:ext cx="2311400" cy="2543175"/>
            <a:chOff x="3572" y="555"/>
            <a:chExt cx="1456" cy="1602"/>
          </a:xfrm>
        </p:grpSpPr>
        <p:sp>
          <p:nvSpPr>
            <p:cNvPr id="173087" name="Oval 31"/>
            <p:cNvSpPr>
              <a:spLocks noChangeArrowheads="1"/>
            </p:cNvSpPr>
            <p:nvPr/>
          </p:nvSpPr>
          <p:spPr bwMode="auto">
            <a:xfrm>
              <a:off x="4564" y="1427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8" name="Oval 32"/>
            <p:cNvSpPr>
              <a:spLocks noChangeArrowheads="1"/>
            </p:cNvSpPr>
            <p:nvPr/>
          </p:nvSpPr>
          <p:spPr bwMode="auto">
            <a:xfrm>
              <a:off x="3936" y="990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9" name="Text Box 33"/>
            <p:cNvSpPr txBox="1">
              <a:spLocks noChangeArrowheads="1"/>
            </p:cNvSpPr>
            <p:nvPr/>
          </p:nvSpPr>
          <p:spPr bwMode="auto">
            <a:xfrm>
              <a:off x="4212" y="1254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173094" name="Oval 38"/>
            <p:cNvSpPr>
              <a:spLocks noChangeArrowheads="1"/>
            </p:cNvSpPr>
            <p:nvPr/>
          </p:nvSpPr>
          <p:spPr bwMode="auto">
            <a:xfrm>
              <a:off x="4094" y="588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95" name="Text Box 39"/>
            <p:cNvSpPr txBox="1">
              <a:spLocks noChangeArrowheads="1"/>
            </p:cNvSpPr>
            <p:nvPr/>
          </p:nvSpPr>
          <p:spPr bwMode="auto">
            <a:xfrm>
              <a:off x="4211" y="704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73096" name="Oval 40"/>
            <p:cNvSpPr>
              <a:spLocks noChangeArrowheads="1"/>
            </p:cNvSpPr>
            <p:nvPr/>
          </p:nvSpPr>
          <p:spPr bwMode="auto">
            <a:xfrm>
              <a:off x="4465" y="807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97" name="Oval 41"/>
            <p:cNvSpPr>
              <a:spLocks noChangeArrowheads="1"/>
            </p:cNvSpPr>
            <p:nvPr/>
          </p:nvSpPr>
          <p:spPr bwMode="auto">
            <a:xfrm rot="13902590">
              <a:off x="4052" y="69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98" name="Oval 42"/>
            <p:cNvSpPr>
              <a:spLocks noChangeArrowheads="1"/>
            </p:cNvSpPr>
            <p:nvPr/>
          </p:nvSpPr>
          <p:spPr bwMode="auto">
            <a:xfrm rot="13902590">
              <a:off x="4132" y="55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99" name="Oval 43"/>
            <p:cNvSpPr>
              <a:spLocks noChangeArrowheads="1"/>
            </p:cNvSpPr>
            <p:nvPr/>
          </p:nvSpPr>
          <p:spPr bwMode="auto">
            <a:xfrm rot="13902590">
              <a:off x="4452" y="65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00" name="Oval 44"/>
            <p:cNvSpPr>
              <a:spLocks noChangeArrowheads="1"/>
            </p:cNvSpPr>
            <p:nvPr/>
          </p:nvSpPr>
          <p:spPr bwMode="auto">
            <a:xfrm rot="13902590">
              <a:off x="4052" y="87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01" name="Oval 45"/>
            <p:cNvSpPr>
              <a:spLocks noChangeArrowheads="1"/>
            </p:cNvSpPr>
            <p:nvPr/>
          </p:nvSpPr>
          <p:spPr bwMode="auto">
            <a:xfrm rot="13902590">
              <a:off x="4371" y="96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02" name="Oval 46"/>
            <p:cNvSpPr>
              <a:spLocks noChangeArrowheads="1"/>
            </p:cNvSpPr>
            <p:nvPr/>
          </p:nvSpPr>
          <p:spPr bwMode="auto">
            <a:xfrm>
              <a:off x="4166" y="960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03" name="Oval 47"/>
            <p:cNvSpPr>
              <a:spLocks noChangeArrowheads="1"/>
            </p:cNvSpPr>
            <p:nvPr/>
          </p:nvSpPr>
          <p:spPr bwMode="auto">
            <a:xfrm rot="13902590">
              <a:off x="4340" y="55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04" name="Oval 48"/>
            <p:cNvSpPr>
              <a:spLocks noChangeArrowheads="1"/>
            </p:cNvSpPr>
            <p:nvPr/>
          </p:nvSpPr>
          <p:spPr bwMode="auto">
            <a:xfrm>
              <a:off x="3638" y="1423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05" name="Text Box 49"/>
            <p:cNvSpPr txBox="1">
              <a:spLocks noChangeArrowheads="1"/>
            </p:cNvSpPr>
            <p:nvPr/>
          </p:nvSpPr>
          <p:spPr bwMode="auto">
            <a:xfrm>
              <a:off x="3747" y="153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73106" name="Oval 50"/>
            <p:cNvSpPr>
              <a:spLocks noChangeArrowheads="1"/>
            </p:cNvSpPr>
            <p:nvPr/>
          </p:nvSpPr>
          <p:spPr bwMode="auto">
            <a:xfrm>
              <a:off x="3969" y="171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07" name="Oval 51"/>
            <p:cNvSpPr>
              <a:spLocks noChangeArrowheads="1"/>
            </p:cNvSpPr>
            <p:nvPr/>
          </p:nvSpPr>
          <p:spPr bwMode="auto">
            <a:xfrm rot="13902590">
              <a:off x="3588" y="164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08" name="Oval 52"/>
            <p:cNvSpPr>
              <a:spLocks noChangeArrowheads="1"/>
            </p:cNvSpPr>
            <p:nvPr/>
          </p:nvSpPr>
          <p:spPr bwMode="auto">
            <a:xfrm rot="13902590">
              <a:off x="3604" y="150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09" name="Oval 53"/>
            <p:cNvSpPr>
              <a:spLocks noChangeArrowheads="1"/>
            </p:cNvSpPr>
            <p:nvPr/>
          </p:nvSpPr>
          <p:spPr bwMode="auto">
            <a:xfrm rot="13902590">
              <a:off x="3892" y="139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10" name="Oval 54"/>
            <p:cNvSpPr>
              <a:spLocks noChangeArrowheads="1"/>
            </p:cNvSpPr>
            <p:nvPr/>
          </p:nvSpPr>
          <p:spPr bwMode="auto">
            <a:xfrm rot="13902590">
              <a:off x="3676" y="176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11" name="Oval 55"/>
            <p:cNvSpPr>
              <a:spLocks noChangeArrowheads="1"/>
            </p:cNvSpPr>
            <p:nvPr/>
          </p:nvSpPr>
          <p:spPr bwMode="auto">
            <a:xfrm rot="13902590">
              <a:off x="3836" y="180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12" name="Oval 56"/>
            <p:cNvSpPr>
              <a:spLocks noChangeArrowheads="1"/>
            </p:cNvSpPr>
            <p:nvPr/>
          </p:nvSpPr>
          <p:spPr bwMode="auto">
            <a:xfrm rot="13902590">
              <a:off x="3716" y="139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14" name="Oval 58"/>
            <p:cNvSpPr>
              <a:spLocks noChangeArrowheads="1"/>
            </p:cNvSpPr>
            <p:nvPr/>
          </p:nvSpPr>
          <p:spPr bwMode="auto">
            <a:xfrm>
              <a:off x="4568" y="872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15" name="Text Box 59"/>
            <p:cNvSpPr txBox="1">
              <a:spLocks noChangeArrowheads="1"/>
            </p:cNvSpPr>
            <p:nvPr/>
          </p:nvSpPr>
          <p:spPr bwMode="auto">
            <a:xfrm>
              <a:off x="4685" y="988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73116" name="Oval 60"/>
            <p:cNvSpPr>
              <a:spLocks noChangeArrowheads="1"/>
            </p:cNvSpPr>
            <p:nvPr/>
          </p:nvSpPr>
          <p:spPr bwMode="auto">
            <a:xfrm>
              <a:off x="4787" y="124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17" name="Oval 61"/>
            <p:cNvSpPr>
              <a:spLocks noChangeArrowheads="1"/>
            </p:cNvSpPr>
            <p:nvPr/>
          </p:nvSpPr>
          <p:spPr bwMode="auto">
            <a:xfrm rot="13902590">
              <a:off x="4931" y="99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18" name="Oval 62"/>
            <p:cNvSpPr>
              <a:spLocks noChangeArrowheads="1"/>
            </p:cNvSpPr>
            <p:nvPr/>
          </p:nvSpPr>
          <p:spPr bwMode="auto">
            <a:xfrm rot="13902590">
              <a:off x="4598" y="87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19" name="Oval 63"/>
            <p:cNvSpPr>
              <a:spLocks noChangeArrowheads="1"/>
            </p:cNvSpPr>
            <p:nvPr/>
          </p:nvSpPr>
          <p:spPr bwMode="auto">
            <a:xfrm rot="13902590">
              <a:off x="4861" y="86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20" name="Oval 64"/>
            <p:cNvSpPr>
              <a:spLocks noChangeArrowheads="1"/>
            </p:cNvSpPr>
            <p:nvPr/>
          </p:nvSpPr>
          <p:spPr bwMode="auto">
            <a:xfrm rot="13902590">
              <a:off x="4630" y="122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21" name="Oval 65"/>
            <p:cNvSpPr>
              <a:spLocks noChangeArrowheads="1"/>
            </p:cNvSpPr>
            <p:nvPr/>
          </p:nvSpPr>
          <p:spPr bwMode="auto">
            <a:xfrm rot="13902590">
              <a:off x="4726" y="83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22" name="Oval 66"/>
            <p:cNvSpPr>
              <a:spLocks noChangeArrowheads="1"/>
            </p:cNvSpPr>
            <p:nvPr/>
          </p:nvSpPr>
          <p:spPr bwMode="auto">
            <a:xfrm>
              <a:off x="4489" y="998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23" name="Oval 67"/>
            <p:cNvSpPr>
              <a:spLocks noChangeArrowheads="1"/>
            </p:cNvSpPr>
            <p:nvPr/>
          </p:nvSpPr>
          <p:spPr bwMode="auto">
            <a:xfrm>
              <a:off x="4915" y="116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24" name="Oval 68"/>
            <p:cNvSpPr>
              <a:spLocks noChangeArrowheads="1"/>
            </p:cNvSpPr>
            <p:nvPr/>
          </p:nvSpPr>
          <p:spPr bwMode="auto">
            <a:xfrm>
              <a:off x="4612" y="1403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25" name="Oval 69"/>
            <p:cNvSpPr>
              <a:spLocks noChangeArrowheads="1"/>
            </p:cNvSpPr>
            <p:nvPr/>
          </p:nvSpPr>
          <p:spPr bwMode="auto">
            <a:xfrm>
              <a:off x="4786" y="138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26" name="Oval 70"/>
            <p:cNvSpPr>
              <a:spLocks noChangeArrowheads="1"/>
            </p:cNvSpPr>
            <p:nvPr/>
          </p:nvSpPr>
          <p:spPr bwMode="auto">
            <a:xfrm>
              <a:off x="4570" y="173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27" name="Oval 71"/>
            <p:cNvSpPr>
              <a:spLocks noChangeArrowheads="1"/>
            </p:cNvSpPr>
            <p:nvPr/>
          </p:nvSpPr>
          <p:spPr bwMode="auto">
            <a:xfrm>
              <a:off x="4490" y="160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28" name="Oval 72"/>
            <p:cNvSpPr>
              <a:spLocks noChangeArrowheads="1"/>
            </p:cNvSpPr>
            <p:nvPr/>
          </p:nvSpPr>
          <p:spPr bwMode="auto">
            <a:xfrm>
              <a:off x="4930" y="165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29" name="Oval 73"/>
            <p:cNvSpPr>
              <a:spLocks noChangeArrowheads="1"/>
            </p:cNvSpPr>
            <p:nvPr/>
          </p:nvSpPr>
          <p:spPr bwMode="auto">
            <a:xfrm>
              <a:off x="4858" y="177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30" name="Oval 74"/>
            <p:cNvSpPr>
              <a:spLocks noChangeArrowheads="1"/>
            </p:cNvSpPr>
            <p:nvPr/>
          </p:nvSpPr>
          <p:spPr bwMode="auto">
            <a:xfrm>
              <a:off x="4714" y="180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31" name="Text Box 75"/>
            <p:cNvSpPr txBox="1">
              <a:spLocks noChangeArrowheads="1"/>
            </p:cNvSpPr>
            <p:nvPr/>
          </p:nvSpPr>
          <p:spPr bwMode="auto">
            <a:xfrm>
              <a:off x="4681" y="1583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73132" name="Oval 76"/>
            <p:cNvSpPr>
              <a:spLocks noChangeArrowheads="1"/>
            </p:cNvSpPr>
            <p:nvPr/>
          </p:nvSpPr>
          <p:spPr bwMode="auto">
            <a:xfrm>
              <a:off x="4914" y="149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96" name="Oval 140"/>
            <p:cNvSpPr>
              <a:spLocks noChangeArrowheads="1"/>
            </p:cNvSpPr>
            <p:nvPr/>
          </p:nvSpPr>
          <p:spPr bwMode="auto">
            <a:xfrm>
              <a:off x="3630" y="903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97" name="Text Box 141"/>
            <p:cNvSpPr txBox="1">
              <a:spLocks noChangeArrowheads="1"/>
            </p:cNvSpPr>
            <p:nvPr/>
          </p:nvSpPr>
          <p:spPr bwMode="auto">
            <a:xfrm>
              <a:off x="3739" y="101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73198" name="Oval 142"/>
            <p:cNvSpPr>
              <a:spLocks noChangeArrowheads="1"/>
            </p:cNvSpPr>
            <p:nvPr/>
          </p:nvSpPr>
          <p:spPr bwMode="auto">
            <a:xfrm>
              <a:off x="3908" y="89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199" name="Oval 143"/>
            <p:cNvSpPr>
              <a:spLocks noChangeArrowheads="1"/>
            </p:cNvSpPr>
            <p:nvPr/>
          </p:nvSpPr>
          <p:spPr bwMode="auto">
            <a:xfrm rot="13902590">
              <a:off x="3572" y="107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00" name="Oval 144"/>
            <p:cNvSpPr>
              <a:spLocks noChangeArrowheads="1"/>
            </p:cNvSpPr>
            <p:nvPr/>
          </p:nvSpPr>
          <p:spPr bwMode="auto">
            <a:xfrm rot="13902590">
              <a:off x="3620" y="94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01" name="Oval 145"/>
            <p:cNvSpPr>
              <a:spLocks noChangeArrowheads="1"/>
            </p:cNvSpPr>
            <p:nvPr/>
          </p:nvSpPr>
          <p:spPr bwMode="auto">
            <a:xfrm rot="13902590">
              <a:off x="3996" y="103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02" name="Oval 146"/>
            <p:cNvSpPr>
              <a:spLocks noChangeArrowheads="1"/>
            </p:cNvSpPr>
            <p:nvPr/>
          </p:nvSpPr>
          <p:spPr bwMode="auto">
            <a:xfrm rot="13902590">
              <a:off x="3636" y="121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03" name="Oval 147"/>
            <p:cNvSpPr>
              <a:spLocks noChangeArrowheads="1"/>
            </p:cNvSpPr>
            <p:nvPr/>
          </p:nvSpPr>
          <p:spPr bwMode="auto">
            <a:xfrm rot="13902590">
              <a:off x="3756" y="127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04" name="Oval 148"/>
            <p:cNvSpPr>
              <a:spLocks noChangeArrowheads="1"/>
            </p:cNvSpPr>
            <p:nvPr/>
          </p:nvSpPr>
          <p:spPr bwMode="auto">
            <a:xfrm rot="13902590">
              <a:off x="3748" y="85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91" name="Oval 35"/>
            <p:cNvSpPr>
              <a:spLocks noChangeArrowheads="1"/>
            </p:cNvSpPr>
            <p:nvPr/>
          </p:nvSpPr>
          <p:spPr bwMode="auto">
            <a:xfrm>
              <a:off x="3864" y="1263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05" name="Oval 149"/>
            <p:cNvSpPr>
              <a:spLocks noChangeArrowheads="1"/>
            </p:cNvSpPr>
            <p:nvPr/>
          </p:nvSpPr>
          <p:spPr bwMode="auto">
            <a:xfrm>
              <a:off x="4096" y="1700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06" name="Text Box 150"/>
            <p:cNvSpPr txBox="1">
              <a:spLocks noChangeArrowheads="1"/>
            </p:cNvSpPr>
            <p:nvPr/>
          </p:nvSpPr>
          <p:spPr bwMode="auto">
            <a:xfrm>
              <a:off x="4213" y="1816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73207" name="Oval 151"/>
            <p:cNvSpPr>
              <a:spLocks noChangeArrowheads="1"/>
            </p:cNvSpPr>
            <p:nvPr/>
          </p:nvSpPr>
          <p:spPr bwMode="auto">
            <a:xfrm>
              <a:off x="4467" y="191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08" name="Oval 152"/>
            <p:cNvSpPr>
              <a:spLocks noChangeArrowheads="1"/>
            </p:cNvSpPr>
            <p:nvPr/>
          </p:nvSpPr>
          <p:spPr bwMode="auto">
            <a:xfrm rot="13902590">
              <a:off x="4062" y="1787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09" name="Oval 153"/>
            <p:cNvSpPr>
              <a:spLocks noChangeArrowheads="1"/>
            </p:cNvSpPr>
            <p:nvPr/>
          </p:nvSpPr>
          <p:spPr bwMode="auto">
            <a:xfrm rot="13902590">
              <a:off x="4166" y="165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10" name="Oval 154"/>
            <p:cNvSpPr>
              <a:spLocks noChangeArrowheads="1"/>
            </p:cNvSpPr>
            <p:nvPr/>
          </p:nvSpPr>
          <p:spPr bwMode="auto">
            <a:xfrm rot="13902590">
              <a:off x="4454" y="176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11" name="Oval 155"/>
            <p:cNvSpPr>
              <a:spLocks noChangeArrowheads="1"/>
            </p:cNvSpPr>
            <p:nvPr/>
          </p:nvSpPr>
          <p:spPr bwMode="auto">
            <a:xfrm rot="13902590">
              <a:off x="4054" y="1947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12" name="Oval 156"/>
            <p:cNvSpPr>
              <a:spLocks noChangeArrowheads="1"/>
            </p:cNvSpPr>
            <p:nvPr/>
          </p:nvSpPr>
          <p:spPr bwMode="auto">
            <a:xfrm rot="13902590">
              <a:off x="4158" y="205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15" name="Oval 159"/>
            <p:cNvSpPr>
              <a:spLocks noChangeArrowheads="1"/>
            </p:cNvSpPr>
            <p:nvPr/>
          </p:nvSpPr>
          <p:spPr bwMode="auto">
            <a:xfrm rot="13902590">
              <a:off x="4371" y="206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93" name="Oval 37"/>
            <p:cNvSpPr>
              <a:spLocks noChangeArrowheads="1"/>
            </p:cNvSpPr>
            <p:nvPr/>
          </p:nvSpPr>
          <p:spPr bwMode="auto">
            <a:xfrm>
              <a:off x="4320" y="1655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216" name="Oval 160"/>
            <p:cNvSpPr>
              <a:spLocks noChangeArrowheads="1"/>
            </p:cNvSpPr>
            <p:nvPr/>
          </p:nvSpPr>
          <p:spPr bwMode="auto">
            <a:xfrm>
              <a:off x="4005" y="1567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3225" name="Text Box 169"/>
          <p:cNvSpPr txBox="1">
            <a:spLocks noChangeArrowheads="1"/>
          </p:cNvSpPr>
          <p:nvPr/>
        </p:nvSpPr>
        <p:spPr bwMode="auto">
          <a:xfrm>
            <a:off x="263525" y="2227263"/>
            <a:ext cx="49942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Sulphur - has six electrons to pair up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Fluorine - needs one electron to complete ‘octet’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Six covalent bonds are formed; sulphur can make use of d orbitals to expand its ‘octet’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2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4" name="Text Box 6"/>
          <p:cNvSpPr txBox="1">
            <a:spLocks noChangeArrowheads="1"/>
          </p:cNvSpPr>
          <p:nvPr/>
        </p:nvSpPr>
        <p:spPr bwMode="auto">
          <a:xfrm>
            <a:off x="3128963" y="273050"/>
            <a:ext cx="288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SULPHUR(VI) FLUORIDE</a:t>
            </a:r>
            <a:endParaRPr lang="en-US" sz="1800">
              <a:latin typeface="Arial" charset="0"/>
            </a:endParaRPr>
          </a:p>
        </p:txBody>
      </p:sp>
      <p:grpSp>
        <p:nvGrpSpPr>
          <p:cNvPr id="191495" name="Group 7"/>
          <p:cNvGrpSpPr>
            <a:grpSpLocks/>
          </p:cNvGrpSpPr>
          <p:nvPr/>
        </p:nvGrpSpPr>
        <p:grpSpPr bwMode="auto">
          <a:xfrm>
            <a:off x="2701925" y="974725"/>
            <a:ext cx="827088" cy="827088"/>
            <a:chOff x="1734" y="836"/>
            <a:chExt cx="521" cy="521"/>
          </a:xfrm>
        </p:grpSpPr>
        <p:sp>
          <p:nvSpPr>
            <p:cNvPr id="191496" name="Text Box 8"/>
            <p:cNvSpPr txBox="1">
              <a:spLocks noChangeArrowheads="1"/>
            </p:cNvSpPr>
            <p:nvPr/>
          </p:nvSpPr>
          <p:spPr bwMode="auto">
            <a:xfrm>
              <a:off x="1901" y="100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1497" name="Oval 9"/>
            <p:cNvSpPr>
              <a:spLocks noChangeArrowheads="1"/>
            </p:cNvSpPr>
            <p:nvPr/>
          </p:nvSpPr>
          <p:spPr bwMode="auto">
            <a:xfrm>
              <a:off x="1784" y="888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498" name="Oval 10"/>
            <p:cNvSpPr>
              <a:spLocks noChangeArrowheads="1"/>
            </p:cNvSpPr>
            <p:nvPr/>
          </p:nvSpPr>
          <p:spPr bwMode="auto">
            <a:xfrm>
              <a:off x="1950" y="8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499" name="Oval 11"/>
            <p:cNvSpPr>
              <a:spLocks noChangeArrowheads="1"/>
            </p:cNvSpPr>
            <p:nvPr/>
          </p:nvSpPr>
          <p:spPr bwMode="auto">
            <a:xfrm>
              <a:off x="1734" y="105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00" name="Oval 12"/>
            <p:cNvSpPr>
              <a:spLocks noChangeArrowheads="1"/>
            </p:cNvSpPr>
            <p:nvPr/>
          </p:nvSpPr>
          <p:spPr bwMode="auto">
            <a:xfrm>
              <a:off x="2158" y="10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01" name="Oval 13"/>
            <p:cNvSpPr>
              <a:spLocks noChangeArrowheads="1"/>
            </p:cNvSpPr>
            <p:nvPr/>
          </p:nvSpPr>
          <p:spPr bwMode="auto">
            <a:xfrm>
              <a:off x="1798" y="90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02" name="Oval 14"/>
            <p:cNvSpPr>
              <a:spLocks noChangeArrowheads="1"/>
            </p:cNvSpPr>
            <p:nvPr/>
          </p:nvSpPr>
          <p:spPr bwMode="auto">
            <a:xfrm>
              <a:off x="2078" y="89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03" name="Oval 15"/>
            <p:cNvSpPr>
              <a:spLocks noChangeArrowheads="1"/>
            </p:cNvSpPr>
            <p:nvPr/>
          </p:nvSpPr>
          <p:spPr bwMode="auto">
            <a:xfrm>
              <a:off x="2102" y="119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04" name="Oval 16"/>
            <p:cNvSpPr>
              <a:spLocks noChangeArrowheads="1"/>
            </p:cNvSpPr>
            <p:nvPr/>
          </p:nvSpPr>
          <p:spPr bwMode="auto">
            <a:xfrm>
              <a:off x="1934" y="126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1505" name="Group 17"/>
          <p:cNvGrpSpPr>
            <a:grpSpLocks/>
          </p:cNvGrpSpPr>
          <p:nvPr/>
        </p:nvGrpSpPr>
        <p:grpSpPr bwMode="auto">
          <a:xfrm>
            <a:off x="833438" y="765175"/>
            <a:ext cx="1189037" cy="1358900"/>
            <a:chOff x="535" y="735"/>
            <a:chExt cx="749" cy="856"/>
          </a:xfrm>
        </p:grpSpPr>
        <p:sp>
          <p:nvSpPr>
            <p:cNvPr id="191506" name="Oval 18"/>
            <p:cNvSpPr>
              <a:spLocks noChangeArrowheads="1"/>
            </p:cNvSpPr>
            <p:nvPr/>
          </p:nvSpPr>
          <p:spPr bwMode="auto">
            <a:xfrm>
              <a:off x="535" y="799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07" name="Text Box 19"/>
            <p:cNvSpPr txBox="1">
              <a:spLocks noChangeArrowheads="1"/>
            </p:cNvSpPr>
            <p:nvPr/>
          </p:nvSpPr>
          <p:spPr bwMode="auto">
            <a:xfrm>
              <a:off x="811" y="1063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191508" name="Oval 20"/>
            <p:cNvSpPr>
              <a:spLocks noChangeArrowheads="1"/>
            </p:cNvSpPr>
            <p:nvPr/>
          </p:nvSpPr>
          <p:spPr bwMode="auto">
            <a:xfrm>
              <a:off x="847" y="735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09" name="Oval 21"/>
            <p:cNvSpPr>
              <a:spLocks noChangeArrowheads="1"/>
            </p:cNvSpPr>
            <p:nvPr/>
          </p:nvSpPr>
          <p:spPr bwMode="auto">
            <a:xfrm>
              <a:off x="543" y="919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10" name="Oval 22"/>
            <p:cNvSpPr>
              <a:spLocks noChangeArrowheads="1"/>
            </p:cNvSpPr>
            <p:nvPr/>
          </p:nvSpPr>
          <p:spPr bwMode="auto">
            <a:xfrm>
              <a:off x="1151" y="911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11" name="Oval 23"/>
            <p:cNvSpPr>
              <a:spLocks noChangeArrowheads="1"/>
            </p:cNvSpPr>
            <p:nvPr/>
          </p:nvSpPr>
          <p:spPr bwMode="auto">
            <a:xfrm>
              <a:off x="847" y="1479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12" name="Oval 24"/>
            <p:cNvSpPr>
              <a:spLocks noChangeArrowheads="1"/>
            </p:cNvSpPr>
            <p:nvPr/>
          </p:nvSpPr>
          <p:spPr bwMode="auto">
            <a:xfrm>
              <a:off x="546" y="1310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13" name="Oval 25"/>
            <p:cNvSpPr>
              <a:spLocks noChangeArrowheads="1"/>
            </p:cNvSpPr>
            <p:nvPr/>
          </p:nvSpPr>
          <p:spPr bwMode="auto">
            <a:xfrm>
              <a:off x="1162" y="1302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1514" name="Text Box 26"/>
          <p:cNvSpPr txBox="1">
            <a:spLocks noChangeArrowheads="1"/>
          </p:cNvSpPr>
          <p:nvPr/>
        </p:nvSpPr>
        <p:spPr bwMode="auto">
          <a:xfrm>
            <a:off x="463550" y="3802063"/>
            <a:ext cx="30543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BOND PAIRS		6</a:t>
            </a:r>
          </a:p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LONE PAIRS		0</a:t>
            </a:r>
          </a:p>
        </p:txBody>
      </p:sp>
      <p:sp>
        <p:nvSpPr>
          <p:cNvPr id="191515" name="Text Box 27"/>
          <p:cNvSpPr txBox="1">
            <a:spLocks noChangeArrowheads="1"/>
          </p:cNvSpPr>
          <p:nvPr/>
        </p:nvSpPr>
        <p:spPr bwMode="auto">
          <a:xfrm>
            <a:off x="419100" y="4876800"/>
            <a:ext cx="1527175" cy="1112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BOND ANGLE...</a:t>
            </a:r>
          </a:p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SHAPE...</a:t>
            </a:r>
            <a:endParaRPr lang="en-US">
              <a:solidFill>
                <a:srgbClr val="5F5F5F"/>
              </a:solidFill>
            </a:endParaRPr>
          </a:p>
        </p:txBody>
      </p:sp>
      <p:sp>
        <p:nvSpPr>
          <p:cNvPr id="191516" name="Text Box 28"/>
          <p:cNvSpPr txBox="1">
            <a:spLocks noChangeArrowheads="1"/>
          </p:cNvSpPr>
          <p:nvPr/>
        </p:nvSpPr>
        <p:spPr bwMode="auto">
          <a:xfrm>
            <a:off x="1909763" y="4949825"/>
            <a:ext cx="196691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90° </a:t>
            </a:r>
          </a:p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OCTAHEDRAL</a:t>
            </a:r>
          </a:p>
        </p:txBody>
      </p:sp>
      <p:grpSp>
        <p:nvGrpSpPr>
          <p:cNvPr id="191517" name="Group 29"/>
          <p:cNvGrpSpPr>
            <a:grpSpLocks/>
          </p:cNvGrpSpPr>
          <p:nvPr/>
        </p:nvGrpSpPr>
        <p:grpSpPr bwMode="auto">
          <a:xfrm>
            <a:off x="5759450" y="779463"/>
            <a:ext cx="2311400" cy="2543175"/>
            <a:chOff x="3572" y="555"/>
            <a:chExt cx="1456" cy="1602"/>
          </a:xfrm>
        </p:grpSpPr>
        <p:sp>
          <p:nvSpPr>
            <p:cNvPr id="191518" name="Oval 30"/>
            <p:cNvSpPr>
              <a:spLocks noChangeArrowheads="1"/>
            </p:cNvSpPr>
            <p:nvPr/>
          </p:nvSpPr>
          <p:spPr bwMode="auto">
            <a:xfrm>
              <a:off x="4564" y="1427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19" name="Oval 31"/>
            <p:cNvSpPr>
              <a:spLocks noChangeArrowheads="1"/>
            </p:cNvSpPr>
            <p:nvPr/>
          </p:nvSpPr>
          <p:spPr bwMode="auto">
            <a:xfrm>
              <a:off x="3936" y="990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20" name="Text Box 32"/>
            <p:cNvSpPr txBox="1">
              <a:spLocks noChangeArrowheads="1"/>
            </p:cNvSpPr>
            <p:nvPr/>
          </p:nvSpPr>
          <p:spPr bwMode="auto">
            <a:xfrm>
              <a:off x="4212" y="1254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191521" name="Oval 33"/>
            <p:cNvSpPr>
              <a:spLocks noChangeArrowheads="1"/>
            </p:cNvSpPr>
            <p:nvPr/>
          </p:nvSpPr>
          <p:spPr bwMode="auto">
            <a:xfrm>
              <a:off x="4094" y="588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22" name="Text Box 34"/>
            <p:cNvSpPr txBox="1">
              <a:spLocks noChangeArrowheads="1"/>
            </p:cNvSpPr>
            <p:nvPr/>
          </p:nvSpPr>
          <p:spPr bwMode="auto">
            <a:xfrm>
              <a:off x="4211" y="704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1523" name="Oval 35"/>
            <p:cNvSpPr>
              <a:spLocks noChangeArrowheads="1"/>
            </p:cNvSpPr>
            <p:nvPr/>
          </p:nvSpPr>
          <p:spPr bwMode="auto">
            <a:xfrm>
              <a:off x="4465" y="807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24" name="Oval 36"/>
            <p:cNvSpPr>
              <a:spLocks noChangeArrowheads="1"/>
            </p:cNvSpPr>
            <p:nvPr/>
          </p:nvSpPr>
          <p:spPr bwMode="auto">
            <a:xfrm rot="13902590">
              <a:off x="4052" y="69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25" name="Oval 37"/>
            <p:cNvSpPr>
              <a:spLocks noChangeArrowheads="1"/>
            </p:cNvSpPr>
            <p:nvPr/>
          </p:nvSpPr>
          <p:spPr bwMode="auto">
            <a:xfrm rot="13902590">
              <a:off x="4132" y="55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26" name="Oval 38"/>
            <p:cNvSpPr>
              <a:spLocks noChangeArrowheads="1"/>
            </p:cNvSpPr>
            <p:nvPr/>
          </p:nvSpPr>
          <p:spPr bwMode="auto">
            <a:xfrm rot="13902590">
              <a:off x="4452" y="65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27" name="Oval 39"/>
            <p:cNvSpPr>
              <a:spLocks noChangeArrowheads="1"/>
            </p:cNvSpPr>
            <p:nvPr/>
          </p:nvSpPr>
          <p:spPr bwMode="auto">
            <a:xfrm rot="13902590">
              <a:off x="4052" y="87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28" name="Oval 40"/>
            <p:cNvSpPr>
              <a:spLocks noChangeArrowheads="1"/>
            </p:cNvSpPr>
            <p:nvPr/>
          </p:nvSpPr>
          <p:spPr bwMode="auto">
            <a:xfrm rot="13902590">
              <a:off x="4371" y="96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29" name="Oval 41"/>
            <p:cNvSpPr>
              <a:spLocks noChangeArrowheads="1"/>
            </p:cNvSpPr>
            <p:nvPr/>
          </p:nvSpPr>
          <p:spPr bwMode="auto">
            <a:xfrm>
              <a:off x="4166" y="960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30" name="Oval 42"/>
            <p:cNvSpPr>
              <a:spLocks noChangeArrowheads="1"/>
            </p:cNvSpPr>
            <p:nvPr/>
          </p:nvSpPr>
          <p:spPr bwMode="auto">
            <a:xfrm rot="13902590">
              <a:off x="4340" y="55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31" name="Oval 43"/>
            <p:cNvSpPr>
              <a:spLocks noChangeArrowheads="1"/>
            </p:cNvSpPr>
            <p:nvPr/>
          </p:nvSpPr>
          <p:spPr bwMode="auto">
            <a:xfrm>
              <a:off x="3638" y="1423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32" name="Text Box 44"/>
            <p:cNvSpPr txBox="1">
              <a:spLocks noChangeArrowheads="1"/>
            </p:cNvSpPr>
            <p:nvPr/>
          </p:nvSpPr>
          <p:spPr bwMode="auto">
            <a:xfrm>
              <a:off x="3747" y="153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1533" name="Oval 45"/>
            <p:cNvSpPr>
              <a:spLocks noChangeArrowheads="1"/>
            </p:cNvSpPr>
            <p:nvPr/>
          </p:nvSpPr>
          <p:spPr bwMode="auto">
            <a:xfrm>
              <a:off x="3969" y="171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34" name="Oval 46"/>
            <p:cNvSpPr>
              <a:spLocks noChangeArrowheads="1"/>
            </p:cNvSpPr>
            <p:nvPr/>
          </p:nvSpPr>
          <p:spPr bwMode="auto">
            <a:xfrm rot="13902590">
              <a:off x="3588" y="164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35" name="Oval 47"/>
            <p:cNvSpPr>
              <a:spLocks noChangeArrowheads="1"/>
            </p:cNvSpPr>
            <p:nvPr/>
          </p:nvSpPr>
          <p:spPr bwMode="auto">
            <a:xfrm rot="13902590">
              <a:off x="3604" y="150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36" name="Oval 48"/>
            <p:cNvSpPr>
              <a:spLocks noChangeArrowheads="1"/>
            </p:cNvSpPr>
            <p:nvPr/>
          </p:nvSpPr>
          <p:spPr bwMode="auto">
            <a:xfrm rot="13902590">
              <a:off x="3892" y="139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37" name="Oval 49"/>
            <p:cNvSpPr>
              <a:spLocks noChangeArrowheads="1"/>
            </p:cNvSpPr>
            <p:nvPr/>
          </p:nvSpPr>
          <p:spPr bwMode="auto">
            <a:xfrm rot="13902590">
              <a:off x="3676" y="176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38" name="Oval 50"/>
            <p:cNvSpPr>
              <a:spLocks noChangeArrowheads="1"/>
            </p:cNvSpPr>
            <p:nvPr/>
          </p:nvSpPr>
          <p:spPr bwMode="auto">
            <a:xfrm rot="13902590">
              <a:off x="3836" y="180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39" name="Oval 51"/>
            <p:cNvSpPr>
              <a:spLocks noChangeArrowheads="1"/>
            </p:cNvSpPr>
            <p:nvPr/>
          </p:nvSpPr>
          <p:spPr bwMode="auto">
            <a:xfrm rot="13902590">
              <a:off x="3716" y="139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40" name="Oval 52"/>
            <p:cNvSpPr>
              <a:spLocks noChangeArrowheads="1"/>
            </p:cNvSpPr>
            <p:nvPr/>
          </p:nvSpPr>
          <p:spPr bwMode="auto">
            <a:xfrm>
              <a:off x="4568" y="872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41" name="Text Box 53"/>
            <p:cNvSpPr txBox="1">
              <a:spLocks noChangeArrowheads="1"/>
            </p:cNvSpPr>
            <p:nvPr/>
          </p:nvSpPr>
          <p:spPr bwMode="auto">
            <a:xfrm>
              <a:off x="4685" y="988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1542" name="Oval 54"/>
            <p:cNvSpPr>
              <a:spLocks noChangeArrowheads="1"/>
            </p:cNvSpPr>
            <p:nvPr/>
          </p:nvSpPr>
          <p:spPr bwMode="auto">
            <a:xfrm>
              <a:off x="4787" y="124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43" name="Oval 55"/>
            <p:cNvSpPr>
              <a:spLocks noChangeArrowheads="1"/>
            </p:cNvSpPr>
            <p:nvPr/>
          </p:nvSpPr>
          <p:spPr bwMode="auto">
            <a:xfrm rot="13902590">
              <a:off x="4931" y="99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44" name="Oval 56"/>
            <p:cNvSpPr>
              <a:spLocks noChangeArrowheads="1"/>
            </p:cNvSpPr>
            <p:nvPr/>
          </p:nvSpPr>
          <p:spPr bwMode="auto">
            <a:xfrm rot="13902590">
              <a:off x="4598" y="87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45" name="Oval 57"/>
            <p:cNvSpPr>
              <a:spLocks noChangeArrowheads="1"/>
            </p:cNvSpPr>
            <p:nvPr/>
          </p:nvSpPr>
          <p:spPr bwMode="auto">
            <a:xfrm rot="13902590">
              <a:off x="4861" y="86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46" name="Oval 58"/>
            <p:cNvSpPr>
              <a:spLocks noChangeArrowheads="1"/>
            </p:cNvSpPr>
            <p:nvPr/>
          </p:nvSpPr>
          <p:spPr bwMode="auto">
            <a:xfrm rot="13902590">
              <a:off x="4630" y="122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47" name="Oval 59"/>
            <p:cNvSpPr>
              <a:spLocks noChangeArrowheads="1"/>
            </p:cNvSpPr>
            <p:nvPr/>
          </p:nvSpPr>
          <p:spPr bwMode="auto">
            <a:xfrm rot="13902590">
              <a:off x="4726" y="83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48" name="Oval 60"/>
            <p:cNvSpPr>
              <a:spLocks noChangeArrowheads="1"/>
            </p:cNvSpPr>
            <p:nvPr/>
          </p:nvSpPr>
          <p:spPr bwMode="auto">
            <a:xfrm>
              <a:off x="4489" y="998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49" name="Oval 61"/>
            <p:cNvSpPr>
              <a:spLocks noChangeArrowheads="1"/>
            </p:cNvSpPr>
            <p:nvPr/>
          </p:nvSpPr>
          <p:spPr bwMode="auto">
            <a:xfrm>
              <a:off x="4915" y="116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50" name="Oval 62"/>
            <p:cNvSpPr>
              <a:spLocks noChangeArrowheads="1"/>
            </p:cNvSpPr>
            <p:nvPr/>
          </p:nvSpPr>
          <p:spPr bwMode="auto">
            <a:xfrm>
              <a:off x="4612" y="1403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51" name="Oval 63"/>
            <p:cNvSpPr>
              <a:spLocks noChangeArrowheads="1"/>
            </p:cNvSpPr>
            <p:nvPr/>
          </p:nvSpPr>
          <p:spPr bwMode="auto">
            <a:xfrm>
              <a:off x="4786" y="138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52" name="Oval 64"/>
            <p:cNvSpPr>
              <a:spLocks noChangeArrowheads="1"/>
            </p:cNvSpPr>
            <p:nvPr/>
          </p:nvSpPr>
          <p:spPr bwMode="auto">
            <a:xfrm>
              <a:off x="4570" y="173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53" name="Oval 65"/>
            <p:cNvSpPr>
              <a:spLocks noChangeArrowheads="1"/>
            </p:cNvSpPr>
            <p:nvPr/>
          </p:nvSpPr>
          <p:spPr bwMode="auto">
            <a:xfrm>
              <a:off x="4490" y="160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54" name="Oval 66"/>
            <p:cNvSpPr>
              <a:spLocks noChangeArrowheads="1"/>
            </p:cNvSpPr>
            <p:nvPr/>
          </p:nvSpPr>
          <p:spPr bwMode="auto">
            <a:xfrm>
              <a:off x="4930" y="165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55" name="Oval 67"/>
            <p:cNvSpPr>
              <a:spLocks noChangeArrowheads="1"/>
            </p:cNvSpPr>
            <p:nvPr/>
          </p:nvSpPr>
          <p:spPr bwMode="auto">
            <a:xfrm>
              <a:off x="4858" y="177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56" name="Oval 68"/>
            <p:cNvSpPr>
              <a:spLocks noChangeArrowheads="1"/>
            </p:cNvSpPr>
            <p:nvPr/>
          </p:nvSpPr>
          <p:spPr bwMode="auto">
            <a:xfrm>
              <a:off x="4714" y="180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57" name="Text Box 69"/>
            <p:cNvSpPr txBox="1">
              <a:spLocks noChangeArrowheads="1"/>
            </p:cNvSpPr>
            <p:nvPr/>
          </p:nvSpPr>
          <p:spPr bwMode="auto">
            <a:xfrm>
              <a:off x="4681" y="1583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1558" name="Oval 70"/>
            <p:cNvSpPr>
              <a:spLocks noChangeArrowheads="1"/>
            </p:cNvSpPr>
            <p:nvPr/>
          </p:nvSpPr>
          <p:spPr bwMode="auto">
            <a:xfrm>
              <a:off x="4914" y="149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59" name="Oval 71"/>
            <p:cNvSpPr>
              <a:spLocks noChangeArrowheads="1"/>
            </p:cNvSpPr>
            <p:nvPr/>
          </p:nvSpPr>
          <p:spPr bwMode="auto">
            <a:xfrm>
              <a:off x="3630" y="903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60" name="Text Box 72"/>
            <p:cNvSpPr txBox="1">
              <a:spLocks noChangeArrowheads="1"/>
            </p:cNvSpPr>
            <p:nvPr/>
          </p:nvSpPr>
          <p:spPr bwMode="auto">
            <a:xfrm>
              <a:off x="3739" y="101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1561" name="Oval 73"/>
            <p:cNvSpPr>
              <a:spLocks noChangeArrowheads="1"/>
            </p:cNvSpPr>
            <p:nvPr/>
          </p:nvSpPr>
          <p:spPr bwMode="auto">
            <a:xfrm>
              <a:off x="3908" y="89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62" name="Oval 74"/>
            <p:cNvSpPr>
              <a:spLocks noChangeArrowheads="1"/>
            </p:cNvSpPr>
            <p:nvPr/>
          </p:nvSpPr>
          <p:spPr bwMode="auto">
            <a:xfrm rot="13902590">
              <a:off x="3572" y="107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63" name="Oval 75"/>
            <p:cNvSpPr>
              <a:spLocks noChangeArrowheads="1"/>
            </p:cNvSpPr>
            <p:nvPr/>
          </p:nvSpPr>
          <p:spPr bwMode="auto">
            <a:xfrm rot="13902590">
              <a:off x="3620" y="94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64" name="Oval 76"/>
            <p:cNvSpPr>
              <a:spLocks noChangeArrowheads="1"/>
            </p:cNvSpPr>
            <p:nvPr/>
          </p:nvSpPr>
          <p:spPr bwMode="auto">
            <a:xfrm rot="13902590">
              <a:off x="3996" y="103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65" name="Oval 77"/>
            <p:cNvSpPr>
              <a:spLocks noChangeArrowheads="1"/>
            </p:cNvSpPr>
            <p:nvPr/>
          </p:nvSpPr>
          <p:spPr bwMode="auto">
            <a:xfrm rot="13902590">
              <a:off x="3636" y="121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66" name="Oval 78"/>
            <p:cNvSpPr>
              <a:spLocks noChangeArrowheads="1"/>
            </p:cNvSpPr>
            <p:nvPr/>
          </p:nvSpPr>
          <p:spPr bwMode="auto">
            <a:xfrm rot="13902590">
              <a:off x="3756" y="127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67" name="Oval 79"/>
            <p:cNvSpPr>
              <a:spLocks noChangeArrowheads="1"/>
            </p:cNvSpPr>
            <p:nvPr/>
          </p:nvSpPr>
          <p:spPr bwMode="auto">
            <a:xfrm rot="13902590">
              <a:off x="3748" y="85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68" name="Oval 80"/>
            <p:cNvSpPr>
              <a:spLocks noChangeArrowheads="1"/>
            </p:cNvSpPr>
            <p:nvPr/>
          </p:nvSpPr>
          <p:spPr bwMode="auto">
            <a:xfrm>
              <a:off x="3864" y="1263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69" name="Oval 81"/>
            <p:cNvSpPr>
              <a:spLocks noChangeArrowheads="1"/>
            </p:cNvSpPr>
            <p:nvPr/>
          </p:nvSpPr>
          <p:spPr bwMode="auto">
            <a:xfrm>
              <a:off x="4096" y="1700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70" name="Text Box 82"/>
            <p:cNvSpPr txBox="1">
              <a:spLocks noChangeArrowheads="1"/>
            </p:cNvSpPr>
            <p:nvPr/>
          </p:nvSpPr>
          <p:spPr bwMode="auto">
            <a:xfrm>
              <a:off x="4213" y="1816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1571" name="Oval 83"/>
            <p:cNvSpPr>
              <a:spLocks noChangeArrowheads="1"/>
            </p:cNvSpPr>
            <p:nvPr/>
          </p:nvSpPr>
          <p:spPr bwMode="auto">
            <a:xfrm>
              <a:off x="4467" y="191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72" name="Oval 84"/>
            <p:cNvSpPr>
              <a:spLocks noChangeArrowheads="1"/>
            </p:cNvSpPr>
            <p:nvPr/>
          </p:nvSpPr>
          <p:spPr bwMode="auto">
            <a:xfrm rot="13902590">
              <a:off x="4062" y="1787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73" name="Oval 85"/>
            <p:cNvSpPr>
              <a:spLocks noChangeArrowheads="1"/>
            </p:cNvSpPr>
            <p:nvPr/>
          </p:nvSpPr>
          <p:spPr bwMode="auto">
            <a:xfrm rot="13902590">
              <a:off x="4166" y="165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74" name="Oval 86"/>
            <p:cNvSpPr>
              <a:spLocks noChangeArrowheads="1"/>
            </p:cNvSpPr>
            <p:nvPr/>
          </p:nvSpPr>
          <p:spPr bwMode="auto">
            <a:xfrm rot="13902590">
              <a:off x="4454" y="176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75" name="Oval 87"/>
            <p:cNvSpPr>
              <a:spLocks noChangeArrowheads="1"/>
            </p:cNvSpPr>
            <p:nvPr/>
          </p:nvSpPr>
          <p:spPr bwMode="auto">
            <a:xfrm rot="13902590">
              <a:off x="4054" y="1947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76" name="Oval 88"/>
            <p:cNvSpPr>
              <a:spLocks noChangeArrowheads="1"/>
            </p:cNvSpPr>
            <p:nvPr/>
          </p:nvSpPr>
          <p:spPr bwMode="auto">
            <a:xfrm rot="13902590">
              <a:off x="4158" y="205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77" name="Oval 89"/>
            <p:cNvSpPr>
              <a:spLocks noChangeArrowheads="1"/>
            </p:cNvSpPr>
            <p:nvPr/>
          </p:nvSpPr>
          <p:spPr bwMode="auto">
            <a:xfrm rot="13902590">
              <a:off x="4371" y="206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78" name="Oval 90"/>
            <p:cNvSpPr>
              <a:spLocks noChangeArrowheads="1"/>
            </p:cNvSpPr>
            <p:nvPr/>
          </p:nvSpPr>
          <p:spPr bwMode="auto">
            <a:xfrm>
              <a:off x="4320" y="1655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79" name="Oval 91"/>
            <p:cNvSpPr>
              <a:spLocks noChangeArrowheads="1"/>
            </p:cNvSpPr>
            <p:nvPr/>
          </p:nvSpPr>
          <p:spPr bwMode="auto">
            <a:xfrm>
              <a:off x="4005" y="1567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1580" name="Text Box 92"/>
          <p:cNvSpPr txBox="1">
            <a:spLocks noChangeArrowheads="1"/>
          </p:cNvSpPr>
          <p:nvPr/>
        </p:nvSpPr>
        <p:spPr bwMode="auto">
          <a:xfrm>
            <a:off x="263525" y="2227263"/>
            <a:ext cx="49942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Sulphur - has six electrons to pair up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Fluorine - needs one electron to complete ‘octet’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Six covalent bonds are formed; sulphur can make use of d orbitals to expand its ‘octet’</a:t>
            </a:r>
          </a:p>
        </p:txBody>
      </p:sp>
      <p:grpSp>
        <p:nvGrpSpPr>
          <p:cNvPr id="191581" name="Group 93"/>
          <p:cNvGrpSpPr>
            <a:grpSpLocks/>
          </p:cNvGrpSpPr>
          <p:nvPr/>
        </p:nvGrpSpPr>
        <p:grpSpPr bwMode="auto">
          <a:xfrm>
            <a:off x="5826125" y="3752850"/>
            <a:ext cx="2336800" cy="2343150"/>
            <a:chOff x="3670" y="2313"/>
            <a:chExt cx="1472" cy="1476"/>
          </a:xfrm>
        </p:grpSpPr>
        <p:grpSp>
          <p:nvGrpSpPr>
            <p:cNvPr id="191582" name="Group 94"/>
            <p:cNvGrpSpPr>
              <a:grpSpLocks/>
            </p:cNvGrpSpPr>
            <p:nvPr/>
          </p:nvGrpSpPr>
          <p:grpSpPr bwMode="auto">
            <a:xfrm>
              <a:off x="3670" y="2313"/>
              <a:ext cx="1472" cy="1476"/>
              <a:chOff x="3670" y="2281"/>
              <a:chExt cx="1472" cy="1476"/>
            </a:xfrm>
          </p:grpSpPr>
          <p:sp>
            <p:nvSpPr>
              <p:cNvPr id="191583" name="Text Box 95"/>
              <p:cNvSpPr txBox="1">
                <a:spLocks noChangeArrowheads="1"/>
              </p:cNvSpPr>
              <p:nvPr/>
            </p:nvSpPr>
            <p:spPr bwMode="auto">
              <a:xfrm>
                <a:off x="4938" y="2788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latin typeface="Arial" charset="0"/>
                  </a:rPr>
                  <a:t>F</a:t>
                </a:r>
              </a:p>
            </p:txBody>
          </p:sp>
          <p:sp>
            <p:nvSpPr>
              <p:cNvPr id="191584" name="Text Box 96"/>
              <p:cNvSpPr txBox="1">
                <a:spLocks noChangeArrowheads="1"/>
              </p:cNvSpPr>
              <p:nvPr/>
            </p:nvSpPr>
            <p:spPr bwMode="auto">
              <a:xfrm>
                <a:off x="3670" y="3126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latin typeface="Arial" charset="0"/>
                  </a:rPr>
                  <a:t>F</a:t>
                </a:r>
                <a:endParaRPr lang="en-US"/>
              </a:p>
            </p:txBody>
          </p:sp>
          <p:sp>
            <p:nvSpPr>
              <p:cNvPr id="191585" name="Text Box 97"/>
              <p:cNvSpPr txBox="1">
                <a:spLocks noChangeArrowheads="1"/>
              </p:cNvSpPr>
              <p:nvPr/>
            </p:nvSpPr>
            <p:spPr bwMode="auto">
              <a:xfrm>
                <a:off x="4779" y="3191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latin typeface="Arial" charset="0"/>
                  </a:rPr>
                  <a:t>F</a:t>
                </a:r>
              </a:p>
            </p:txBody>
          </p:sp>
          <p:sp>
            <p:nvSpPr>
              <p:cNvPr id="191586" name="Text Box 98"/>
              <p:cNvSpPr txBox="1">
                <a:spLocks noChangeArrowheads="1"/>
              </p:cNvSpPr>
              <p:nvPr/>
            </p:nvSpPr>
            <p:spPr bwMode="auto">
              <a:xfrm>
                <a:off x="3864" y="271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latin typeface="Arial" charset="0"/>
                  </a:rPr>
                  <a:t>F</a:t>
                </a:r>
                <a:endParaRPr lang="en-US"/>
              </a:p>
            </p:txBody>
          </p:sp>
          <p:sp>
            <p:nvSpPr>
              <p:cNvPr id="191587" name="AutoShape 99"/>
              <p:cNvSpPr>
                <a:spLocks noChangeArrowheads="1"/>
              </p:cNvSpPr>
              <p:nvPr/>
            </p:nvSpPr>
            <p:spPr bwMode="auto">
              <a:xfrm rot="20205483">
                <a:off x="3849" y="3104"/>
                <a:ext cx="448" cy="59"/>
              </a:xfrm>
              <a:prstGeom prst="rtTriangle">
                <a:avLst/>
              </a:prstGeom>
              <a:solidFill>
                <a:schemeClr val="tx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88" name="AutoShape 100"/>
              <p:cNvSpPr>
                <a:spLocks noChangeArrowheads="1"/>
              </p:cNvSpPr>
              <p:nvPr/>
            </p:nvSpPr>
            <p:spPr bwMode="auto">
              <a:xfrm rot="1869986" flipH="1">
                <a:off x="4489" y="3130"/>
                <a:ext cx="318" cy="56"/>
              </a:xfrm>
              <a:prstGeom prst="rtTriangle">
                <a:avLst/>
              </a:prstGeom>
              <a:solidFill>
                <a:schemeClr val="tx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89" name="Text Box 101"/>
              <p:cNvSpPr txBox="1">
                <a:spLocks noChangeArrowheads="1"/>
              </p:cNvSpPr>
              <p:nvPr/>
            </p:nvSpPr>
            <p:spPr bwMode="auto">
              <a:xfrm>
                <a:off x="4290" y="290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latin typeface="Arial" charset="0"/>
                  </a:rPr>
                  <a:t>S</a:t>
                </a:r>
                <a:endParaRPr lang="en-US" sz="2000"/>
              </a:p>
            </p:txBody>
          </p:sp>
          <p:sp>
            <p:nvSpPr>
              <p:cNvPr id="191590" name="Line 102"/>
              <p:cNvSpPr>
                <a:spLocks noChangeShapeType="1"/>
              </p:cNvSpPr>
              <p:nvPr/>
            </p:nvSpPr>
            <p:spPr bwMode="auto">
              <a:xfrm flipH="1">
                <a:off x="4535" y="2924"/>
                <a:ext cx="390" cy="9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91" name="Line 103"/>
              <p:cNvSpPr>
                <a:spLocks noChangeShapeType="1"/>
              </p:cNvSpPr>
              <p:nvPr/>
            </p:nvSpPr>
            <p:spPr bwMode="auto">
              <a:xfrm flipH="1" flipV="1">
                <a:off x="4062" y="2891"/>
                <a:ext cx="203" cy="9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92" name="Line 104"/>
              <p:cNvSpPr>
                <a:spLocks noChangeShapeType="1"/>
              </p:cNvSpPr>
              <p:nvPr/>
            </p:nvSpPr>
            <p:spPr bwMode="auto">
              <a:xfrm>
                <a:off x="4387" y="2512"/>
                <a:ext cx="0" cy="39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93" name="Line 105"/>
              <p:cNvSpPr>
                <a:spLocks noChangeShapeType="1"/>
              </p:cNvSpPr>
              <p:nvPr/>
            </p:nvSpPr>
            <p:spPr bwMode="auto">
              <a:xfrm>
                <a:off x="4387" y="3139"/>
                <a:ext cx="0" cy="39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94" name="Text Box 106"/>
              <p:cNvSpPr txBox="1">
                <a:spLocks noChangeArrowheads="1"/>
              </p:cNvSpPr>
              <p:nvPr/>
            </p:nvSpPr>
            <p:spPr bwMode="auto">
              <a:xfrm>
                <a:off x="4290" y="3526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latin typeface="Arial" charset="0"/>
                  </a:rPr>
                  <a:t>F</a:t>
                </a:r>
              </a:p>
            </p:txBody>
          </p:sp>
          <p:sp>
            <p:nvSpPr>
              <p:cNvPr id="191595" name="Text Box 107"/>
              <p:cNvSpPr txBox="1">
                <a:spLocks noChangeArrowheads="1"/>
              </p:cNvSpPr>
              <p:nvPr/>
            </p:nvSpPr>
            <p:spPr bwMode="auto">
              <a:xfrm>
                <a:off x="4296" y="2281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latin typeface="Arial" charset="0"/>
                  </a:rPr>
                  <a:t>F</a:t>
                </a:r>
              </a:p>
            </p:txBody>
          </p:sp>
        </p:grpSp>
        <p:sp>
          <p:nvSpPr>
            <p:cNvPr id="191596" name="Line 108"/>
            <p:cNvSpPr>
              <a:spLocks noChangeShapeType="1"/>
            </p:cNvSpPr>
            <p:nvPr/>
          </p:nvSpPr>
          <p:spPr bwMode="auto">
            <a:xfrm flipV="1">
              <a:off x="4401" y="2789"/>
              <a:ext cx="206" cy="6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97" name="Line 109"/>
            <p:cNvSpPr>
              <a:spLocks noChangeShapeType="1"/>
            </p:cNvSpPr>
            <p:nvPr/>
          </p:nvSpPr>
          <p:spPr bwMode="auto">
            <a:xfrm flipV="1">
              <a:off x="4603" y="2805"/>
              <a:ext cx="0" cy="22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1598" name="Text Box 110"/>
          <p:cNvSpPr txBox="1">
            <a:spLocks noChangeArrowheads="1"/>
          </p:cNvSpPr>
          <p:nvPr/>
        </p:nvSpPr>
        <p:spPr bwMode="auto">
          <a:xfrm>
            <a:off x="7265988" y="4238625"/>
            <a:ext cx="452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0066"/>
                </a:solidFill>
                <a:latin typeface="Arial" charset="0"/>
              </a:rPr>
              <a:t>90°</a:t>
            </a:r>
            <a:endParaRPr lang="en-US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4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3128963" y="273050"/>
            <a:ext cx="288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SULPHUR(VI) FLUORIDE</a:t>
            </a:r>
            <a:endParaRPr lang="en-US" sz="1800">
              <a:latin typeface="Arial" charset="0"/>
            </a:endParaRPr>
          </a:p>
        </p:txBody>
      </p:sp>
      <p:grpSp>
        <p:nvGrpSpPr>
          <p:cNvPr id="199687" name="Group 7"/>
          <p:cNvGrpSpPr>
            <a:grpSpLocks/>
          </p:cNvGrpSpPr>
          <p:nvPr/>
        </p:nvGrpSpPr>
        <p:grpSpPr bwMode="auto">
          <a:xfrm>
            <a:off x="2701925" y="974725"/>
            <a:ext cx="827088" cy="827088"/>
            <a:chOff x="1734" y="836"/>
            <a:chExt cx="521" cy="521"/>
          </a:xfrm>
        </p:grpSpPr>
        <p:sp>
          <p:nvSpPr>
            <p:cNvPr id="199688" name="Text Box 8"/>
            <p:cNvSpPr txBox="1">
              <a:spLocks noChangeArrowheads="1"/>
            </p:cNvSpPr>
            <p:nvPr/>
          </p:nvSpPr>
          <p:spPr bwMode="auto">
            <a:xfrm>
              <a:off x="1901" y="100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9689" name="Oval 9"/>
            <p:cNvSpPr>
              <a:spLocks noChangeArrowheads="1"/>
            </p:cNvSpPr>
            <p:nvPr/>
          </p:nvSpPr>
          <p:spPr bwMode="auto">
            <a:xfrm>
              <a:off x="1784" y="888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0" name="Oval 10"/>
            <p:cNvSpPr>
              <a:spLocks noChangeArrowheads="1"/>
            </p:cNvSpPr>
            <p:nvPr/>
          </p:nvSpPr>
          <p:spPr bwMode="auto">
            <a:xfrm>
              <a:off x="1950" y="8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1" name="Oval 11"/>
            <p:cNvSpPr>
              <a:spLocks noChangeArrowheads="1"/>
            </p:cNvSpPr>
            <p:nvPr/>
          </p:nvSpPr>
          <p:spPr bwMode="auto">
            <a:xfrm>
              <a:off x="1734" y="105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2" name="Oval 12"/>
            <p:cNvSpPr>
              <a:spLocks noChangeArrowheads="1"/>
            </p:cNvSpPr>
            <p:nvPr/>
          </p:nvSpPr>
          <p:spPr bwMode="auto">
            <a:xfrm>
              <a:off x="2158" y="10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3" name="Oval 13"/>
            <p:cNvSpPr>
              <a:spLocks noChangeArrowheads="1"/>
            </p:cNvSpPr>
            <p:nvPr/>
          </p:nvSpPr>
          <p:spPr bwMode="auto">
            <a:xfrm>
              <a:off x="1798" y="90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4" name="Oval 14"/>
            <p:cNvSpPr>
              <a:spLocks noChangeArrowheads="1"/>
            </p:cNvSpPr>
            <p:nvPr/>
          </p:nvSpPr>
          <p:spPr bwMode="auto">
            <a:xfrm>
              <a:off x="2078" y="89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5" name="Oval 15"/>
            <p:cNvSpPr>
              <a:spLocks noChangeArrowheads="1"/>
            </p:cNvSpPr>
            <p:nvPr/>
          </p:nvSpPr>
          <p:spPr bwMode="auto">
            <a:xfrm>
              <a:off x="2102" y="119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6" name="Oval 16"/>
            <p:cNvSpPr>
              <a:spLocks noChangeArrowheads="1"/>
            </p:cNvSpPr>
            <p:nvPr/>
          </p:nvSpPr>
          <p:spPr bwMode="auto">
            <a:xfrm>
              <a:off x="1934" y="126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9697" name="Group 17"/>
          <p:cNvGrpSpPr>
            <a:grpSpLocks/>
          </p:cNvGrpSpPr>
          <p:nvPr/>
        </p:nvGrpSpPr>
        <p:grpSpPr bwMode="auto">
          <a:xfrm>
            <a:off x="833438" y="765175"/>
            <a:ext cx="1189037" cy="1358900"/>
            <a:chOff x="535" y="735"/>
            <a:chExt cx="749" cy="856"/>
          </a:xfrm>
        </p:grpSpPr>
        <p:sp>
          <p:nvSpPr>
            <p:cNvPr id="199698" name="Oval 18"/>
            <p:cNvSpPr>
              <a:spLocks noChangeArrowheads="1"/>
            </p:cNvSpPr>
            <p:nvPr/>
          </p:nvSpPr>
          <p:spPr bwMode="auto">
            <a:xfrm>
              <a:off x="535" y="799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9" name="Text Box 19"/>
            <p:cNvSpPr txBox="1">
              <a:spLocks noChangeArrowheads="1"/>
            </p:cNvSpPr>
            <p:nvPr/>
          </p:nvSpPr>
          <p:spPr bwMode="auto">
            <a:xfrm>
              <a:off x="811" y="1063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199700" name="Oval 20"/>
            <p:cNvSpPr>
              <a:spLocks noChangeArrowheads="1"/>
            </p:cNvSpPr>
            <p:nvPr/>
          </p:nvSpPr>
          <p:spPr bwMode="auto">
            <a:xfrm>
              <a:off x="847" y="735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01" name="Oval 21"/>
            <p:cNvSpPr>
              <a:spLocks noChangeArrowheads="1"/>
            </p:cNvSpPr>
            <p:nvPr/>
          </p:nvSpPr>
          <p:spPr bwMode="auto">
            <a:xfrm>
              <a:off x="543" y="919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02" name="Oval 22"/>
            <p:cNvSpPr>
              <a:spLocks noChangeArrowheads="1"/>
            </p:cNvSpPr>
            <p:nvPr/>
          </p:nvSpPr>
          <p:spPr bwMode="auto">
            <a:xfrm>
              <a:off x="1151" y="911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03" name="Oval 23"/>
            <p:cNvSpPr>
              <a:spLocks noChangeArrowheads="1"/>
            </p:cNvSpPr>
            <p:nvPr/>
          </p:nvSpPr>
          <p:spPr bwMode="auto">
            <a:xfrm>
              <a:off x="847" y="1479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04" name="Oval 24"/>
            <p:cNvSpPr>
              <a:spLocks noChangeArrowheads="1"/>
            </p:cNvSpPr>
            <p:nvPr/>
          </p:nvSpPr>
          <p:spPr bwMode="auto">
            <a:xfrm>
              <a:off x="546" y="1310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05" name="Oval 25"/>
            <p:cNvSpPr>
              <a:spLocks noChangeArrowheads="1"/>
            </p:cNvSpPr>
            <p:nvPr/>
          </p:nvSpPr>
          <p:spPr bwMode="auto">
            <a:xfrm>
              <a:off x="1162" y="1302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9706" name="Text Box 26"/>
          <p:cNvSpPr txBox="1">
            <a:spLocks noChangeArrowheads="1"/>
          </p:cNvSpPr>
          <p:nvPr/>
        </p:nvSpPr>
        <p:spPr bwMode="auto">
          <a:xfrm>
            <a:off x="463550" y="3802063"/>
            <a:ext cx="30543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BOND PAIRS		6</a:t>
            </a:r>
          </a:p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LONE PAIRS		0</a:t>
            </a:r>
          </a:p>
        </p:txBody>
      </p:sp>
      <p:sp>
        <p:nvSpPr>
          <p:cNvPr id="199707" name="Text Box 27"/>
          <p:cNvSpPr txBox="1">
            <a:spLocks noChangeArrowheads="1"/>
          </p:cNvSpPr>
          <p:nvPr/>
        </p:nvSpPr>
        <p:spPr bwMode="auto">
          <a:xfrm>
            <a:off x="419100" y="4876800"/>
            <a:ext cx="1527175" cy="1112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BOND ANGLE...</a:t>
            </a:r>
          </a:p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SHAPE...</a:t>
            </a:r>
            <a:endParaRPr lang="en-US">
              <a:solidFill>
                <a:srgbClr val="5F5F5F"/>
              </a:solidFill>
            </a:endParaRPr>
          </a:p>
        </p:txBody>
      </p:sp>
      <p:sp>
        <p:nvSpPr>
          <p:cNvPr id="199708" name="Text Box 28"/>
          <p:cNvSpPr txBox="1">
            <a:spLocks noChangeArrowheads="1"/>
          </p:cNvSpPr>
          <p:nvPr/>
        </p:nvSpPr>
        <p:spPr bwMode="auto">
          <a:xfrm>
            <a:off x="1909763" y="4949825"/>
            <a:ext cx="196691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90° </a:t>
            </a:r>
          </a:p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OCTAHEDRAL</a:t>
            </a:r>
          </a:p>
        </p:txBody>
      </p:sp>
      <p:grpSp>
        <p:nvGrpSpPr>
          <p:cNvPr id="199709" name="Group 29"/>
          <p:cNvGrpSpPr>
            <a:grpSpLocks/>
          </p:cNvGrpSpPr>
          <p:nvPr/>
        </p:nvGrpSpPr>
        <p:grpSpPr bwMode="auto">
          <a:xfrm>
            <a:off x="5759450" y="779463"/>
            <a:ext cx="2311400" cy="2543175"/>
            <a:chOff x="3572" y="555"/>
            <a:chExt cx="1456" cy="1602"/>
          </a:xfrm>
        </p:grpSpPr>
        <p:sp>
          <p:nvSpPr>
            <p:cNvPr id="199710" name="Oval 30"/>
            <p:cNvSpPr>
              <a:spLocks noChangeArrowheads="1"/>
            </p:cNvSpPr>
            <p:nvPr/>
          </p:nvSpPr>
          <p:spPr bwMode="auto">
            <a:xfrm>
              <a:off x="4564" y="1427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11" name="Oval 31"/>
            <p:cNvSpPr>
              <a:spLocks noChangeArrowheads="1"/>
            </p:cNvSpPr>
            <p:nvPr/>
          </p:nvSpPr>
          <p:spPr bwMode="auto">
            <a:xfrm>
              <a:off x="3936" y="990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12" name="Text Box 32"/>
            <p:cNvSpPr txBox="1">
              <a:spLocks noChangeArrowheads="1"/>
            </p:cNvSpPr>
            <p:nvPr/>
          </p:nvSpPr>
          <p:spPr bwMode="auto">
            <a:xfrm>
              <a:off x="4212" y="1254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199713" name="Oval 33"/>
            <p:cNvSpPr>
              <a:spLocks noChangeArrowheads="1"/>
            </p:cNvSpPr>
            <p:nvPr/>
          </p:nvSpPr>
          <p:spPr bwMode="auto">
            <a:xfrm>
              <a:off x="4094" y="588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14" name="Text Box 34"/>
            <p:cNvSpPr txBox="1">
              <a:spLocks noChangeArrowheads="1"/>
            </p:cNvSpPr>
            <p:nvPr/>
          </p:nvSpPr>
          <p:spPr bwMode="auto">
            <a:xfrm>
              <a:off x="4211" y="704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9715" name="Oval 35"/>
            <p:cNvSpPr>
              <a:spLocks noChangeArrowheads="1"/>
            </p:cNvSpPr>
            <p:nvPr/>
          </p:nvSpPr>
          <p:spPr bwMode="auto">
            <a:xfrm>
              <a:off x="4465" y="807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16" name="Oval 36"/>
            <p:cNvSpPr>
              <a:spLocks noChangeArrowheads="1"/>
            </p:cNvSpPr>
            <p:nvPr/>
          </p:nvSpPr>
          <p:spPr bwMode="auto">
            <a:xfrm rot="13902590">
              <a:off x="4052" y="69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17" name="Oval 37"/>
            <p:cNvSpPr>
              <a:spLocks noChangeArrowheads="1"/>
            </p:cNvSpPr>
            <p:nvPr/>
          </p:nvSpPr>
          <p:spPr bwMode="auto">
            <a:xfrm rot="13902590">
              <a:off x="4132" y="55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18" name="Oval 38"/>
            <p:cNvSpPr>
              <a:spLocks noChangeArrowheads="1"/>
            </p:cNvSpPr>
            <p:nvPr/>
          </p:nvSpPr>
          <p:spPr bwMode="auto">
            <a:xfrm rot="13902590">
              <a:off x="4452" y="65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19" name="Oval 39"/>
            <p:cNvSpPr>
              <a:spLocks noChangeArrowheads="1"/>
            </p:cNvSpPr>
            <p:nvPr/>
          </p:nvSpPr>
          <p:spPr bwMode="auto">
            <a:xfrm rot="13902590">
              <a:off x="4052" y="87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20" name="Oval 40"/>
            <p:cNvSpPr>
              <a:spLocks noChangeArrowheads="1"/>
            </p:cNvSpPr>
            <p:nvPr/>
          </p:nvSpPr>
          <p:spPr bwMode="auto">
            <a:xfrm rot="13902590">
              <a:off x="4371" y="96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21" name="Oval 41"/>
            <p:cNvSpPr>
              <a:spLocks noChangeArrowheads="1"/>
            </p:cNvSpPr>
            <p:nvPr/>
          </p:nvSpPr>
          <p:spPr bwMode="auto">
            <a:xfrm>
              <a:off x="4166" y="960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22" name="Oval 42"/>
            <p:cNvSpPr>
              <a:spLocks noChangeArrowheads="1"/>
            </p:cNvSpPr>
            <p:nvPr/>
          </p:nvSpPr>
          <p:spPr bwMode="auto">
            <a:xfrm rot="13902590">
              <a:off x="4340" y="55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23" name="Oval 43"/>
            <p:cNvSpPr>
              <a:spLocks noChangeArrowheads="1"/>
            </p:cNvSpPr>
            <p:nvPr/>
          </p:nvSpPr>
          <p:spPr bwMode="auto">
            <a:xfrm>
              <a:off x="3638" y="1423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24" name="Text Box 44"/>
            <p:cNvSpPr txBox="1">
              <a:spLocks noChangeArrowheads="1"/>
            </p:cNvSpPr>
            <p:nvPr/>
          </p:nvSpPr>
          <p:spPr bwMode="auto">
            <a:xfrm>
              <a:off x="3747" y="153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9725" name="Oval 45"/>
            <p:cNvSpPr>
              <a:spLocks noChangeArrowheads="1"/>
            </p:cNvSpPr>
            <p:nvPr/>
          </p:nvSpPr>
          <p:spPr bwMode="auto">
            <a:xfrm>
              <a:off x="3969" y="171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26" name="Oval 46"/>
            <p:cNvSpPr>
              <a:spLocks noChangeArrowheads="1"/>
            </p:cNvSpPr>
            <p:nvPr/>
          </p:nvSpPr>
          <p:spPr bwMode="auto">
            <a:xfrm rot="13902590">
              <a:off x="3588" y="164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27" name="Oval 47"/>
            <p:cNvSpPr>
              <a:spLocks noChangeArrowheads="1"/>
            </p:cNvSpPr>
            <p:nvPr/>
          </p:nvSpPr>
          <p:spPr bwMode="auto">
            <a:xfrm rot="13902590">
              <a:off x="3604" y="150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28" name="Oval 48"/>
            <p:cNvSpPr>
              <a:spLocks noChangeArrowheads="1"/>
            </p:cNvSpPr>
            <p:nvPr/>
          </p:nvSpPr>
          <p:spPr bwMode="auto">
            <a:xfrm rot="13902590">
              <a:off x="3892" y="139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29" name="Oval 49"/>
            <p:cNvSpPr>
              <a:spLocks noChangeArrowheads="1"/>
            </p:cNvSpPr>
            <p:nvPr/>
          </p:nvSpPr>
          <p:spPr bwMode="auto">
            <a:xfrm rot="13902590">
              <a:off x="3676" y="176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30" name="Oval 50"/>
            <p:cNvSpPr>
              <a:spLocks noChangeArrowheads="1"/>
            </p:cNvSpPr>
            <p:nvPr/>
          </p:nvSpPr>
          <p:spPr bwMode="auto">
            <a:xfrm rot="13902590">
              <a:off x="3836" y="180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31" name="Oval 51"/>
            <p:cNvSpPr>
              <a:spLocks noChangeArrowheads="1"/>
            </p:cNvSpPr>
            <p:nvPr/>
          </p:nvSpPr>
          <p:spPr bwMode="auto">
            <a:xfrm rot="13902590">
              <a:off x="3716" y="139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32" name="Oval 52"/>
            <p:cNvSpPr>
              <a:spLocks noChangeArrowheads="1"/>
            </p:cNvSpPr>
            <p:nvPr/>
          </p:nvSpPr>
          <p:spPr bwMode="auto">
            <a:xfrm>
              <a:off x="4568" y="872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33" name="Text Box 53"/>
            <p:cNvSpPr txBox="1">
              <a:spLocks noChangeArrowheads="1"/>
            </p:cNvSpPr>
            <p:nvPr/>
          </p:nvSpPr>
          <p:spPr bwMode="auto">
            <a:xfrm>
              <a:off x="4685" y="988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9734" name="Oval 54"/>
            <p:cNvSpPr>
              <a:spLocks noChangeArrowheads="1"/>
            </p:cNvSpPr>
            <p:nvPr/>
          </p:nvSpPr>
          <p:spPr bwMode="auto">
            <a:xfrm>
              <a:off x="4787" y="124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35" name="Oval 55"/>
            <p:cNvSpPr>
              <a:spLocks noChangeArrowheads="1"/>
            </p:cNvSpPr>
            <p:nvPr/>
          </p:nvSpPr>
          <p:spPr bwMode="auto">
            <a:xfrm rot="13902590">
              <a:off x="4931" y="99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36" name="Oval 56"/>
            <p:cNvSpPr>
              <a:spLocks noChangeArrowheads="1"/>
            </p:cNvSpPr>
            <p:nvPr/>
          </p:nvSpPr>
          <p:spPr bwMode="auto">
            <a:xfrm rot="13902590">
              <a:off x="4598" y="87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37" name="Oval 57"/>
            <p:cNvSpPr>
              <a:spLocks noChangeArrowheads="1"/>
            </p:cNvSpPr>
            <p:nvPr/>
          </p:nvSpPr>
          <p:spPr bwMode="auto">
            <a:xfrm rot="13902590">
              <a:off x="4861" y="86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38" name="Oval 58"/>
            <p:cNvSpPr>
              <a:spLocks noChangeArrowheads="1"/>
            </p:cNvSpPr>
            <p:nvPr/>
          </p:nvSpPr>
          <p:spPr bwMode="auto">
            <a:xfrm rot="13902590">
              <a:off x="4630" y="122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39" name="Oval 59"/>
            <p:cNvSpPr>
              <a:spLocks noChangeArrowheads="1"/>
            </p:cNvSpPr>
            <p:nvPr/>
          </p:nvSpPr>
          <p:spPr bwMode="auto">
            <a:xfrm rot="13902590">
              <a:off x="4726" y="83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40" name="Oval 60"/>
            <p:cNvSpPr>
              <a:spLocks noChangeArrowheads="1"/>
            </p:cNvSpPr>
            <p:nvPr/>
          </p:nvSpPr>
          <p:spPr bwMode="auto">
            <a:xfrm>
              <a:off x="4489" y="998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41" name="Oval 61"/>
            <p:cNvSpPr>
              <a:spLocks noChangeArrowheads="1"/>
            </p:cNvSpPr>
            <p:nvPr/>
          </p:nvSpPr>
          <p:spPr bwMode="auto">
            <a:xfrm>
              <a:off x="4915" y="116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42" name="Oval 62"/>
            <p:cNvSpPr>
              <a:spLocks noChangeArrowheads="1"/>
            </p:cNvSpPr>
            <p:nvPr/>
          </p:nvSpPr>
          <p:spPr bwMode="auto">
            <a:xfrm>
              <a:off x="4612" y="1403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43" name="Oval 63"/>
            <p:cNvSpPr>
              <a:spLocks noChangeArrowheads="1"/>
            </p:cNvSpPr>
            <p:nvPr/>
          </p:nvSpPr>
          <p:spPr bwMode="auto">
            <a:xfrm>
              <a:off x="4786" y="138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44" name="Oval 64"/>
            <p:cNvSpPr>
              <a:spLocks noChangeArrowheads="1"/>
            </p:cNvSpPr>
            <p:nvPr/>
          </p:nvSpPr>
          <p:spPr bwMode="auto">
            <a:xfrm>
              <a:off x="4570" y="173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45" name="Oval 65"/>
            <p:cNvSpPr>
              <a:spLocks noChangeArrowheads="1"/>
            </p:cNvSpPr>
            <p:nvPr/>
          </p:nvSpPr>
          <p:spPr bwMode="auto">
            <a:xfrm>
              <a:off x="4490" y="160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46" name="Oval 66"/>
            <p:cNvSpPr>
              <a:spLocks noChangeArrowheads="1"/>
            </p:cNvSpPr>
            <p:nvPr/>
          </p:nvSpPr>
          <p:spPr bwMode="auto">
            <a:xfrm>
              <a:off x="4930" y="165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47" name="Oval 67"/>
            <p:cNvSpPr>
              <a:spLocks noChangeArrowheads="1"/>
            </p:cNvSpPr>
            <p:nvPr/>
          </p:nvSpPr>
          <p:spPr bwMode="auto">
            <a:xfrm>
              <a:off x="4858" y="177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48" name="Oval 68"/>
            <p:cNvSpPr>
              <a:spLocks noChangeArrowheads="1"/>
            </p:cNvSpPr>
            <p:nvPr/>
          </p:nvSpPr>
          <p:spPr bwMode="auto">
            <a:xfrm>
              <a:off x="4714" y="180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49" name="Text Box 69"/>
            <p:cNvSpPr txBox="1">
              <a:spLocks noChangeArrowheads="1"/>
            </p:cNvSpPr>
            <p:nvPr/>
          </p:nvSpPr>
          <p:spPr bwMode="auto">
            <a:xfrm>
              <a:off x="4681" y="1583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9750" name="Oval 70"/>
            <p:cNvSpPr>
              <a:spLocks noChangeArrowheads="1"/>
            </p:cNvSpPr>
            <p:nvPr/>
          </p:nvSpPr>
          <p:spPr bwMode="auto">
            <a:xfrm>
              <a:off x="4914" y="149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51" name="Oval 71"/>
            <p:cNvSpPr>
              <a:spLocks noChangeArrowheads="1"/>
            </p:cNvSpPr>
            <p:nvPr/>
          </p:nvSpPr>
          <p:spPr bwMode="auto">
            <a:xfrm>
              <a:off x="3630" y="903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52" name="Text Box 72"/>
            <p:cNvSpPr txBox="1">
              <a:spLocks noChangeArrowheads="1"/>
            </p:cNvSpPr>
            <p:nvPr/>
          </p:nvSpPr>
          <p:spPr bwMode="auto">
            <a:xfrm>
              <a:off x="3739" y="101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9753" name="Oval 73"/>
            <p:cNvSpPr>
              <a:spLocks noChangeArrowheads="1"/>
            </p:cNvSpPr>
            <p:nvPr/>
          </p:nvSpPr>
          <p:spPr bwMode="auto">
            <a:xfrm>
              <a:off x="3908" y="89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54" name="Oval 74"/>
            <p:cNvSpPr>
              <a:spLocks noChangeArrowheads="1"/>
            </p:cNvSpPr>
            <p:nvPr/>
          </p:nvSpPr>
          <p:spPr bwMode="auto">
            <a:xfrm rot="13902590">
              <a:off x="3572" y="107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55" name="Oval 75"/>
            <p:cNvSpPr>
              <a:spLocks noChangeArrowheads="1"/>
            </p:cNvSpPr>
            <p:nvPr/>
          </p:nvSpPr>
          <p:spPr bwMode="auto">
            <a:xfrm rot="13902590">
              <a:off x="3620" y="94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56" name="Oval 76"/>
            <p:cNvSpPr>
              <a:spLocks noChangeArrowheads="1"/>
            </p:cNvSpPr>
            <p:nvPr/>
          </p:nvSpPr>
          <p:spPr bwMode="auto">
            <a:xfrm rot="13902590">
              <a:off x="3996" y="103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57" name="Oval 77"/>
            <p:cNvSpPr>
              <a:spLocks noChangeArrowheads="1"/>
            </p:cNvSpPr>
            <p:nvPr/>
          </p:nvSpPr>
          <p:spPr bwMode="auto">
            <a:xfrm rot="13902590">
              <a:off x="3636" y="121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58" name="Oval 78"/>
            <p:cNvSpPr>
              <a:spLocks noChangeArrowheads="1"/>
            </p:cNvSpPr>
            <p:nvPr/>
          </p:nvSpPr>
          <p:spPr bwMode="auto">
            <a:xfrm rot="13902590">
              <a:off x="3756" y="127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59" name="Oval 79"/>
            <p:cNvSpPr>
              <a:spLocks noChangeArrowheads="1"/>
            </p:cNvSpPr>
            <p:nvPr/>
          </p:nvSpPr>
          <p:spPr bwMode="auto">
            <a:xfrm rot="13902590">
              <a:off x="3748" y="85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60" name="Oval 80"/>
            <p:cNvSpPr>
              <a:spLocks noChangeArrowheads="1"/>
            </p:cNvSpPr>
            <p:nvPr/>
          </p:nvSpPr>
          <p:spPr bwMode="auto">
            <a:xfrm>
              <a:off x="3864" y="1263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61" name="Oval 81"/>
            <p:cNvSpPr>
              <a:spLocks noChangeArrowheads="1"/>
            </p:cNvSpPr>
            <p:nvPr/>
          </p:nvSpPr>
          <p:spPr bwMode="auto">
            <a:xfrm>
              <a:off x="4096" y="1700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62" name="Text Box 82"/>
            <p:cNvSpPr txBox="1">
              <a:spLocks noChangeArrowheads="1"/>
            </p:cNvSpPr>
            <p:nvPr/>
          </p:nvSpPr>
          <p:spPr bwMode="auto">
            <a:xfrm>
              <a:off x="4213" y="1816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99763" name="Oval 83"/>
            <p:cNvSpPr>
              <a:spLocks noChangeArrowheads="1"/>
            </p:cNvSpPr>
            <p:nvPr/>
          </p:nvSpPr>
          <p:spPr bwMode="auto">
            <a:xfrm>
              <a:off x="4467" y="191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64" name="Oval 84"/>
            <p:cNvSpPr>
              <a:spLocks noChangeArrowheads="1"/>
            </p:cNvSpPr>
            <p:nvPr/>
          </p:nvSpPr>
          <p:spPr bwMode="auto">
            <a:xfrm rot="13902590">
              <a:off x="4062" y="1787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65" name="Oval 85"/>
            <p:cNvSpPr>
              <a:spLocks noChangeArrowheads="1"/>
            </p:cNvSpPr>
            <p:nvPr/>
          </p:nvSpPr>
          <p:spPr bwMode="auto">
            <a:xfrm rot="13902590">
              <a:off x="4166" y="165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66" name="Oval 86"/>
            <p:cNvSpPr>
              <a:spLocks noChangeArrowheads="1"/>
            </p:cNvSpPr>
            <p:nvPr/>
          </p:nvSpPr>
          <p:spPr bwMode="auto">
            <a:xfrm rot="13902590">
              <a:off x="4454" y="176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67" name="Oval 87"/>
            <p:cNvSpPr>
              <a:spLocks noChangeArrowheads="1"/>
            </p:cNvSpPr>
            <p:nvPr/>
          </p:nvSpPr>
          <p:spPr bwMode="auto">
            <a:xfrm rot="13902590">
              <a:off x="4054" y="1947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68" name="Oval 88"/>
            <p:cNvSpPr>
              <a:spLocks noChangeArrowheads="1"/>
            </p:cNvSpPr>
            <p:nvPr/>
          </p:nvSpPr>
          <p:spPr bwMode="auto">
            <a:xfrm rot="13902590">
              <a:off x="4158" y="205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69" name="Oval 89"/>
            <p:cNvSpPr>
              <a:spLocks noChangeArrowheads="1"/>
            </p:cNvSpPr>
            <p:nvPr/>
          </p:nvSpPr>
          <p:spPr bwMode="auto">
            <a:xfrm rot="13902590">
              <a:off x="4371" y="206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70" name="Oval 90"/>
            <p:cNvSpPr>
              <a:spLocks noChangeArrowheads="1"/>
            </p:cNvSpPr>
            <p:nvPr/>
          </p:nvSpPr>
          <p:spPr bwMode="auto">
            <a:xfrm>
              <a:off x="4320" y="1655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71" name="Oval 91"/>
            <p:cNvSpPr>
              <a:spLocks noChangeArrowheads="1"/>
            </p:cNvSpPr>
            <p:nvPr/>
          </p:nvSpPr>
          <p:spPr bwMode="auto">
            <a:xfrm>
              <a:off x="4005" y="1567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9772" name="Text Box 92"/>
          <p:cNvSpPr txBox="1">
            <a:spLocks noChangeArrowheads="1"/>
          </p:cNvSpPr>
          <p:nvPr/>
        </p:nvSpPr>
        <p:spPr bwMode="auto">
          <a:xfrm>
            <a:off x="263525" y="2227263"/>
            <a:ext cx="49942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Sulphur - has six electrons to pair up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Fluorine - needs one electron to complete ‘octet’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Six covalent bonds are formed; sulphur can make use of d orbitals to expand its ‘octet’</a:t>
            </a:r>
          </a:p>
        </p:txBody>
      </p:sp>
      <p:pic>
        <p:nvPicPr>
          <p:cNvPr id="199791" name="Picture 111" descr="octahedral3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3644900"/>
            <a:ext cx="3024188" cy="29130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1447800" y="3175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IRREGULAR SHAPES</a:t>
            </a:r>
          </a:p>
        </p:txBody>
      </p:sp>
      <p:sp>
        <p:nvSpPr>
          <p:cNvPr id="167941" name="Line 5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4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43" name="Line 7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44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48" name="Text Box 12"/>
          <p:cNvSpPr txBox="1">
            <a:spLocks noChangeArrowheads="1"/>
          </p:cNvSpPr>
          <p:nvPr/>
        </p:nvSpPr>
        <p:spPr bwMode="auto">
          <a:xfrm>
            <a:off x="496888" y="1076325"/>
            <a:ext cx="80454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If a molecule, or ion, has lone pairs on the central atom, the shapes are slightly distorted away from the regular shapes. This is because of the extra repulsion caused by the lone pairs. </a:t>
            </a:r>
          </a:p>
        </p:txBody>
      </p:sp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649288" y="2097088"/>
            <a:ext cx="7566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  <a:latin typeface="Arial" charset="0"/>
              </a:rPr>
              <a:t>BOND PAIR - BOND PAIR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   </a:t>
            </a:r>
            <a:r>
              <a:rPr lang="en-US" sz="1800" b="1">
                <a:latin typeface="Arial" charset="0"/>
              </a:rPr>
              <a:t>&lt;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   </a:t>
            </a:r>
            <a:r>
              <a:rPr lang="en-US" sz="1400" b="1">
                <a:solidFill>
                  <a:srgbClr val="CC0000"/>
                </a:solidFill>
                <a:latin typeface="Arial" charset="0"/>
              </a:rPr>
              <a:t>LONE PAIR - BOND PAIR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   </a:t>
            </a:r>
            <a:r>
              <a:rPr lang="en-US" sz="1800" b="1">
                <a:latin typeface="Arial" charset="0"/>
              </a:rPr>
              <a:t>&lt;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   </a:t>
            </a:r>
            <a:r>
              <a:rPr lang="en-US" sz="1400" b="1">
                <a:solidFill>
                  <a:srgbClr val="CC0000"/>
                </a:solidFill>
                <a:latin typeface="Arial" charset="0"/>
              </a:rPr>
              <a:t>LONE PAIR - LONE PAIR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 </a:t>
            </a:r>
          </a:p>
        </p:txBody>
      </p:sp>
      <p:grpSp>
        <p:nvGrpSpPr>
          <p:cNvPr id="167982" name="Group 46"/>
          <p:cNvGrpSpPr>
            <a:grpSpLocks/>
          </p:cNvGrpSpPr>
          <p:nvPr/>
        </p:nvGrpSpPr>
        <p:grpSpPr bwMode="auto">
          <a:xfrm>
            <a:off x="4040188" y="2795588"/>
            <a:ext cx="823912" cy="1057275"/>
            <a:chOff x="2665" y="1846"/>
            <a:chExt cx="519" cy="666"/>
          </a:xfrm>
        </p:grpSpPr>
        <p:pic>
          <p:nvPicPr>
            <p:cNvPr id="167955" name="Picture 19" descr="lpairp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29" y="1846"/>
              <a:ext cx="139" cy="318"/>
            </a:xfrm>
            <a:prstGeom prst="rect">
              <a:avLst/>
            </a:prstGeom>
            <a:noFill/>
          </p:spPr>
        </p:pic>
        <p:sp>
          <p:nvSpPr>
            <p:cNvPr id="167952" name="Line 16"/>
            <p:cNvSpPr>
              <a:spLocks noChangeShapeType="1"/>
            </p:cNvSpPr>
            <p:nvPr/>
          </p:nvSpPr>
          <p:spPr bwMode="auto">
            <a:xfrm rot="4923391" flipV="1">
              <a:off x="2946" y="2275"/>
              <a:ext cx="187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3" name="Text Box 27"/>
            <p:cNvSpPr txBox="1">
              <a:spLocks noChangeArrowheads="1"/>
            </p:cNvSpPr>
            <p:nvPr/>
          </p:nvSpPr>
          <p:spPr bwMode="auto">
            <a:xfrm>
              <a:off x="2665" y="2177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O</a:t>
              </a:r>
              <a:endParaRPr lang="en-US" sz="2000"/>
            </a:p>
          </p:txBody>
        </p:sp>
        <p:sp>
          <p:nvSpPr>
            <p:cNvPr id="167965" name="Arc 29"/>
            <p:cNvSpPr>
              <a:spLocks/>
            </p:cNvSpPr>
            <p:nvPr/>
          </p:nvSpPr>
          <p:spPr bwMode="auto">
            <a:xfrm rot="7453364" flipH="1">
              <a:off x="2863" y="1998"/>
              <a:ext cx="257" cy="35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500"/>
                <a:gd name="T2" fmla="*/ 19198 w 21600"/>
                <a:gd name="T3" fmla="*/ 31500 h 31500"/>
                <a:gd name="T4" fmla="*/ 0 w 21600"/>
                <a:gd name="T5" fmla="*/ 21600 h 3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044"/>
                    <a:pt x="20776" y="28438"/>
                    <a:pt x="19197" y="31499"/>
                  </a:cubicBezTo>
                </a:path>
                <a:path w="21600" h="315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044"/>
                    <a:pt x="20776" y="28438"/>
                    <a:pt x="19197" y="3149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chemeClr val="accent2"/>
              </a:solidFill>
              <a:round/>
              <a:headEnd type="arrow" w="med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981" name="Group 45"/>
          <p:cNvGrpSpPr>
            <a:grpSpLocks/>
          </p:cNvGrpSpPr>
          <p:nvPr/>
        </p:nvGrpSpPr>
        <p:grpSpPr bwMode="auto">
          <a:xfrm>
            <a:off x="1463675" y="2820988"/>
            <a:ext cx="808038" cy="1031875"/>
            <a:chOff x="761" y="1870"/>
            <a:chExt cx="509" cy="650"/>
          </a:xfrm>
        </p:grpSpPr>
        <p:sp>
          <p:nvSpPr>
            <p:cNvPr id="167951" name="Text Box 15"/>
            <p:cNvSpPr txBox="1">
              <a:spLocks noChangeArrowheads="1"/>
            </p:cNvSpPr>
            <p:nvPr/>
          </p:nvSpPr>
          <p:spPr bwMode="auto">
            <a:xfrm>
              <a:off x="761" y="2177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O</a:t>
              </a:r>
              <a:endParaRPr lang="en-US" sz="2000"/>
            </a:p>
          </p:txBody>
        </p:sp>
        <p:sp>
          <p:nvSpPr>
            <p:cNvPr id="167956" name="Arc 20"/>
            <p:cNvSpPr>
              <a:spLocks/>
            </p:cNvSpPr>
            <p:nvPr/>
          </p:nvSpPr>
          <p:spPr bwMode="auto">
            <a:xfrm rot="7453364" flipH="1">
              <a:off x="921" y="1971"/>
              <a:ext cx="271" cy="426"/>
            </a:xfrm>
            <a:custGeom>
              <a:avLst/>
              <a:gdLst>
                <a:gd name="G0" fmla="+- 0 0 0"/>
                <a:gd name="G1" fmla="+- 20830 0 0"/>
                <a:gd name="G2" fmla="+- 21600 0 0"/>
                <a:gd name="T0" fmla="*/ 5717 w 21600"/>
                <a:gd name="T1" fmla="*/ 0 h 30730"/>
                <a:gd name="T2" fmla="*/ 19198 w 21600"/>
                <a:gd name="T3" fmla="*/ 30730 h 30730"/>
                <a:gd name="T4" fmla="*/ 0 w 21600"/>
                <a:gd name="T5" fmla="*/ 20830 h 30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730" fill="none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</a:path>
                <a:path w="21600" h="30730" stroke="0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  <a:lnTo>
                    <a:pt x="0" y="2083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arrow" w="med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0" name="Line 24"/>
            <p:cNvSpPr>
              <a:spLocks noChangeShapeType="1"/>
            </p:cNvSpPr>
            <p:nvPr/>
          </p:nvSpPr>
          <p:spPr bwMode="auto">
            <a:xfrm>
              <a:off x="870" y="1870"/>
              <a:ext cx="0" cy="3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8" name="Line 32"/>
            <p:cNvSpPr>
              <a:spLocks noChangeShapeType="1"/>
            </p:cNvSpPr>
            <p:nvPr/>
          </p:nvSpPr>
          <p:spPr bwMode="auto">
            <a:xfrm rot="4923391" flipV="1">
              <a:off x="1020" y="2283"/>
              <a:ext cx="187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983" name="Group 47"/>
          <p:cNvGrpSpPr>
            <a:grpSpLocks/>
          </p:cNvGrpSpPr>
          <p:nvPr/>
        </p:nvGrpSpPr>
        <p:grpSpPr bwMode="auto">
          <a:xfrm>
            <a:off x="6623050" y="2774950"/>
            <a:ext cx="869950" cy="1116013"/>
            <a:chOff x="4541" y="1870"/>
            <a:chExt cx="548" cy="703"/>
          </a:xfrm>
        </p:grpSpPr>
        <p:pic>
          <p:nvPicPr>
            <p:cNvPr id="167958" name="Picture 22" descr="lpairp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59" y="2387"/>
              <a:ext cx="330" cy="186"/>
            </a:xfrm>
            <a:prstGeom prst="rect">
              <a:avLst/>
            </a:prstGeom>
            <a:noFill/>
          </p:spPr>
        </p:pic>
        <p:pic>
          <p:nvPicPr>
            <p:cNvPr id="167975" name="Picture 39" descr="lpairp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5" y="1870"/>
              <a:ext cx="139" cy="318"/>
            </a:xfrm>
            <a:prstGeom prst="rect">
              <a:avLst/>
            </a:prstGeom>
            <a:noFill/>
          </p:spPr>
        </p:pic>
        <p:sp>
          <p:nvSpPr>
            <p:cNvPr id="167977" name="Text Box 41"/>
            <p:cNvSpPr txBox="1">
              <a:spLocks noChangeArrowheads="1"/>
            </p:cNvSpPr>
            <p:nvPr/>
          </p:nvSpPr>
          <p:spPr bwMode="auto">
            <a:xfrm>
              <a:off x="4541" y="2201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O</a:t>
              </a:r>
              <a:endParaRPr lang="en-US" sz="2000"/>
            </a:p>
          </p:txBody>
        </p:sp>
        <p:sp>
          <p:nvSpPr>
            <p:cNvPr id="167978" name="Arc 42"/>
            <p:cNvSpPr>
              <a:spLocks/>
            </p:cNvSpPr>
            <p:nvPr/>
          </p:nvSpPr>
          <p:spPr bwMode="auto">
            <a:xfrm rot="7453364" flipH="1">
              <a:off x="4741" y="2024"/>
              <a:ext cx="257" cy="342"/>
            </a:xfrm>
            <a:custGeom>
              <a:avLst/>
              <a:gdLst>
                <a:gd name="G0" fmla="+- 0 0 0"/>
                <a:gd name="G1" fmla="+- 20830 0 0"/>
                <a:gd name="G2" fmla="+- 21600 0 0"/>
                <a:gd name="T0" fmla="*/ 5717 w 21600"/>
                <a:gd name="T1" fmla="*/ 0 h 30730"/>
                <a:gd name="T2" fmla="*/ 19198 w 21600"/>
                <a:gd name="T3" fmla="*/ 30730 h 30730"/>
                <a:gd name="T4" fmla="*/ 0 w 21600"/>
                <a:gd name="T5" fmla="*/ 20830 h 30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730" fill="none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</a:path>
                <a:path w="21600" h="30730" stroke="0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  <a:lnTo>
                    <a:pt x="0" y="20830"/>
                  </a:lnTo>
                  <a:close/>
                </a:path>
              </a:pathLst>
            </a:custGeom>
            <a:noFill/>
            <a:ln w="41275">
              <a:solidFill>
                <a:srgbClr val="009900"/>
              </a:solidFill>
              <a:round/>
              <a:headEnd type="arrow" w="med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7984" name="Text Box 48"/>
          <p:cNvSpPr txBox="1">
            <a:spLocks noChangeArrowheads="1"/>
          </p:cNvSpPr>
          <p:nvPr/>
        </p:nvSpPr>
        <p:spPr bwMode="auto">
          <a:xfrm>
            <a:off x="1524000" y="4464050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As a result of the extra repulsion, bond angles tend to be slightly less as the bonds are squeezed together.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1676400" y="1739900"/>
            <a:ext cx="57912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Arial" charset="0"/>
              </a:rPr>
              <a:t>Before you start it would be helpful to…</a:t>
            </a:r>
          </a:p>
          <a:p>
            <a:pPr>
              <a:spcBef>
                <a:spcPct val="50000"/>
              </a:spcBef>
            </a:pPr>
            <a:endParaRPr lang="en-US" sz="1600" b="1">
              <a:latin typeface="Arial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know the definition of a covalent bond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know what a lone pair is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know that like charges repel</a:t>
            </a:r>
            <a:endParaRPr lang="en-US" sz="1600">
              <a:latin typeface="Arial" charset="0"/>
            </a:endParaRPr>
          </a:p>
        </p:txBody>
      </p:sp>
      <p:sp>
        <p:nvSpPr>
          <p:cNvPr id="159748" name="Line 4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1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5" name="Text Box 11"/>
          <p:cNvSpPr txBox="1">
            <a:spLocks noChangeArrowheads="1"/>
          </p:cNvSpPr>
          <p:nvPr/>
        </p:nvSpPr>
        <p:spPr bwMode="auto">
          <a:xfrm>
            <a:off x="1447800" y="43180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SHAPES OF MOLECULES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2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3854450" y="258763"/>
            <a:ext cx="142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AMMONIA</a:t>
            </a:r>
            <a:endParaRPr lang="en-US" sz="1800">
              <a:latin typeface="Arial" charset="0"/>
            </a:endParaRPr>
          </a:p>
        </p:txBody>
      </p:sp>
      <p:grpSp>
        <p:nvGrpSpPr>
          <p:cNvPr id="165907" name="Group 19"/>
          <p:cNvGrpSpPr>
            <a:grpSpLocks/>
          </p:cNvGrpSpPr>
          <p:nvPr/>
        </p:nvGrpSpPr>
        <p:grpSpPr bwMode="auto">
          <a:xfrm>
            <a:off x="1981200" y="1435100"/>
            <a:ext cx="673100" cy="584200"/>
            <a:chOff x="2464" y="952"/>
            <a:chExt cx="424" cy="368"/>
          </a:xfrm>
        </p:grpSpPr>
        <p:sp>
          <p:nvSpPr>
            <p:cNvPr id="165908" name="Text Box 20"/>
            <p:cNvSpPr txBox="1">
              <a:spLocks noChangeArrowheads="1"/>
            </p:cNvSpPr>
            <p:nvPr/>
          </p:nvSpPr>
          <p:spPr bwMode="auto">
            <a:xfrm>
              <a:off x="2588" y="101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5909" name="Oval 21"/>
            <p:cNvSpPr>
              <a:spLocks noChangeArrowheads="1"/>
            </p:cNvSpPr>
            <p:nvPr/>
          </p:nvSpPr>
          <p:spPr bwMode="auto">
            <a:xfrm>
              <a:off x="2520" y="952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0" name="Oval 22"/>
            <p:cNvSpPr>
              <a:spLocks noChangeArrowheads="1"/>
            </p:cNvSpPr>
            <p:nvPr/>
          </p:nvSpPr>
          <p:spPr bwMode="auto">
            <a:xfrm>
              <a:off x="2464" y="107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966" name="Group 78"/>
          <p:cNvGrpSpPr>
            <a:grpSpLocks/>
          </p:cNvGrpSpPr>
          <p:nvPr/>
        </p:nvGrpSpPr>
        <p:grpSpPr bwMode="auto">
          <a:xfrm>
            <a:off x="406400" y="1244600"/>
            <a:ext cx="1092200" cy="1054100"/>
            <a:chOff x="464" y="672"/>
            <a:chExt cx="688" cy="664"/>
          </a:xfrm>
        </p:grpSpPr>
        <p:sp>
          <p:nvSpPr>
            <p:cNvPr id="165902" name="Text Box 14"/>
            <p:cNvSpPr txBox="1">
              <a:spLocks noChangeArrowheads="1"/>
            </p:cNvSpPr>
            <p:nvPr/>
          </p:nvSpPr>
          <p:spPr bwMode="auto">
            <a:xfrm>
              <a:off x="696" y="87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65903" name="Oval 15"/>
            <p:cNvSpPr>
              <a:spLocks noChangeArrowheads="1"/>
            </p:cNvSpPr>
            <p:nvPr/>
          </p:nvSpPr>
          <p:spPr bwMode="auto">
            <a:xfrm>
              <a:off x="504" y="68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57" name="Oval 69"/>
            <p:cNvSpPr>
              <a:spLocks noChangeArrowheads="1"/>
            </p:cNvSpPr>
            <p:nvPr/>
          </p:nvSpPr>
          <p:spPr bwMode="auto">
            <a:xfrm>
              <a:off x="936" y="68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58" name="Oval 70"/>
            <p:cNvSpPr>
              <a:spLocks noChangeArrowheads="1"/>
            </p:cNvSpPr>
            <p:nvPr/>
          </p:nvSpPr>
          <p:spPr bwMode="auto">
            <a:xfrm>
              <a:off x="584" y="67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59" name="Oval 71"/>
            <p:cNvSpPr>
              <a:spLocks noChangeArrowheads="1"/>
            </p:cNvSpPr>
            <p:nvPr/>
          </p:nvSpPr>
          <p:spPr bwMode="auto">
            <a:xfrm>
              <a:off x="464" y="98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60" name="Oval 72"/>
            <p:cNvSpPr>
              <a:spLocks noChangeArrowheads="1"/>
            </p:cNvSpPr>
            <p:nvPr/>
          </p:nvSpPr>
          <p:spPr bwMode="auto">
            <a:xfrm>
              <a:off x="736" y="122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61" name="Oval 73"/>
            <p:cNvSpPr>
              <a:spLocks noChangeArrowheads="1"/>
            </p:cNvSpPr>
            <p:nvPr/>
          </p:nvSpPr>
          <p:spPr bwMode="auto">
            <a:xfrm>
              <a:off x="1040" y="99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963" name="Group 75"/>
          <p:cNvGrpSpPr>
            <a:grpSpLocks/>
          </p:cNvGrpSpPr>
          <p:nvPr/>
        </p:nvGrpSpPr>
        <p:grpSpPr bwMode="auto">
          <a:xfrm>
            <a:off x="3848100" y="884238"/>
            <a:ext cx="1803400" cy="1452562"/>
            <a:chOff x="3776" y="549"/>
            <a:chExt cx="1136" cy="915"/>
          </a:xfrm>
        </p:grpSpPr>
        <p:sp>
          <p:nvSpPr>
            <p:cNvPr id="165913" name="Text Box 25"/>
            <p:cNvSpPr txBox="1">
              <a:spLocks noChangeArrowheads="1"/>
            </p:cNvSpPr>
            <p:nvPr/>
          </p:nvSpPr>
          <p:spPr bwMode="auto">
            <a:xfrm>
              <a:off x="4237" y="1008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65914" name="Oval 26"/>
            <p:cNvSpPr>
              <a:spLocks noChangeArrowheads="1"/>
            </p:cNvSpPr>
            <p:nvPr/>
          </p:nvSpPr>
          <p:spPr bwMode="auto">
            <a:xfrm>
              <a:off x="4045" y="816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8" name="Text Box 30"/>
            <p:cNvSpPr txBox="1">
              <a:spLocks noChangeArrowheads="1"/>
            </p:cNvSpPr>
            <p:nvPr/>
          </p:nvSpPr>
          <p:spPr bwMode="auto">
            <a:xfrm>
              <a:off x="3836" y="97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5919" name="Oval 31"/>
            <p:cNvSpPr>
              <a:spLocks noChangeArrowheads="1"/>
            </p:cNvSpPr>
            <p:nvPr/>
          </p:nvSpPr>
          <p:spPr bwMode="auto">
            <a:xfrm>
              <a:off x="3776" y="912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0" name="Oval 32"/>
            <p:cNvSpPr>
              <a:spLocks noChangeArrowheads="1"/>
            </p:cNvSpPr>
            <p:nvPr/>
          </p:nvSpPr>
          <p:spPr bwMode="auto">
            <a:xfrm>
              <a:off x="4032" y="91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3" name="Oval 35"/>
            <p:cNvSpPr>
              <a:spLocks noChangeArrowheads="1"/>
            </p:cNvSpPr>
            <p:nvPr/>
          </p:nvSpPr>
          <p:spPr bwMode="auto">
            <a:xfrm>
              <a:off x="4368" y="135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4" name="Text Box 36"/>
            <p:cNvSpPr txBox="1">
              <a:spLocks noChangeArrowheads="1"/>
            </p:cNvSpPr>
            <p:nvPr/>
          </p:nvSpPr>
          <p:spPr bwMode="auto">
            <a:xfrm>
              <a:off x="4612" y="989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5925" name="Oval 37"/>
            <p:cNvSpPr>
              <a:spLocks noChangeArrowheads="1"/>
            </p:cNvSpPr>
            <p:nvPr/>
          </p:nvSpPr>
          <p:spPr bwMode="auto">
            <a:xfrm>
              <a:off x="4544" y="925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6" name="Oval 38"/>
            <p:cNvSpPr>
              <a:spLocks noChangeArrowheads="1"/>
            </p:cNvSpPr>
            <p:nvPr/>
          </p:nvSpPr>
          <p:spPr bwMode="auto">
            <a:xfrm>
              <a:off x="4568" y="901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7" name="Text Box 39"/>
            <p:cNvSpPr txBox="1">
              <a:spLocks noChangeArrowheads="1"/>
            </p:cNvSpPr>
            <p:nvPr/>
          </p:nvSpPr>
          <p:spPr bwMode="auto">
            <a:xfrm>
              <a:off x="4238" y="605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5928" name="Oval 40"/>
            <p:cNvSpPr>
              <a:spLocks noChangeArrowheads="1"/>
            </p:cNvSpPr>
            <p:nvPr/>
          </p:nvSpPr>
          <p:spPr bwMode="auto">
            <a:xfrm>
              <a:off x="4162" y="549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9" name="Oval 41"/>
            <p:cNvSpPr>
              <a:spLocks noChangeArrowheads="1"/>
            </p:cNvSpPr>
            <p:nvPr/>
          </p:nvSpPr>
          <p:spPr bwMode="auto">
            <a:xfrm>
              <a:off x="4146" y="789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54" name="Oval 66"/>
            <p:cNvSpPr>
              <a:spLocks noChangeArrowheads="1"/>
            </p:cNvSpPr>
            <p:nvPr/>
          </p:nvSpPr>
          <p:spPr bwMode="auto">
            <a:xfrm>
              <a:off x="4192" y="134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55" name="Oval 67"/>
            <p:cNvSpPr>
              <a:spLocks noChangeArrowheads="1"/>
            </p:cNvSpPr>
            <p:nvPr/>
          </p:nvSpPr>
          <p:spPr bwMode="auto">
            <a:xfrm>
              <a:off x="4018" y="1189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56" name="Oval 68"/>
            <p:cNvSpPr>
              <a:spLocks noChangeArrowheads="1"/>
            </p:cNvSpPr>
            <p:nvPr/>
          </p:nvSpPr>
          <p:spPr bwMode="auto">
            <a:xfrm>
              <a:off x="4568" y="1208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62" name="Oval 74"/>
            <p:cNvSpPr>
              <a:spLocks noChangeArrowheads="1"/>
            </p:cNvSpPr>
            <p:nvPr/>
          </p:nvSpPr>
          <p:spPr bwMode="auto">
            <a:xfrm>
              <a:off x="4432" y="800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968" name="Group 80"/>
          <p:cNvGrpSpPr>
            <a:grpSpLocks/>
          </p:cNvGrpSpPr>
          <p:nvPr/>
        </p:nvGrpSpPr>
        <p:grpSpPr bwMode="auto">
          <a:xfrm>
            <a:off x="6584950" y="1277938"/>
            <a:ext cx="2111375" cy="942975"/>
            <a:chOff x="4156" y="781"/>
            <a:chExt cx="1330" cy="594"/>
          </a:xfrm>
        </p:grpSpPr>
        <p:sp>
          <p:nvSpPr>
            <p:cNvPr id="165897" name="Text Box 9"/>
            <p:cNvSpPr txBox="1">
              <a:spLocks noChangeArrowheads="1"/>
            </p:cNvSpPr>
            <p:nvPr/>
          </p:nvSpPr>
          <p:spPr bwMode="auto">
            <a:xfrm>
              <a:off x="4156" y="781"/>
              <a:ext cx="1330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BOND PAIRS	3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LONE PAIRS	1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TOTAL PAIRS	4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65967" name="Line 79"/>
            <p:cNvSpPr>
              <a:spLocks noChangeShapeType="1"/>
            </p:cNvSpPr>
            <p:nvPr/>
          </p:nvSpPr>
          <p:spPr bwMode="auto">
            <a:xfrm>
              <a:off x="4208" y="1176"/>
              <a:ext cx="1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6028" name="Text Box 140"/>
          <p:cNvSpPr txBox="1">
            <a:spLocks noChangeArrowheads="1"/>
          </p:cNvSpPr>
          <p:nvPr/>
        </p:nvSpPr>
        <p:spPr bwMode="auto">
          <a:xfrm>
            <a:off x="395288" y="2774950"/>
            <a:ext cx="804545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Nitrogen has five electrons in its outer shell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It cannot pair up all five - it is restricted to eight electrons in its outer shell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It pairs up only three of its five electrons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3 covalent bonds are formed and a pair of non-bonded electrons is left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As the total number of electron pairs is 4, the shape is BASED on a tetrahedron</a:t>
            </a:r>
            <a:endParaRPr lang="en-US" sz="1600" b="1"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4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3854450" y="258763"/>
            <a:ext cx="142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AMMONIA</a:t>
            </a:r>
            <a:endParaRPr lang="en-US" sz="1800">
              <a:latin typeface="Arial" charset="0"/>
            </a:endParaRP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6580188" y="5532438"/>
            <a:ext cx="2360612" cy="849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ts val="2500"/>
              </a:lnSpc>
              <a:spcBef>
                <a:spcPct val="50000"/>
              </a:spcBef>
            </a:pPr>
            <a:r>
              <a:rPr lang="en-US" sz="1600" b="1">
                <a:solidFill>
                  <a:srgbClr val="5F5F5F"/>
                </a:solidFill>
                <a:latin typeface="Arial" charset="0"/>
              </a:rPr>
              <a:t>ANGLE</a:t>
            </a:r>
            <a:r>
              <a:rPr lang="en-US" sz="1600" b="1">
                <a:solidFill>
                  <a:schemeClr val="bg2"/>
                </a:solidFill>
                <a:latin typeface="Arial" charset="0"/>
              </a:rPr>
              <a:t>... 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107°</a:t>
            </a:r>
          </a:p>
          <a:p>
            <a:pPr algn="l">
              <a:lnSpc>
                <a:spcPts val="2500"/>
              </a:lnSpc>
              <a:spcBef>
                <a:spcPct val="50000"/>
              </a:spcBef>
            </a:pPr>
            <a:r>
              <a:rPr lang="en-US" sz="1600" b="1">
                <a:solidFill>
                  <a:srgbClr val="5F5F5F"/>
                </a:solidFill>
                <a:latin typeface="Arial" charset="0"/>
              </a:rPr>
              <a:t>SHAPE</a:t>
            </a:r>
            <a:r>
              <a:rPr lang="en-US" sz="1600" b="1">
                <a:solidFill>
                  <a:schemeClr val="bg2"/>
                </a:solidFill>
                <a:latin typeface="Arial" charset="0"/>
              </a:rPr>
              <a:t>...	 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PYRAMIDAL</a:t>
            </a:r>
            <a:endParaRPr lang="en-US" sz="1600" b="1">
              <a:solidFill>
                <a:srgbClr val="CC0000"/>
              </a:solidFill>
            </a:endParaRPr>
          </a:p>
        </p:txBody>
      </p:sp>
      <p:grpSp>
        <p:nvGrpSpPr>
          <p:cNvPr id="168970" name="Group 10"/>
          <p:cNvGrpSpPr>
            <a:grpSpLocks/>
          </p:cNvGrpSpPr>
          <p:nvPr/>
        </p:nvGrpSpPr>
        <p:grpSpPr bwMode="auto">
          <a:xfrm>
            <a:off x="1981200" y="1435100"/>
            <a:ext cx="673100" cy="584200"/>
            <a:chOff x="2464" y="952"/>
            <a:chExt cx="424" cy="368"/>
          </a:xfrm>
        </p:grpSpPr>
        <p:sp>
          <p:nvSpPr>
            <p:cNvPr id="168971" name="Text Box 11"/>
            <p:cNvSpPr txBox="1">
              <a:spLocks noChangeArrowheads="1"/>
            </p:cNvSpPr>
            <p:nvPr/>
          </p:nvSpPr>
          <p:spPr bwMode="auto">
            <a:xfrm>
              <a:off x="2588" y="101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8972" name="Oval 12"/>
            <p:cNvSpPr>
              <a:spLocks noChangeArrowheads="1"/>
            </p:cNvSpPr>
            <p:nvPr/>
          </p:nvSpPr>
          <p:spPr bwMode="auto">
            <a:xfrm>
              <a:off x="2520" y="952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3" name="Oval 13"/>
            <p:cNvSpPr>
              <a:spLocks noChangeArrowheads="1"/>
            </p:cNvSpPr>
            <p:nvPr/>
          </p:nvSpPr>
          <p:spPr bwMode="auto">
            <a:xfrm>
              <a:off x="2464" y="107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974" name="Group 14"/>
          <p:cNvGrpSpPr>
            <a:grpSpLocks/>
          </p:cNvGrpSpPr>
          <p:nvPr/>
        </p:nvGrpSpPr>
        <p:grpSpPr bwMode="auto">
          <a:xfrm>
            <a:off x="406400" y="1244600"/>
            <a:ext cx="1092200" cy="1054100"/>
            <a:chOff x="464" y="672"/>
            <a:chExt cx="688" cy="664"/>
          </a:xfrm>
        </p:grpSpPr>
        <p:sp>
          <p:nvSpPr>
            <p:cNvPr id="168975" name="Text Box 15"/>
            <p:cNvSpPr txBox="1">
              <a:spLocks noChangeArrowheads="1"/>
            </p:cNvSpPr>
            <p:nvPr/>
          </p:nvSpPr>
          <p:spPr bwMode="auto">
            <a:xfrm>
              <a:off x="696" y="87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68976" name="Oval 16"/>
            <p:cNvSpPr>
              <a:spLocks noChangeArrowheads="1"/>
            </p:cNvSpPr>
            <p:nvPr/>
          </p:nvSpPr>
          <p:spPr bwMode="auto">
            <a:xfrm>
              <a:off x="504" y="68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7" name="Oval 17"/>
            <p:cNvSpPr>
              <a:spLocks noChangeArrowheads="1"/>
            </p:cNvSpPr>
            <p:nvPr/>
          </p:nvSpPr>
          <p:spPr bwMode="auto">
            <a:xfrm>
              <a:off x="936" y="68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8" name="Oval 18"/>
            <p:cNvSpPr>
              <a:spLocks noChangeArrowheads="1"/>
            </p:cNvSpPr>
            <p:nvPr/>
          </p:nvSpPr>
          <p:spPr bwMode="auto">
            <a:xfrm>
              <a:off x="584" y="67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9" name="Oval 19"/>
            <p:cNvSpPr>
              <a:spLocks noChangeArrowheads="1"/>
            </p:cNvSpPr>
            <p:nvPr/>
          </p:nvSpPr>
          <p:spPr bwMode="auto">
            <a:xfrm>
              <a:off x="464" y="98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0" name="Oval 20"/>
            <p:cNvSpPr>
              <a:spLocks noChangeArrowheads="1"/>
            </p:cNvSpPr>
            <p:nvPr/>
          </p:nvSpPr>
          <p:spPr bwMode="auto">
            <a:xfrm>
              <a:off x="736" y="122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1" name="Oval 21"/>
            <p:cNvSpPr>
              <a:spLocks noChangeArrowheads="1"/>
            </p:cNvSpPr>
            <p:nvPr/>
          </p:nvSpPr>
          <p:spPr bwMode="auto">
            <a:xfrm>
              <a:off x="1040" y="99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982" name="Group 22"/>
          <p:cNvGrpSpPr>
            <a:grpSpLocks/>
          </p:cNvGrpSpPr>
          <p:nvPr/>
        </p:nvGrpSpPr>
        <p:grpSpPr bwMode="auto">
          <a:xfrm>
            <a:off x="3848100" y="884238"/>
            <a:ext cx="1803400" cy="1452562"/>
            <a:chOff x="3776" y="549"/>
            <a:chExt cx="1136" cy="915"/>
          </a:xfrm>
        </p:grpSpPr>
        <p:sp>
          <p:nvSpPr>
            <p:cNvPr id="168983" name="Text Box 23"/>
            <p:cNvSpPr txBox="1">
              <a:spLocks noChangeArrowheads="1"/>
            </p:cNvSpPr>
            <p:nvPr/>
          </p:nvSpPr>
          <p:spPr bwMode="auto">
            <a:xfrm>
              <a:off x="4237" y="1008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68984" name="Oval 24"/>
            <p:cNvSpPr>
              <a:spLocks noChangeArrowheads="1"/>
            </p:cNvSpPr>
            <p:nvPr/>
          </p:nvSpPr>
          <p:spPr bwMode="auto">
            <a:xfrm>
              <a:off x="4045" y="816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5" name="Text Box 25"/>
            <p:cNvSpPr txBox="1">
              <a:spLocks noChangeArrowheads="1"/>
            </p:cNvSpPr>
            <p:nvPr/>
          </p:nvSpPr>
          <p:spPr bwMode="auto">
            <a:xfrm>
              <a:off x="3836" y="97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8986" name="Oval 26"/>
            <p:cNvSpPr>
              <a:spLocks noChangeArrowheads="1"/>
            </p:cNvSpPr>
            <p:nvPr/>
          </p:nvSpPr>
          <p:spPr bwMode="auto">
            <a:xfrm>
              <a:off x="3776" y="912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7" name="Oval 27"/>
            <p:cNvSpPr>
              <a:spLocks noChangeArrowheads="1"/>
            </p:cNvSpPr>
            <p:nvPr/>
          </p:nvSpPr>
          <p:spPr bwMode="auto">
            <a:xfrm>
              <a:off x="4032" y="91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8" name="Oval 28"/>
            <p:cNvSpPr>
              <a:spLocks noChangeArrowheads="1"/>
            </p:cNvSpPr>
            <p:nvPr/>
          </p:nvSpPr>
          <p:spPr bwMode="auto">
            <a:xfrm>
              <a:off x="4368" y="135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9" name="Text Box 29"/>
            <p:cNvSpPr txBox="1">
              <a:spLocks noChangeArrowheads="1"/>
            </p:cNvSpPr>
            <p:nvPr/>
          </p:nvSpPr>
          <p:spPr bwMode="auto">
            <a:xfrm>
              <a:off x="4612" y="989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8990" name="Oval 30"/>
            <p:cNvSpPr>
              <a:spLocks noChangeArrowheads="1"/>
            </p:cNvSpPr>
            <p:nvPr/>
          </p:nvSpPr>
          <p:spPr bwMode="auto">
            <a:xfrm>
              <a:off x="4544" y="925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1" name="Oval 31"/>
            <p:cNvSpPr>
              <a:spLocks noChangeArrowheads="1"/>
            </p:cNvSpPr>
            <p:nvPr/>
          </p:nvSpPr>
          <p:spPr bwMode="auto">
            <a:xfrm>
              <a:off x="4568" y="901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2" name="Text Box 32"/>
            <p:cNvSpPr txBox="1">
              <a:spLocks noChangeArrowheads="1"/>
            </p:cNvSpPr>
            <p:nvPr/>
          </p:nvSpPr>
          <p:spPr bwMode="auto">
            <a:xfrm>
              <a:off x="4238" y="605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8993" name="Oval 33"/>
            <p:cNvSpPr>
              <a:spLocks noChangeArrowheads="1"/>
            </p:cNvSpPr>
            <p:nvPr/>
          </p:nvSpPr>
          <p:spPr bwMode="auto">
            <a:xfrm>
              <a:off x="4162" y="549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4" name="Oval 34"/>
            <p:cNvSpPr>
              <a:spLocks noChangeArrowheads="1"/>
            </p:cNvSpPr>
            <p:nvPr/>
          </p:nvSpPr>
          <p:spPr bwMode="auto">
            <a:xfrm>
              <a:off x="4146" y="789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5" name="Oval 35"/>
            <p:cNvSpPr>
              <a:spLocks noChangeArrowheads="1"/>
            </p:cNvSpPr>
            <p:nvPr/>
          </p:nvSpPr>
          <p:spPr bwMode="auto">
            <a:xfrm>
              <a:off x="4192" y="134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6" name="Oval 36"/>
            <p:cNvSpPr>
              <a:spLocks noChangeArrowheads="1"/>
            </p:cNvSpPr>
            <p:nvPr/>
          </p:nvSpPr>
          <p:spPr bwMode="auto">
            <a:xfrm>
              <a:off x="4018" y="1189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7" name="Oval 37"/>
            <p:cNvSpPr>
              <a:spLocks noChangeArrowheads="1"/>
            </p:cNvSpPr>
            <p:nvPr/>
          </p:nvSpPr>
          <p:spPr bwMode="auto">
            <a:xfrm>
              <a:off x="4568" y="1208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8" name="Oval 38"/>
            <p:cNvSpPr>
              <a:spLocks noChangeArrowheads="1"/>
            </p:cNvSpPr>
            <p:nvPr/>
          </p:nvSpPr>
          <p:spPr bwMode="auto">
            <a:xfrm>
              <a:off x="4432" y="800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999" name="Group 39"/>
          <p:cNvGrpSpPr>
            <a:grpSpLocks/>
          </p:cNvGrpSpPr>
          <p:nvPr/>
        </p:nvGrpSpPr>
        <p:grpSpPr bwMode="auto">
          <a:xfrm>
            <a:off x="6584950" y="1277938"/>
            <a:ext cx="2111375" cy="942975"/>
            <a:chOff x="4156" y="781"/>
            <a:chExt cx="1330" cy="594"/>
          </a:xfrm>
        </p:grpSpPr>
        <p:sp>
          <p:nvSpPr>
            <p:cNvPr id="169000" name="Text Box 40"/>
            <p:cNvSpPr txBox="1">
              <a:spLocks noChangeArrowheads="1"/>
            </p:cNvSpPr>
            <p:nvPr/>
          </p:nvSpPr>
          <p:spPr bwMode="auto">
            <a:xfrm>
              <a:off x="4156" y="781"/>
              <a:ext cx="1330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BOND PAIRS	3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LONE PAIRS	1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TOTAL PAIRS	4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69001" name="Line 41"/>
            <p:cNvSpPr>
              <a:spLocks noChangeShapeType="1"/>
            </p:cNvSpPr>
            <p:nvPr/>
          </p:nvSpPr>
          <p:spPr bwMode="auto">
            <a:xfrm>
              <a:off x="4208" y="1176"/>
              <a:ext cx="1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9002" name="Group 42"/>
          <p:cNvGrpSpPr>
            <a:grpSpLocks/>
          </p:cNvGrpSpPr>
          <p:nvPr/>
        </p:nvGrpSpPr>
        <p:grpSpPr bwMode="auto">
          <a:xfrm>
            <a:off x="469900" y="4554538"/>
            <a:ext cx="1970088" cy="1549400"/>
            <a:chOff x="327" y="2259"/>
            <a:chExt cx="1241" cy="976"/>
          </a:xfrm>
        </p:grpSpPr>
        <p:sp>
          <p:nvSpPr>
            <p:cNvPr id="169003" name="Line 43"/>
            <p:cNvSpPr>
              <a:spLocks noChangeShapeType="1"/>
            </p:cNvSpPr>
            <p:nvPr/>
          </p:nvSpPr>
          <p:spPr bwMode="auto">
            <a:xfrm flipV="1">
              <a:off x="487" y="2862"/>
              <a:ext cx="927" cy="186"/>
            </a:xfrm>
            <a:prstGeom prst="line">
              <a:avLst/>
            </a:prstGeom>
            <a:noFill/>
            <a:ln w="19050" cap="rnd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04" name="Text Box 44"/>
            <p:cNvSpPr txBox="1">
              <a:spLocks noChangeArrowheads="1"/>
            </p:cNvSpPr>
            <p:nvPr/>
          </p:nvSpPr>
          <p:spPr bwMode="auto">
            <a:xfrm>
              <a:off x="1371" y="2758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H</a:t>
              </a:r>
              <a:endParaRPr lang="en-US"/>
            </a:p>
          </p:txBody>
        </p:sp>
        <p:grpSp>
          <p:nvGrpSpPr>
            <p:cNvPr id="169005" name="Group 45"/>
            <p:cNvGrpSpPr>
              <a:grpSpLocks/>
            </p:cNvGrpSpPr>
            <p:nvPr/>
          </p:nvGrpSpPr>
          <p:grpSpPr bwMode="auto">
            <a:xfrm>
              <a:off x="327" y="2330"/>
              <a:ext cx="1058" cy="905"/>
              <a:chOff x="599" y="2234"/>
              <a:chExt cx="1058" cy="905"/>
            </a:xfrm>
          </p:grpSpPr>
          <p:sp>
            <p:nvSpPr>
              <p:cNvPr id="169006" name="Text Box 46"/>
              <p:cNvSpPr txBox="1">
                <a:spLocks noChangeArrowheads="1"/>
              </p:cNvSpPr>
              <p:nvPr/>
            </p:nvSpPr>
            <p:spPr bwMode="auto">
              <a:xfrm>
                <a:off x="599" y="2883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69007" name="Text Box 47"/>
              <p:cNvSpPr txBox="1">
                <a:spLocks noChangeArrowheads="1"/>
              </p:cNvSpPr>
              <p:nvPr/>
            </p:nvSpPr>
            <p:spPr bwMode="auto">
              <a:xfrm>
                <a:off x="1098" y="2532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N</a:t>
                </a:r>
                <a:endParaRPr lang="en-US"/>
              </a:p>
            </p:txBody>
          </p:sp>
          <p:sp>
            <p:nvSpPr>
              <p:cNvPr id="169008" name="Line 48"/>
              <p:cNvSpPr>
                <a:spLocks noChangeShapeType="1"/>
              </p:cNvSpPr>
              <p:nvPr/>
            </p:nvSpPr>
            <p:spPr bwMode="auto">
              <a:xfrm>
                <a:off x="1258" y="2646"/>
                <a:ext cx="399" cy="1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009" name="Line 49"/>
              <p:cNvSpPr>
                <a:spLocks noChangeShapeType="1"/>
              </p:cNvSpPr>
              <p:nvPr/>
            </p:nvSpPr>
            <p:spPr bwMode="auto">
              <a:xfrm rot="4923391" flipH="1" flipV="1">
                <a:off x="851" y="2608"/>
                <a:ext cx="214" cy="38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010" name="Text Box 50"/>
              <p:cNvSpPr txBox="1">
                <a:spLocks noChangeArrowheads="1"/>
              </p:cNvSpPr>
              <p:nvPr/>
            </p:nvSpPr>
            <p:spPr bwMode="auto">
              <a:xfrm>
                <a:off x="1402" y="2947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69011" name="AutoShape 51"/>
              <p:cNvSpPr>
                <a:spLocks noChangeArrowheads="1"/>
              </p:cNvSpPr>
              <p:nvPr/>
            </p:nvSpPr>
            <p:spPr bwMode="auto">
              <a:xfrm rot="13347620">
                <a:off x="1167" y="2801"/>
                <a:ext cx="333" cy="76"/>
              </a:xfrm>
              <a:prstGeom prst="rtTriangl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69012" name="Picture 52" descr="lpairp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29" y="2234"/>
                <a:ext cx="139" cy="318"/>
              </a:xfrm>
              <a:prstGeom prst="rect">
                <a:avLst/>
              </a:prstGeom>
              <a:noFill/>
            </p:spPr>
          </p:pic>
        </p:grpSp>
        <p:sp>
          <p:nvSpPr>
            <p:cNvPr id="169013" name="Line 53"/>
            <p:cNvSpPr>
              <a:spLocks noChangeShapeType="1"/>
            </p:cNvSpPr>
            <p:nvPr/>
          </p:nvSpPr>
          <p:spPr bwMode="auto">
            <a:xfrm flipH="1">
              <a:off x="487" y="2259"/>
              <a:ext cx="428" cy="78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14" name="Line 54"/>
            <p:cNvSpPr>
              <a:spLocks noChangeShapeType="1"/>
            </p:cNvSpPr>
            <p:nvPr/>
          </p:nvSpPr>
          <p:spPr bwMode="auto">
            <a:xfrm rot="18281388" flipH="1">
              <a:off x="787" y="2332"/>
              <a:ext cx="524" cy="687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15" name="Line 55"/>
            <p:cNvSpPr>
              <a:spLocks noChangeShapeType="1"/>
            </p:cNvSpPr>
            <p:nvPr/>
          </p:nvSpPr>
          <p:spPr bwMode="auto">
            <a:xfrm rot="18281388" flipH="1">
              <a:off x="1061" y="2188"/>
              <a:ext cx="213" cy="75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16" name="Line 56"/>
            <p:cNvSpPr>
              <a:spLocks noChangeShapeType="1"/>
            </p:cNvSpPr>
            <p:nvPr/>
          </p:nvSpPr>
          <p:spPr bwMode="auto">
            <a:xfrm flipH="1" flipV="1">
              <a:off x="487" y="3051"/>
              <a:ext cx="692" cy="4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17" name="Line 57"/>
            <p:cNvSpPr>
              <a:spLocks noChangeShapeType="1"/>
            </p:cNvSpPr>
            <p:nvPr/>
          </p:nvSpPr>
          <p:spPr bwMode="auto">
            <a:xfrm rot="-3318612" flipH="1" flipV="1">
              <a:off x="1140" y="2940"/>
              <a:ext cx="319" cy="59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9018" name="Text Box 58"/>
          <p:cNvSpPr txBox="1">
            <a:spLocks noChangeArrowheads="1"/>
          </p:cNvSpPr>
          <p:nvPr/>
        </p:nvSpPr>
        <p:spPr bwMode="auto">
          <a:xfrm>
            <a:off x="5175250" y="5311775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H</a:t>
            </a:r>
            <a:endParaRPr lang="en-US"/>
          </a:p>
        </p:txBody>
      </p:sp>
      <p:sp>
        <p:nvSpPr>
          <p:cNvPr id="169019" name="Text Box 59"/>
          <p:cNvSpPr txBox="1">
            <a:spLocks noChangeArrowheads="1"/>
          </p:cNvSpPr>
          <p:nvPr/>
        </p:nvSpPr>
        <p:spPr bwMode="auto">
          <a:xfrm>
            <a:off x="3556000" y="564991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H</a:t>
            </a:r>
            <a:endParaRPr lang="en-US"/>
          </a:p>
        </p:txBody>
      </p:sp>
      <p:sp>
        <p:nvSpPr>
          <p:cNvPr id="169020" name="Text Box 60"/>
          <p:cNvSpPr txBox="1">
            <a:spLocks noChangeArrowheads="1"/>
          </p:cNvSpPr>
          <p:nvPr/>
        </p:nvSpPr>
        <p:spPr bwMode="auto">
          <a:xfrm>
            <a:off x="4348163" y="50927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N</a:t>
            </a:r>
            <a:endParaRPr lang="en-US"/>
          </a:p>
        </p:txBody>
      </p:sp>
      <p:sp>
        <p:nvSpPr>
          <p:cNvPr id="169021" name="Line 61"/>
          <p:cNvSpPr>
            <a:spLocks noChangeShapeType="1"/>
          </p:cNvSpPr>
          <p:nvPr/>
        </p:nvSpPr>
        <p:spPr bwMode="auto">
          <a:xfrm>
            <a:off x="4602163" y="5273675"/>
            <a:ext cx="633412" cy="1809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022" name="Line 62"/>
          <p:cNvSpPr>
            <a:spLocks noChangeShapeType="1"/>
          </p:cNvSpPr>
          <p:nvPr/>
        </p:nvSpPr>
        <p:spPr bwMode="auto">
          <a:xfrm rot="4923391" flipH="1" flipV="1">
            <a:off x="3955256" y="5214144"/>
            <a:ext cx="339725" cy="60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023" name="Text Box 63"/>
          <p:cNvSpPr txBox="1">
            <a:spLocks noChangeArrowheads="1"/>
          </p:cNvSpPr>
          <p:nvPr/>
        </p:nvSpPr>
        <p:spPr bwMode="auto">
          <a:xfrm>
            <a:off x="4830763" y="5751513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H</a:t>
            </a:r>
            <a:endParaRPr lang="en-US"/>
          </a:p>
        </p:txBody>
      </p:sp>
      <p:sp>
        <p:nvSpPr>
          <p:cNvPr id="169024" name="AutoShape 64"/>
          <p:cNvSpPr>
            <a:spLocks noChangeArrowheads="1"/>
          </p:cNvSpPr>
          <p:nvPr/>
        </p:nvSpPr>
        <p:spPr bwMode="auto">
          <a:xfrm rot="13347620">
            <a:off x="4457700" y="5519738"/>
            <a:ext cx="528638" cy="120650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9025" name="Picture 65" descr="lpair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7375" y="4556125"/>
            <a:ext cx="220663" cy="504825"/>
          </a:xfrm>
          <a:prstGeom prst="rect">
            <a:avLst/>
          </a:prstGeom>
          <a:noFill/>
        </p:spPr>
      </p:pic>
      <p:sp>
        <p:nvSpPr>
          <p:cNvPr id="169026" name="Arc 66"/>
          <p:cNvSpPr>
            <a:spLocks/>
          </p:cNvSpPr>
          <p:nvPr/>
        </p:nvSpPr>
        <p:spPr bwMode="auto">
          <a:xfrm flipH="1">
            <a:off x="3919538" y="4803775"/>
            <a:ext cx="500062" cy="669925"/>
          </a:xfrm>
          <a:custGeom>
            <a:avLst/>
            <a:gdLst>
              <a:gd name="G0" fmla="+- 0 0 0"/>
              <a:gd name="G1" fmla="+- 20830 0 0"/>
              <a:gd name="G2" fmla="+- 21600 0 0"/>
              <a:gd name="T0" fmla="*/ 5717 w 21600"/>
              <a:gd name="T1" fmla="*/ 0 h 30730"/>
              <a:gd name="T2" fmla="*/ 19198 w 21600"/>
              <a:gd name="T3" fmla="*/ 30730 h 30730"/>
              <a:gd name="T4" fmla="*/ 0 w 21600"/>
              <a:gd name="T5" fmla="*/ 20830 h 30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730" fill="none" extrusionOk="0">
                <a:moveTo>
                  <a:pt x="5716" y="0"/>
                </a:moveTo>
                <a:cubicBezTo>
                  <a:pt x="15097" y="2574"/>
                  <a:pt x="21600" y="11102"/>
                  <a:pt x="21600" y="20830"/>
                </a:cubicBezTo>
                <a:cubicBezTo>
                  <a:pt x="21600" y="24274"/>
                  <a:pt x="20776" y="27668"/>
                  <a:pt x="19197" y="30729"/>
                </a:cubicBezTo>
              </a:path>
              <a:path w="21600" h="30730" stroke="0" extrusionOk="0">
                <a:moveTo>
                  <a:pt x="5716" y="0"/>
                </a:moveTo>
                <a:cubicBezTo>
                  <a:pt x="15097" y="2574"/>
                  <a:pt x="21600" y="11102"/>
                  <a:pt x="21600" y="20830"/>
                </a:cubicBezTo>
                <a:cubicBezTo>
                  <a:pt x="21600" y="24274"/>
                  <a:pt x="20776" y="27668"/>
                  <a:pt x="19197" y="30729"/>
                </a:cubicBezTo>
                <a:lnTo>
                  <a:pt x="0" y="2083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arrow" w="med" len="sm"/>
            <a:tailEnd type="arrow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027" name="Arc 67"/>
          <p:cNvSpPr>
            <a:spLocks/>
          </p:cNvSpPr>
          <p:nvPr/>
        </p:nvSpPr>
        <p:spPr bwMode="auto">
          <a:xfrm rot="15156435" flipH="1">
            <a:off x="4233863" y="5384800"/>
            <a:ext cx="350838" cy="554037"/>
          </a:xfrm>
          <a:custGeom>
            <a:avLst/>
            <a:gdLst>
              <a:gd name="G0" fmla="+- 0 0 0"/>
              <a:gd name="G1" fmla="+- 20830 0 0"/>
              <a:gd name="G2" fmla="+- 21600 0 0"/>
              <a:gd name="T0" fmla="*/ 5717 w 21600"/>
              <a:gd name="T1" fmla="*/ 0 h 30730"/>
              <a:gd name="T2" fmla="*/ 19198 w 21600"/>
              <a:gd name="T3" fmla="*/ 30730 h 30730"/>
              <a:gd name="T4" fmla="*/ 0 w 21600"/>
              <a:gd name="T5" fmla="*/ 20830 h 30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730" fill="none" extrusionOk="0">
                <a:moveTo>
                  <a:pt x="5716" y="0"/>
                </a:moveTo>
                <a:cubicBezTo>
                  <a:pt x="15097" y="2574"/>
                  <a:pt x="21600" y="11102"/>
                  <a:pt x="21600" y="20830"/>
                </a:cubicBezTo>
                <a:cubicBezTo>
                  <a:pt x="21600" y="24274"/>
                  <a:pt x="20776" y="27668"/>
                  <a:pt x="19197" y="30729"/>
                </a:cubicBezTo>
              </a:path>
              <a:path w="21600" h="30730" stroke="0" extrusionOk="0">
                <a:moveTo>
                  <a:pt x="5716" y="0"/>
                </a:moveTo>
                <a:cubicBezTo>
                  <a:pt x="15097" y="2574"/>
                  <a:pt x="21600" y="11102"/>
                  <a:pt x="21600" y="20830"/>
                </a:cubicBezTo>
                <a:cubicBezTo>
                  <a:pt x="21600" y="24274"/>
                  <a:pt x="20776" y="27668"/>
                  <a:pt x="19197" y="30729"/>
                </a:cubicBezTo>
                <a:lnTo>
                  <a:pt x="0" y="20830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 type="arrow" w="med" len="sm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9028" name="Group 68"/>
          <p:cNvGrpSpPr>
            <a:grpSpLocks/>
          </p:cNvGrpSpPr>
          <p:nvPr/>
        </p:nvGrpSpPr>
        <p:grpSpPr bwMode="auto">
          <a:xfrm>
            <a:off x="6673850" y="4384675"/>
            <a:ext cx="1931988" cy="1011238"/>
            <a:chOff x="4126" y="2577"/>
            <a:chExt cx="1217" cy="637"/>
          </a:xfrm>
        </p:grpSpPr>
        <p:sp>
          <p:nvSpPr>
            <p:cNvPr id="169029" name="Arc 69"/>
            <p:cNvSpPr>
              <a:spLocks/>
            </p:cNvSpPr>
            <p:nvPr/>
          </p:nvSpPr>
          <p:spPr bwMode="auto">
            <a:xfrm rot="-6322445">
              <a:off x="4553" y="2756"/>
              <a:ext cx="240" cy="40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2179 w 29641"/>
                <a:gd name="T1" fmla="*/ 41037 h 41037"/>
                <a:gd name="T2" fmla="*/ 29641 w 29641"/>
                <a:gd name="T3" fmla="*/ 1552 h 41037"/>
                <a:gd name="T4" fmla="*/ 21600 w 29641"/>
                <a:gd name="T5" fmla="*/ 21600 h 4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641" h="41037" fill="none" extrusionOk="0">
                  <a:moveTo>
                    <a:pt x="12178" y="41037"/>
                  </a:moveTo>
                  <a:cubicBezTo>
                    <a:pt x="4730" y="37426"/>
                    <a:pt x="0" y="2987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354" y="-1"/>
                    <a:pt x="27084" y="526"/>
                    <a:pt x="29640" y="1552"/>
                  </a:cubicBezTo>
                </a:path>
                <a:path w="29641" h="41037" stroke="0" extrusionOk="0">
                  <a:moveTo>
                    <a:pt x="12178" y="41037"/>
                  </a:moveTo>
                  <a:cubicBezTo>
                    <a:pt x="4730" y="37426"/>
                    <a:pt x="0" y="2987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354" y="-1"/>
                    <a:pt x="27084" y="526"/>
                    <a:pt x="29640" y="155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30" name="Text Box 70"/>
            <p:cNvSpPr txBox="1">
              <a:spLocks noChangeArrowheads="1"/>
            </p:cNvSpPr>
            <p:nvPr/>
          </p:nvSpPr>
          <p:spPr bwMode="auto">
            <a:xfrm>
              <a:off x="4491" y="2865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FF0066"/>
                  </a:solidFill>
                  <a:latin typeface="Arial" charset="0"/>
                </a:rPr>
                <a:t>107°</a:t>
              </a:r>
              <a:endParaRPr lang="en-US">
                <a:solidFill>
                  <a:srgbClr val="FF0066"/>
                </a:solidFill>
              </a:endParaRPr>
            </a:p>
          </p:txBody>
        </p:sp>
        <p:sp>
          <p:nvSpPr>
            <p:cNvPr id="169031" name="Oval 71"/>
            <p:cNvSpPr>
              <a:spLocks noChangeArrowheads="1"/>
            </p:cNvSpPr>
            <p:nvPr/>
          </p:nvSpPr>
          <p:spPr bwMode="auto">
            <a:xfrm>
              <a:off x="4667" y="2577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32" name="Text Box 72"/>
            <p:cNvSpPr txBox="1">
              <a:spLocks noChangeArrowheads="1"/>
            </p:cNvSpPr>
            <p:nvPr/>
          </p:nvSpPr>
          <p:spPr bwMode="auto">
            <a:xfrm>
              <a:off x="5146" y="2745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9033" name="Text Box 73"/>
            <p:cNvSpPr txBox="1">
              <a:spLocks noChangeArrowheads="1"/>
            </p:cNvSpPr>
            <p:nvPr/>
          </p:nvSpPr>
          <p:spPr bwMode="auto">
            <a:xfrm>
              <a:off x="4126" y="2958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9034" name="Text Box 74"/>
            <p:cNvSpPr txBox="1">
              <a:spLocks noChangeArrowheads="1"/>
            </p:cNvSpPr>
            <p:nvPr/>
          </p:nvSpPr>
          <p:spPr bwMode="auto">
            <a:xfrm>
              <a:off x="4625" y="2607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69035" name="Line 75"/>
            <p:cNvSpPr>
              <a:spLocks noChangeShapeType="1"/>
            </p:cNvSpPr>
            <p:nvPr/>
          </p:nvSpPr>
          <p:spPr bwMode="auto">
            <a:xfrm>
              <a:off x="4785" y="2721"/>
              <a:ext cx="399" cy="1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36" name="Line 76"/>
            <p:cNvSpPr>
              <a:spLocks noChangeShapeType="1"/>
            </p:cNvSpPr>
            <p:nvPr/>
          </p:nvSpPr>
          <p:spPr bwMode="auto">
            <a:xfrm rot="4923391" flipH="1" flipV="1">
              <a:off x="4378" y="2683"/>
              <a:ext cx="214" cy="3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37" name="Text Box 77"/>
            <p:cNvSpPr txBox="1">
              <a:spLocks noChangeArrowheads="1"/>
            </p:cNvSpPr>
            <p:nvPr/>
          </p:nvSpPr>
          <p:spPr bwMode="auto">
            <a:xfrm>
              <a:off x="4929" y="3022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9038" name="AutoShape 78"/>
            <p:cNvSpPr>
              <a:spLocks noChangeArrowheads="1"/>
            </p:cNvSpPr>
            <p:nvPr/>
          </p:nvSpPr>
          <p:spPr bwMode="auto">
            <a:xfrm rot="13347620">
              <a:off x="4694" y="2876"/>
              <a:ext cx="333" cy="76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39" name="Oval 79"/>
            <p:cNvSpPr>
              <a:spLocks noChangeArrowheads="1"/>
            </p:cNvSpPr>
            <p:nvPr/>
          </p:nvSpPr>
          <p:spPr bwMode="auto">
            <a:xfrm>
              <a:off x="4733" y="2577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9040" name="Text Box 80"/>
          <p:cNvSpPr txBox="1">
            <a:spLocks noChangeArrowheads="1"/>
          </p:cNvSpPr>
          <p:nvPr/>
        </p:nvSpPr>
        <p:spPr bwMode="auto">
          <a:xfrm>
            <a:off x="571500" y="2774950"/>
            <a:ext cx="804545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>
                <a:latin typeface="Arial" charset="0"/>
              </a:rPr>
              <a:t>  </a:t>
            </a:r>
            <a:r>
              <a:rPr lang="en-US" sz="1600" b="1">
                <a:latin typeface="Arial" charset="0"/>
              </a:rPr>
              <a:t>The shape is based on a tetrahedron but not all the repulsions are the same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>
                <a:latin typeface="Arial" charset="0"/>
              </a:rPr>
              <a:t>  </a:t>
            </a:r>
            <a:r>
              <a:rPr lang="en-US" sz="1600" b="1">
                <a:solidFill>
                  <a:schemeClr val="accent2"/>
                </a:solidFill>
                <a:latin typeface="Arial" charset="0"/>
              </a:rPr>
              <a:t>LP-BP REPULSIONS</a:t>
            </a:r>
            <a:r>
              <a:rPr lang="en-US" sz="1600">
                <a:latin typeface="Arial" charset="0"/>
              </a:rPr>
              <a:t> &gt; 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BP-BP REPULSIONS</a:t>
            </a:r>
            <a:endParaRPr lang="en-US" sz="1600">
              <a:latin typeface="Arial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The N-H bonds are pushed closer together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Lone pairs are 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not included</a:t>
            </a:r>
            <a:r>
              <a:rPr lang="en-US" sz="1600" b="1">
                <a:latin typeface="Arial" charset="0"/>
              </a:rPr>
              <a:t> in the shape</a:t>
            </a:r>
            <a:endParaRPr lang="en-US" sz="1600" b="1"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6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3854450" y="258763"/>
            <a:ext cx="142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AMMONIA</a:t>
            </a:r>
            <a:endParaRPr lang="en-US" sz="1800">
              <a:latin typeface="Arial" charset="0"/>
            </a:endParaRPr>
          </a:p>
        </p:txBody>
      </p:sp>
      <p:grpSp>
        <p:nvGrpSpPr>
          <p:cNvPr id="197640" name="Group 8"/>
          <p:cNvGrpSpPr>
            <a:grpSpLocks/>
          </p:cNvGrpSpPr>
          <p:nvPr/>
        </p:nvGrpSpPr>
        <p:grpSpPr bwMode="auto">
          <a:xfrm>
            <a:off x="1981200" y="1435100"/>
            <a:ext cx="673100" cy="584200"/>
            <a:chOff x="2464" y="952"/>
            <a:chExt cx="424" cy="368"/>
          </a:xfrm>
        </p:grpSpPr>
        <p:sp>
          <p:nvSpPr>
            <p:cNvPr id="197641" name="Text Box 9"/>
            <p:cNvSpPr txBox="1">
              <a:spLocks noChangeArrowheads="1"/>
            </p:cNvSpPr>
            <p:nvPr/>
          </p:nvSpPr>
          <p:spPr bwMode="auto">
            <a:xfrm>
              <a:off x="2588" y="101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97642" name="Oval 10"/>
            <p:cNvSpPr>
              <a:spLocks noChangeArrowheads="1"/>
            </p:cNvSpPr>
            <p:nvPr/>
          </p:nvSpPr>
          <p:spPr bwMode="auto">
            <a:xfrm>
              <a:off x="2520" y="952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43" name="Oval 11"/>
            <p:cNvSpPr>
              <a:spLocks noChangeArrowheads="1"/>
            </p:cNvSpPr>
            <p:nvPr/>
          </p:nvSpPr>
          <p:spPr bwMode="auto">
            <a:xfrm>
              <a:off x="2464" y="107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7644" name="Group 12"/>
          <p:cNvGrpSpPr>
            <a:grpSpLocks/>
          </p:cNvGrpSpPr>
          <p:nvPr/>
        </p:nvGrpSpPr>
        <p:grpSpPr bwMode="auto">
          <a:xfrm>
            <a:off x="406400" y="1244600"/>
            <a:ext cx="1092200" cy="1054100"/>
            <a:chOff x="464" y="672"/>
            <a:chExt cx="688" cy="664"/>
          </a:xfrm>
        </p:grpSpPr>
        <p:sp>
          <p:nvSpPr>
            <p:cNvPr id="197645" name="Text Box 13"/>
            <p:cNvSpPr txBox="1">
              <a:spLocks noChangeArrowheads="1"/>
            </p:cNvSpPr>
            <p:nvPr/>
          </p:nvSpPr>
          <p:spPr bwMode="auto">
            <a:xfrm>
              <a:off x="696" y="87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97646" name="Oval 14"/>
            <p:cNvSpPr>
              <a:spLocks noChangeArrowheads="1"/>
            </p:cNvSpPr>
            <p:nvPr/>
          </p:nvSpPr>
          <p:spPr bwMode="auto">
            <a:xfrm>
              <a:off x="504" y="68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47" name="Oval 15"/>
            <p:cNvSpPr>
              <a:spLocks noChangeArrowheads="1"/>
            </p:cNvSpPr>
            <p:nvPr/>
          </p:nvSpPr>
          <p:spPr bwMode="auto">
            <a:xfrm>
              <a:off x="936" y="68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48" name="Oval 16"/>
            <p:cNvSpPr>
              <a:spLocks noChangeArrowheads="1"/>
            </p:cNvSpPr>
            <p:nvPr/>
          </p:nvSpPr>
          <p:spPr bwMode="auto">
            <a:xfrm>
              <a:off x="584" y="67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49" name="Oval 17"/>
            <p:cNvSpPr>
              <a:spLocks noChangeArrowheads="1"/>
            </p:cNvSpPr>
            <p:nvPr/>
          </p:nvSpPr>
          <p:spPr bwMode="auto">
            <a:xfrm>
              <a:off x="464" y="98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50" name="Oval 18"/>
            <p:cNvSpPr>
              <a:spLocks noChangeArrowheads="1"/>
            </p:cNvSpPr>
            <p:nvPr/>
          </p:nvSpPr>
          <p:spPr bwMode="auto">
            <a:xfrm>
              <a:off x="736" y="122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51" name="Oval 19"/>
            <p:cNvSpPr>
              <a:spLocks noChangeArrowheads="1"/>
            </p:cNvSpPr>
            <p:nvPr/>
          </p:nvSpPr>
          <p:spPr bwMode="auto">
            <a:xfrm>
              <a:off x="1040" y="99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7652" name="Group 20"/>
          <p:cNvGrpSpPr>
            <a:grpSpLocks/>
          </p:cNvGrpSpPr>
          <p:nvPr/>
        </p:nvGrpSpPr>
        <p:grpSpPr bwMode="auto">
          <a:xfrm>
            <a:off x="3848100" y="884238"/>
            <a:ext cx="1803400" cy="1452562"/>
            <a:chOff x="3776" y="549"/>
            <a:chExt cx="1136" cy="915"/>
          </a:xfrm>
        </p:grpSpPr>
        <p:sp>
          <p:nvSpPr>
            <p:cNvPr id="197653" name="Text Box 21"/>
            <p:cNvSpPr txBox="1">
              <a:spLocks noChangeArrowheads="1"/>
            </p:cNvSpPr>
            <p:nvPr/>
          </p:nvSpPr>
          <p:spPr bwMode="auto">
            <a:xfrm>
              <a:off x="4237" y="1008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97654" name="Oval 22"/>
            <p:cNvSpPr>
              <a:spLocks noChangeArrowheads="1"/>
            </p:cNvSpPr>
            <p:nvPr/>
          </p:nvSpPr>
          <p:spPr bwMode="auto">
            <a:xfrm>
              <a:off x="4045" y="816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55" name="Text Box 23"/>
            <p:cNvSpPr txBox="1">
              <a:spLocks noChangeArrowheads="1"/>
            </p:cNvSpPr>
            <p:nvPr/>
          </p:nvSpPr>
          <p:spPr bwMode="auto">
            <a:xfrm>
              <a:off x="3836" y="97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97656" name="Oval 24"/>
            <p:cNvSpPr>
              <a:spLocks noChangeArrowheads="1"/>
            </p:cNvSpPr>
            <p:nvPr/>
          </p:nvSpPr>
          <p:spPr bwMode="auto">
            <a:xfrm>
              <a:off x="3776" y="912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57" name="Oval 25"/>
            <p:cNvSpPr>
              <a:spLocks noChangeArrowheads="1"/>
            </p:cNvSpPr>
            <p:nvPr/>
          </p:nvSpPr>
          <p:spPr bwMode="auto">
            <a:xfrm>
              <a:off x="4032" y="91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58" name="Oval 26"/>
            <p:cNvSpPr>
              <a:spLocks noChangeArrowheads="1"/>
            </p:cNvSpPr>
            <p:nvPr/>
          </p:nvSpPr>
          <p:spPr bwMode="auto">
            <a:xfrm>
              <a:off x="4368" y="135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59" name="Text Box 27"/>
            <p:cNvSpPr txBox="1">
              <a:spLocks noChangeArrowheads="1"/>
            </p:cNvSpPr>
            <p:nvPr/>
          </p:nvSpPr>
          <p:spPr bwMode="auto">
            <a:xfrm>
              <a:off x="4612" y="989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97660" name="Oval 28"/>
            <p:cNvSpPr>
              <a:spLocks noChangeArrowheads="1"/>
            </p:cNvSpPr>
            <p:nvPr/>
          </p:nvSpPr>
          <p:spPr bwMode="auto">
            <a:xfrm>
              <a:off x="4544" y="925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61" name="Oval 29"/>
            <p:cNvSpPr>
              <a:spLocks noChangeArrowheads="1"/>
            </p:cNvSpPr>
            <p:nvPr/>
          </p:nvSpPr>
          <p:spPr bwMode="auto">
            <a:xfrm>
              <a:off x="4568" y="901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62" name="Text Box 30"/>
            <p:cNvSpPr txBox="1">
              <a:spLocks noChangeArrowheads="1"/>
            </p:cNvSpPr>
            <p:nvPr/>
          </p:nvSpPr>
          <p:spPr bwMode="auto">
            <a:xfrm>
              <a:off x="4238" y="605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97663" name="Oval 31"/>
            <p:cNvSpPr>
              <a:spLocks noChangeArrowheads="1"/>
            </p:cNvSpPr>
            <p:nvPr/>
          </p:nvSpPr>
          <p:spPr bwMode="auto">
            <a:xfrm>
              <a:off x="4162" y="549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64" name="Oval 32"/>
            <p:cNvSpPr>
              <a:spLocks noChangeArrowheads="1"/>
            </p:cNvSpPr>
            <p:nvPr/>
          </p:nvSpPr>
          <p:spPr bwMode="auto">
            <a:xfrm>
              <a:off x="4146" y="789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65" name="Oval 33"/>
            <p:cNvSpPr>
              <a:spLocks noChangeArrowheads="1"/>
            </p:cNvSpPr>
            <p:nvPr/>
          </p:nvSpPr>
          <p:spPr bwMode="auto">
            <a:xfrm>
              <a:off x="4192" y="134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66" name="Oval 34"/>
            <p:cNvSpPr>
              <a:spLocks noChangeArrowheads="1"/>
            </p:cNvSpPr>
            <p:nvPr/>
          </p:nvSpPr>
          <p:spPr bwMode="auto">
            <a:xfrm>
              <a:off x="4018" y="1189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67" name="Oval 35"/>
            <p:cNvSpPr>
              <a:spLocks noChangeArrowheads="1"/>
            </p:cNvSpPr>
            <p:nvPr/>
          </p:nvSpPr>
          <p:spPr bwMode="auto">
            <a:xfrm>
              <a:off x="4568" y="1208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68" name="Oval 36"/>
            <p:cNvSpPr>
              <a:spLocks noChangeArrowheads="1"/>
            </p:cNvSpPr>
            <p:nvPr/>
          </p:nvSpPr>
          <p:spPr bwMode="auto">
            <a:xfrm>
              <a:off x="4432" y="800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7669" name="Group 37"/>
          <p:cNvGrpSpPr>
            <a:grpSpLocks/>
          </p:cNvGrpSpPr>
          <p:nvPr/>
        </p:nvGrpSpPr>
        <p:grpSpPr bwMode="auto">
          <a:xfrm>
            <a:off x="6584950" y="1277938"/>
            <a:ext cx="2111375" cy="942975"/>
            <a:chOff x="4156" y="781"/>
            <a:chExt cx="1330" cy="594"/>
          </a:xfrm>
        </p:grpSpPr>
        <p:sp>
          <p:nvSpPr>
            <p:cNvPr id="197670" name="Text Box 38"/>
            <p:cNvSpPr txBox="1">
              <a:spLocks noChangeArrowheads="1"/>
            </p:cNvSpPr>
            <p:nvPr/>
          </p:nvSpPr>
          <p:spPr bwMode="auto">
            <a:xfrm>
              <a:off x="4156" y="781"/>
              <a:ext cx="1330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BOND PAIRS	3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LONE PAIRS	1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TOTAL PAIRS	4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97671" name="Line 39"/>
            <p:cNvSpPr>
              <a:spLocks noChangeShapeType="1"/>
            </p:cNvSpPr>
            <p:nvPr/>
          </p:nvSpPr>
          <p:spPr bwMode="auto">
            <a:xfrm>
              <a:off x="4208" y="1176"/>
              <a:ext cx="1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97711" name="Picture 79" descr="pyramid3d1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3267075" cy="2657475"/>
          </a:xfrm>
          <a:prstGeom prst="rect">
            <a:avLst/>
          </a:prstGeom>
          <a:noFill/>
        </p:spPr>
      </p:pic>
      <p:pic>
        <p:nvPicPr>
          <p:cNvPr id="197712" name="Picture 80" descr="pyramid3d2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3162300"/>
            <a:ext cx="3267075" cy="2571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1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16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1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4006850" y="258763"/>
            <a:ext cx="111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WATER</a:t>
            </a:r>
            <a:endParaRPr lang="en-US" sz="1800">
              <a:latin typeface="Arial" charset="0"/>
            </a:endParaRPr>
          </a:p>
        </p:txBody>
      </p:sp>
      <p:grpSp>
        <p:nvGrpSpPr>
          <p:cNvPr id="167000" name="Group 88"/>
          <p:cNvGrpSpPr>
            <a:grpSpLocks/>
          </p:cNvGrpSpPr>
          <p:nvPr/>
        </p:nvGrpSpPr>
        <p:grpSpPr bwMode="auto">
          <a:xfrm>
            <a:off x="1981200" y="1435100"/>
            <a:ext cx="673100" cy="584200"/>
            <a:chOff x="2464" y="952"/>
            <a:chExt cx="424" cy="368"/>
          </a:xfrm>
        </p:grpSpPr>
        <p:sp>
          <p:nvSpPr>
            <p:cNvPr id="167001" name="Text Box 89"/>
            <p:cNvSpPr txBox="1">
              <a:spLocks noChangeArrowheads="1"/>
            </p:cNvSpPr>
            <p:nvPr/>
          </p:nvSpPr>
          <p:spPr bwMode="auto">
            <a:xfrm>
              <a:off x="2588" y="101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7002" name="Oval 90"/>
            <p:cNvSpPr>
              <a:spLocks noChangeArrowheads="1"/>
            </p:cNvSpPr>
            <p:nvPr/>
          </p:nvSpPr>
          <p:spPr bwMode="auto">
            <a:xfrm>
              <a:off x="2520" y="952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03" name="Oval 91"/>
            <p:cNvSpPr>
              <a:spLocks noChangeArrowheads="1"/>
            </p:cNvSpPr>
            <p:nvPr/>
          </p:nvSpPr>
          <p:spPr bwMode="auto">
            <a:xfrm>
              <a:off x="2464" y="107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034" name="Group 122"/>
          <p:cNvGrpSpPr>
            <a:grpSpLocks/>
          </p:cNvGrpSpPr>
          <p:nvPr/>
        </p:nvGrpSpPr>
        <p:grpSpPr bwMode="auto">
          <a:xfrm>
            <a:off x="3848100" y="884238"/>
            <a:ext cx="1473200" cy="1452562"/>
            <a:chOff x="2424" y="605"/>
            <a:chExt cx="928" cy="915"/>
          </a:xfrm>
        </p:grpSpPr>
        <p:sp>
          <p:nvSpPr>
            <p:cNvPr id="167013" name="Text Box 101"/>
            <p:cNvSpPr txBox="1">
              <a:spLocks noChangeArrowheads="1"/>
            </p:cNvSpPr>
            <p:nvPr/>
          </p:nvSpPr>
          <p:spPr bwMode="auto">
            <a:xfrm>
              <a:off x="2881" y="1064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O</a:t>
              </a:r>
              <a:endParaRPr lang="en-US"/>
            </a:p>
          </p:txBody>
        </p:sp>
        <p:sp>
          <p:nvSpPr>
            <p:cNvPr id="167014" name="Oval 102"/>
            <p:cNvSpPr>
              <a:spLocks noChangeArrowheads="1"/>
            </p:cNvSpPr>
            <p:nvPr/>
          </p:nvSpPr>
          <p:spPr bwMode="auto">
            <a:xfrm>
              <a:off x="2693" y="872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15" name="Text Box 103"/>
            <p:cNvSpPr txBox="1">
              <a:spLocks noChangeArrowheads="1"/>
            </p:cNvSpPr>
            <p:nvPr/>
          </p:nvSpPr>
          <p:spPr bwMode="auto">
            <a:xfrm>
              <a:off x="2484" y="103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7016" name="Oval 104"/>
            <p:cNvSpPr>
              <a:spLocks noChangeArrowheads="1"/>
            </p:cNvSpPr>
            <p:nvPr/>
          </p:nvSpPr>
          <p:spPr bwMode="auto">
            <a:xfrm>
              <a:off x="2424" y="968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17" name="Oval 105"/>
            <p:cNvSpPr>
              <a:spLocks noChangeArrowheads="1"/>
            </p:cNvSpPr>
            <p:nvPr/>
          </p:nvSpPr>
          <p:spPr bwMode="auto">
            <a:xfrm>
              <a:off x="2680" y="968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18" name="Oval 106"/>
            <p:cNvSpPr>
              <a:spLocks noChangeArrowheads="1"/>
            </p:cNvSpPr>
            <p:nvPr/>
          </p:nvSpPr>
          <p:spPr bwMode="auto">
            <a:xfrm>
              <a:off x="3016" y="1408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21" name="Oval 109"/>
            <p:cNvSpPr>
              <a:spLocks noChangeArrowheads="1"/>
            </p:cNvSpPr>
            <p:nvPr/>
          </p:nvSpPr>
          <p:spPr bwMode="auto">
            <a:xfrm>
              <a:off x="3240" y="1037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22" name="Text Box 110"/>
            <p:cNvSpPr txBox="1">
              <a:spLocks noChangeArrowheads="1"/>
            </p:cNvSpPr>
            <p:nvPr/>
          </p:nvSpPr>
          <p:spPr bwMode="auto">
            <a:xfrm>
              <a:off x="2886" y="661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67023" name="Oval 111"/>
            <p:cNvSpPr>
              <a:spLocks noChangeArrowheads="1"/>
            </p:cNvSpPr>
            <p:nvPr/>
          </p:nvSpPr>
          <p:spPr bwMode="auto">
            <a:xfrm>
              <a:off x="2810" y="605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24" name="Oval 112"/>
            <p:cNvSpPr>
              <a:spLocks noChangeArrowheads="1"/>
            </p:cNvSpPr>
            <p:nvPr/>
          </p:nvSpPr>
          <p:spPr bwMode="auto">
            <a:xfrm>
              <a:off x="2794" y="845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25" name="Oval 113"/>
            <p:cNvSpPr>
              <a:spLocks noChangeArrowheads="1"/>
            </p:cNvSpPr>
            <p:nvPr/>
          </p:nvSpPr>
          <p:spPr bwMode="auto">
            <a:xfrm>
              <a:off x="2856" y="1408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26" name="Oval 114"/>
            <p:cNvSpPr>
              <a:spLocks noChangeArrowheads="1"/>
            </p:cNvSpPr>
            <p:nvPr/>
          </p:nvSpPr>
          <p:spPr bwMode="auto">
            <a:xfrm>
              <a:off x="2666" y="1245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27" name="Oval 115"/>
            <p:cNvSpPr>
              <a:spLocks noChangeArrowheads="1"/>
            </p:cNvSpPr>
            <p:nvPr/>
          </p:nvSpPr>
          <p:spPr bwMode="auto">
            <a:xfrm>
              <a:off x="3240" y="1192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28" name="Oval 116"/>
            <p:cNvSpPr>
              <a:spLocks noChangeArrowheads="1"/>
            </p:cNvSpPr>
            <p:nvPr/>
          </p:nvSpPr>
          <p:spPr bwMode="auto">
            <a:xfrm>
              <a:off x="3080" y="856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029" name="Group 117"/>
          <p:cNvGrpSpPr>
            <a:grpSpLocks/>
          </p:cNvGrpSpPr>
          <p:nvPr/>
        </p:nvGrpSpPr>
        <p:grpSpPr bwMode="auto">
          <a:xfrm>
            <a:off x="6584950" y="1277938"/>
            <a:ext cx="2111375" cy="942975"/>
            <a:chOff x="4156" y="781"/>
            <a:chExt cx="1330" cy="594"/>
          </a:xfrm>
        </p:grpSpPr>
        <p:sp>
          <p:nvSpPr>
            <p:cNvPr id="167030" name="Text Box 118"/>
            <p:cNvSpPr txBox="1">
              <a:spLocks noChangeArrowheads="1"/>
            </p:cNvSpPr>
            <p:nvPr/>
          </p:nvSpPr>
          <p:spPr bwMode="auto">
            <a:xfrm>
              <a:off x="4156" y="781"/>
              <a:ext cx="1330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BOND PAIRS	2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LONE PAIRS	2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TOTAL PAIRS	4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67031" name="Line 119"/>
            <p:cNvSpPr>
              <a:spLocks noChangeShapeType="1"/>
            </p:cNvSpPr>
            <p:nvPr/>
          </p:nvSpPr>
          <p:spPr bwMode="auto">
            <a:xfrm>
              <a:off x="4208" y="1176"/>
              <a:ext cx="1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033" name="Group 121"/>
          <p:cNvGrpSpPr>
            <a:grpSpLocks/>
          </p:cNvGrpSpPr>
          <p:nvPr/>
        </p:nvGrpSpPr>
        <p:grpSpPr bwMode="auto">
          <a:xfrm>
            <a:off x="420688" y="1182688"/>
            <a:ext cx="1039812" cy="1103312"/>
            <a:chOff x="265" y="793"/>
            <a:chExt cx="655" cy="695"/>
          </a:xfrm>
        </p:grpSpPr>
        <p:sp>
          <p:nvSpPr>
            <p:cNvPr id="167005" name="Text Box 93"/>
            <p:cNvSpPr txBox="1">
              <a:spLocks noChangeArrowheads="1"/>
            </p:cNvSpPr>
            <p:nvPr/>
          </p:nvSpPr>
          <p:spPr bwMode="auto">
            <a:xfrm>
              <a:off x="484" y="1032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O</a:t>
              </a:r>
              <a:endParaRPr lang="en-US"/>
            </a:p>
          </p:txBody>
        </p:sp>
        <p:sp>
          <p:nvSpPr>
            <p:cNvPr id="167006" name="Oval 94"/>
            <p:cNvSpPr>
              <a:spLocks noChangeArrowheads="1"/>
            </p:cNvSpPr>
            <p:nvPr/>
          </p:nvSpPr>
          <p:spPr bwMode="auto">
            <a:xfrm>
              <a:off x="296" y="84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07" name="Oval 95"/>
            <p:cNvSpPr>
              <a:spLocks noChangeArrowheads="1"/>
            </p:cNvSpPr>
            <p:nvPr/>
          </p:nvSpPr>
          <p:spPr bwMode="auto">
            <a:xfrm>
              <a:off x="808" y="944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08" name="Oval 96"/>
            <p:cNvSpPr>
              <a:spLocks noChangeArrowheads="1"/>
            </p:cNvSpPr>
            <p:nvPr/>
          </p:nvSpPr>
          <p:spPr bwMode="auto">
            <a:xfrm>
              <a:off x="532" y="793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09" name="Oval 97"/>
            <p:cNvSpPr>
              <a:spLocks noChangeArrowheads="1"/>
            </p:cNvSpPr>
            <p:nvPr/>
          </p:nvSpPr>
          <p:spPr bwMode="auto">
            <a:xfrm>
              <a:off x="265" y="949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10" name="Oval 98"/>
            <p:cNvSpPr>
              <a:spLocks noChangeArrowheads="1"/>
            </p:cNvSpPr>
            <p:nvPr/>
          </p:nvSpPr>
          <p:spPr bwMode="auto">
            <a:xfrm>
              <a:off x="544" y="1376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11" name="Oval 99"/>
            <p:cNvSpPr>
              <a:spLocks noChangeArrowheads="1"/>
            </p:cNvSpPr>
            <p:nvPr/>
          </p:nvSpPr>
          <p:spPr bwMode="auto">
            <a:xfrm>
              <a:off x="808" y="1240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32" name="Oval 120"/>
            <p:cNvSpPr>
              <a:spLocks noChangeArrowheads="1"/>
            </p:cNvSpPr>
            <p:nvPr/>
          </p:nvSpPr>
          <p:spPr bwMode="auto">
            <a:xfrm>
              <a:off x="266" y="1239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7062" name="Text Box 150"/>
          <p:cNvSpPr txBox="1">
            <a:spLocks noChangeArrowheads="1"/>
          </p:cNvSpPr>
          <p:nvPr/>
        </p:nvSpPr>
        <p:spPr bwMode="auto">
          <a:xfrm>
            <a:off x="571500" y="2774950"/>
            <a:ext cx="804545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Oxygen has six electrons in its outer shell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It cannot pair up all six - it is restricted to eight electrons in its outer shell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It pairs up only two of its six electrons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2 covalent bonds are formed and 2 pairs of non-bonded electrons are left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As the total number of electron pairs is 4, the shape is BASED on a tetrahedron</a:t>
            </a:r>
            <a:endParaRPr lang="en-US" sz="1600" b="1"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6580188" y="5589588"/>
            <a:ext cx="2111375" cy="849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ts val="25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ANGLE</a:t>
            </a:r>
            <a:r>
              <a:rPr lang="en-US" sz="1400" b="1">
                <a:solidFill>
                  <a:schemeClr val="bg2"/>
                </a:solidFill>
                <a:latin typeface="Arial" charset="0"/>
              </a:rPr>
              <a:t>...  </a:t>
            </a:r>
            <a:r>
              <a:rPr lang="en-US" sz="1200" b="1">
                <a:solidFill>
                  <a:schemeClr val="bg2"/>
                </a:solidFill>
                <a:latin typeface="Arial" charset="0"/>
              </a:rPr>
              <a:t> 	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104.5°</a:t>
            </a:r>
            <a:endParaRPr lang="en-US" sz="1200" b="1">
              <a:solidFill>
                <a:srgbClr val="CC0000"/>
              </a:solidFill>
              <a:latin typeface="Arial" charset="0"/>
            </a:endParaRPr>
          </a:p>
          <a:p>
            <a:pPr algn="l">
              <a:lnSpc>
                <a:spcPts val="25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SHAPE</a:t>
            </a:r>
            <a:r>
              <a:rPr lang="en-US" sz="1400" b="1">
                <a:solidFill>
                  <a:schemeClr val="bg2"/>
                </a:solidFill>
                <a:latin typeface="Arial" charset="0"/>
              </a:rPr>
              <a:t>...</a:t>
            </a:r>
            <a:r>
              <a:rPr lang="en-US" sz="1200" b="1">
                <a:solidFill>
                  <a:schemeClr val="bg2"/>
                </a:solidFill>
                <a:latin typeface="Arial" charset="0"/>
              </a:rPr>
              <a:t>	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ANGULAR</a:t>
            </a:r>
            <a:endParaRPr lang="en-US" sz="1200" b="1">
              <a:solidFill>
                <a:srgbClr val="CC0000"/>
              </a:solidFill>
            </a:endParaRPr>
          </a:p>
        </p:txBody>
      </p:sp>
      <p:sp>
        <p:nvSpPr>
          <p:cNvPr id="169987" name="Line 3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8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89" name="Line 5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4" name="Line 10"/>
          <p:cNvSpPr>
            <a:spLocks noChangeShapeType="1"/>
          </p:cNvSpPr>
          <p:nvPr/>
        </p:nvSpPr>
        <p:spPr bwMode="auto">
          <a:xfrm flipV="1">
            <a:off x="723900" y="5605463"/>
            <a:ext cx="1471613" cy="295275"/>
          </a:xfrm>
          <a:prstGeom prst="line">
            <a:avLst/>
          </a:prstGeom>
          <a:noFill/>
          <a:ln w="1905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482600" y="561975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H</a:t>
            </a:r>
            <a:endParaRPr lang="en-US"/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1270000" y="520223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O</a:t>
            </a:r>
            <a:endParaRPr lang="en-US"/>
          </a:p>
        </p:txBody>
      </p:sp>
      <p:sp>
        <p:nvSpPr>
          <p:cNvPr id="169997" name="Line 13"/>
          <p:cNvSpPr>
            <a:spLocks noChangeShapeType="1"/>
          </p:cNvSpPr>
          <p:nvPr/>
        </p:nvSpPr>
        <p:spPr bwMode="auto">
          <a:xfrm rot="4923391" flipH="1" flipV="1">
            <a:off x="881856" y="5323682"/>
            <a:ext cx="339725" cy="60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1757363" y="586105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H</a:t>
            </a:r>
            <a:endParaRPr lang="en-US"/>
          </a:p>
        </p:txBody>
      </p:sp>
      <p:sp>
        <p:nvSpPr>
          <p:cNvPr id="169999" name="AutoShape 15"/>
          <p:cNvSpPr>
            <a:spLocks noChangeArrowheads="1"/>
          </p:cNvSpPr>
          <p:nvPr/>
        </p:nvSpPr>
        <p:spPr bwMode="auto">
          <a:xfrm rot="13347620">
            <a:off x="1384300" y="5629275"/>
            <a:ext cx="528638" cy="120650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0000" name="Picture 16" descr="lpair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3975" y="4729163"/>
            <a:ext cx="220663" cy="504825"/>
          </a:xfrm>
          <a:prstGeom prst="rect">
            <a:avLst/>
          </a:prstGeom>
          <a:noFill/>
        </p:spPr>
      </p:pic>
      <p:pic>
        <p:nvPicPr>
          <p:cNvPr id="170001" name="Picture 17" descr="lpairp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3688" y="5389563"/>
            <a:ext cx="523875" cy="295275"/>
          </a:xfrm>
          <a:prstGeom prst="rect">
            <a:avLst/>
          </a:prstGeom>
          <a:noFill/>
        </p:spPr>
      </p:pic>
      <p:sp>
        <p:nvSpPr>
          <p:cNvPr id="170002" name="Line 18"/>
          <p:cNvSpPr>
            <a:spLocks noChangeShapeType="1"/>
          </p:cNvSpPr>
          <p:nvPr/>
        </p:nvSpPr>
        <p:spPr bwMode="auto">
          <a:xfrm flipH="1">
            <a:off x="723900" y="4648200"/>
            <a:ext cx="679450" cy="125095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03" name="Line 19"/>
          <p:cNvSpPr>
            <a:spLocks noChangeShapeType="1"/>
          </p:cNvSpPr>
          <p:nvPr/>
        </p:nvSpPr>
        <p:spPr bwMode="auto">
          <a:xfrm rot="18281388" flipH="1">
            <a:off x="1199357" y="4764881"/>
            <a:ext cx="831850" cy="109061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04" name="Line 20"/>
          <p:cNvSpPr>
            <a:spLocks noChangeShapeType="1"/>
          </p:cNvSpPr>
          <p:nvPr/>
        </p:nvSpPr>
        <p:spPr bwMode="auto">
          <a:xfrm rot="18281388" flipH="1">
            <a:off x="1635919" y="4534694"/>
            <a:ext cx="338137" cy="119062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05" name="Line 21"/>
          <p:cNvSpPr>
            <a:spLocks noChangeShapeType="1"/>
          </p:cNvSpPr>
          <p:nvPr/>
        </p:nvSpPr>
        <p:spPr bwMode="auto">
          <a:xfrm flipH="1" flipV="1">
            <a:off x="723900" y="5905500"/>
            <a:ext cx="1098550" cy="635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06" name="Line 22"/>
          <p:cNvSpPr>
            <a:spLocks noChangeShapeType="1"/>
          </p:cNvSpPr>
          <p:nvPr/>
        </p:nvSpPr>
        <p:spPr bwMode="auto">
          <a:xfrm rot="-3318612" flipH="1" flipV="1">
            <a:off x="1760538" y="5729288"/>
            <a:ext cx="506412" cy="936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0007" name="Group 23"/>
          <p:cNvGrpSpPr>
            <a:grpSpLocks/>
          </p:cNvGrpSpPr>
          <p:nvPr/>
        </p:nvGrpSpPr>
        <p:grpSpPr bwMode="auto">
          <a:xfrm>
            <a:off x="1981200" y="1435100"/>
            <a:ext cx="673100" cy="584200"/>
            <a:chOff x="2464" y="952"/>
            <a:chExt cx="424" cy="368"/>
          </a:xfrm>
        </p:grpSpPr>
        <p:sp>
          <p:nvSpPr>
            <p:cNvPr id="170008" name="Text Box 24"/>
            <p:cNvSpPr txBox="1">
              <a:spLocks noChangeArrowheads="1"/>
            </p:cNvSpPr>
            <p:nvPr/>
          </p:nvSpPr>
          <p:spPr bwMode="auto">
            <a:xfrm>
              <a:off x="2588" y="101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70009" name="Oval 25"/>
            <p:cNvSpPr>
              <a:spLocks noChangeArrowheads="1"/>
            </p:cNvSpPr>
            <p:nvPr/>
          </p:nvSpPr>
          <p:spPr bwMode="auto">
            <a:xfrm>
              <a:off x="2520" y="952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0" name="Oval 26"/>
            <p:cNvSpPr>
              <a:spLocks noChangeArrowheads="1"/>
            </p:cNvSpPr>
            <p:nvPr/>
          </p:nvSpPr>
          <p:spPr bwMode="auto">
            <a:xfrm>
              <a:off x="2464" y="107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0011" name="Group 27"/>
          <p:cNvGrpSpPr>
            <a:grpSpLocks/>
          </p:cNvGrpSpPr>
          <p:nvPr/>
        </p:nvGrpSpPr>
        <p:grpSpPr bwMode="auto">
          <a:xfrm>
            <a:off x="3848100" y="884238"/>
            <a:ext cx="1473200" cy="1452562"/>
            <a:chOff x="2424" y="605"/>
            <a:chExt cx="928" cy="915"/>
          </a:xfrm>
        </p:grpSpPr>
        <p:sp>
          <p:nvSpPr>
            <p:cNvPr id="170012" name="Text Box 28"/>
            <p:cNvSpPr txBox="1">
              <a:spLocks noChangeArrowheads="1"/>
            </p:cNvSpPr>
            <p:nvPr/>
          </p:nvSpPr>
          <p:spPr bwMode="auto">
            <a:xfrm>
              <a:off x="2881" y="1064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O</a:t>
              </a:r>
              <a:endParaRPr lang="en-US"/>
            </a:p>
          </p:txBody>
        </p:sp>
        <p:sp>
          <p:nvSpPr>
            <p:cNvPr id="170013" name="Oval 29"/>
            <p:cNvSpPr>
              <a:spLocks noChangeArrowheads="1"/>
            </p:cNvSpPr>
            <p:nvPr/>
          </p:nvSpPr>
          <p:spPr bwMode="auto">
            <a:xfrm>
              <a:off x="2693" y="872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4" name="Text Box 30"/>
            <p:cNvSpPr txBox="1">
              <a:spLocks noChangeArrowheads="1"/>
            </p:cNvSpPr>
            <p:nvPr/>
          </p:nvSpPr>
          <p:spPr bwMode="auto">
            <a:xfrm>
              <a:off x="2484" y="103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70015" name="Oval 31"/>
            <p:cNvSpPr>
              <a:spLocks noChangeArrowheads="1"/>
            </p:cNvSpPr>
            <p:nvPr/>
          </p:nvSpPr>
          <p:spPr bwMode="auto">
            <a:xfrm>
              <a:off x="2424" y="968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6" name="Oval 32"/>
            <p:cNvSpPr>
              <a:spLocks noChangeArrowheads="1"/>
            </p:cNvSpPr>
            <p:nvPr/>
          </p:nvSpPr>
          <p:spPr bwMode="auto">
            <a:xfrm>
              <a:off x="2680" y="968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7" name="Oval 33"/>
            <p:cNvSpPr>
              <a:spLocks noChangeArrowheads="1"/>
            </p:cNvSpPr>
            <p:nvPr/>
          </p:nvSpPr>
          <p:spPr bwMode="auto">
            <a:xfrm>
              <a:off x="3016" y="1408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8" name="Oval 34"/>
            <p:cNvSpPr>
              <a:spLocks noChangeArrowheads="1"/>
            </p:cNvSpPr>
            <p:nvPr/>
          </p:nvSpPr>
          <p:spPr bwMode="auto">
            <a:xfrm>
              <a:off x="3240" y="1037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9" name="Text Box 35"/>
            <p:cNvSpPr txBox="1">
              <a:spLocks noChangeArrowheads="1"/>
            </p:cNvSpPr>
            <p:nvPr/>
          </p:nvSpPr>
          <p:spPr bwMode="auto">
            <a:xfrm>
              <a:off x="2886" y="661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170020" name="Oval 36"/>
            <p:cNvSpPr>
              <a:spLocks noChangeArrowheads="1"/>
            </p:cNvSpPr>
            <p:nvPr/>
          </p:nvSpPr>
          <p:spPr bwMode="auto">
            <a:xfrm>
              <a:off x="2810" y="605"/>
              <a:ext cx="368" cy="36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21" name="Oval 37"/>
            <p:cNvSpPr>
              <a:spLocks noChangeArrowheads="1"/>
            </p:cNvSpPr>
            <p:nvPr/>
          </p:nvSpPr>
          <p:spPr bwMode="auto">
            <a:xfrm>
              <a:off x="2794" y="845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22" name="Oval 38"/>
            <p:cNvSpPr>
              <a:spLocks noChangeArrowheads="1"/>
            </p:cNvSpPr>
            <p:nvPr/>
          </p:nvSpPr>
          <p:spPr bwMode="auto">
            <a:xfrm>
              <a:off x="2856" y="1408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23" name="Oval 39"/>
            <p:cNvSpPr>
              <a:spLocks noChangeArrowheads="1"/>
            </p:cNvSpPr>
            <p:nvPr/>
          </p:nvSpPr>
          <p:spPr bwMode="auto">
            <a:xfrm>
              <a:off x="2666" y="1245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24" name="Oval 40"/>
            <p:cNvSpPr>
              <a:spLocks noChangeArrowheads="1"/>
            </p:cNvSpPr>
            <p:nvPr/>
          </p:nvSpPr>
          <p:spPr bwMode="auto">
            <a:xfrm>
              <a:off x="3240" y="1192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25" name="Oval 41"/>
            <p:cNvSpPr>
              <a:spLocks noChangeArrowheads="1"/>
            </p:cNvSpPr>
            <p:nvPr/>
          </p:nvSpPr>
          <p:spPr bwMode="auto">
            <a:xfrm>
              <a:off x="3080" y="856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0026" name="Group 42"/>
          <p:cNvGrpSpPr>
            <a:grpSpLocks/>
          </p:cNvGrpSpPr>
          <p:nvPr/>
        </p:nvGrpSpPr>
        <p:grpSpPr bwMode="auto">
          <a:xfrm>
            <a:off x="6584950" y="1277938"/>
            <a:ext cx="2111375" cy="942975"/>
            <a:chOff x="4156" y="781"/>
            <a:chExt cx="1330" cy="594"/>
          </a:xfrm>
        </p:grpSpPr>
        <p:sp>
          <p:nvSpPr>
            <p:cNvPr id="170027" name="Text Box 43"/>
            <p:cNvSpPr txBox="1">
              <a:spLocks noChangeArrowheads="1"/>
            </p:cNvSpPr>
            <p:nvPr/>
          </p:nvSpPr>
          <p:spPr bwMode="auto">
            <a:xfrm>
              <a:off x="4156" y="781"/>
              <a:ext cx="1330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BOND PAIRS	2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LONE PAIRS	2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TOTAL PAIRS	4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70028" name="Line 44"/>
            <p:cNvSpPr>
              <a:spLocks noChangeShapeType="1"/>
            </p:cNvSpPr>
            <p:nvPr/>
          </p:nvSpPr>
          <p:spPr bwMode="auto">
            <a:xfrm>
              <a:off x="4208" y="1176"/>
              <a:ext cx="1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0029" name="Group 45"/>
          <p:cNvGrpSpPr>
            <a:grpSpLocks/>
          </p:cNvGrpSpPr>
          <p:nvPr/>
        </p:nvGrpSpPr>
        <p:grpSpPr bwMode="auto">
          <a:xfrm>
            <a:off x="420688" y="1182688"/>
            <a:ext cx="1039812" cy="1103312"/>
            <a:chOff x="265" y="793"/>
            <a:chExt cx="655" cy="695"/>
          </a:xfrm>
        </p:grpSpPr>
        <p:sp>
          <p:nvSpPr>
            <p:cNvPr id="170030" name="Text Box 46"/>
            <p:cNvSpPr txBox="1">
              <a:spLocks noChangeArrowheads="1"/>
            </p:cNvSpPr>
            <p:nvPr/>
          </p:nvSpPr>
          <p:spPr bwMode="auto">
            <a:xfrm>
              <a:off x="484" y="1032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O</a:t>
              </a:r>
              <a:endParaRPr lang="en-US"/>
            </a:p>
          </p:txBody>
        </p:sp>
        <p:sp>
          <p:nvSpPr>
            <p:cNvPr id="170031" name="Oval 47"/>
            <p:cNvSpPr>
              <a:spLocks noChangeArrowheads="1"/>
            </p:cNvSpPr>
            <p:nvPr/>
          </p:nvSpPr>
          <p:spPr bwMode="auto">
            <a:xfrm>
              <a:off x="296" y="84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32" name="Oval 48"/>
            <p:cNvSpPr>
              <a:spLocks noChangeArrowheads="1"/>
            </p:cNvSpPr>
            <p:nvPr/>
          </p:nvSpPr>
          <p:spPr bwMode="auto">
            <a:xfrm>
              <a:off x="808" y="944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33" name="Oval 49"/>
            <p:cNvSpPr>
              <a:spLocks noChangeArrowheads="1"/>
            </p:cNvSpPr>
            <p:nvPr/>
          </p:nvSpPr>
          <p:spPr bwMode="auto">
            <a:xfrm>
              <a:off x="532" y="793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34" name="Oval 50"/>
            <p:cNvSpPr>
              <a:spLocks noChangeArrowheads="1"/>
            </p:cNvSpPr>
            <p:nvPr/>
          </p:nvSpPr>
          <p:spPr bwMode="auto">
            <a:xfrm>
              <a:off x="265" y="949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35" name="Oval 51"/>
            <p:cNvSpPr>
              <a:spLocks noChangeArrowheads="1"/>
            </p:cNvSpPr>
            <p:nvPr/>
          </p:nvSpPr>
          <p:spPr bwMode="auto">
            <a:xfrm>
              <a:off x="544" y="1376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36" name="Oval 52"/>
            <p:cNvSpPr>
              <a:spLocks noChangeArrowheads="1"/>
            </p:cNvSpPr>
            <p:nvPr/>
          </p:nvSpPr>
          <p:spPr bwMode="auto">
            <a:xfrm>
              <a:off x="808" y="1240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37" name="Oval 53"/>
            <p:cNvSpPr>
              <a:spLocks noChangeArrowheads="1"/>
            </p:cNvSpPr>
            <p:nvPr/>
          </p:nvSpPr>
          <p:spPr bwMode="auto">
            <a:xfrm>
              <a:off x="266" y="1239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0038" name="Text Box 54"/>
          <p:cNvSpPr txBox="1">
            <a:spLocks noChangeArrowheads="1"/>
          </p:cNvSpPr>
          <p:nvPr/>
        </p:nvSpPr>
        <p:spPr bwMode="auto">
          <a:xfrm>
            <a:off x="3556000" y="570865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H</a:t>
            </a:r>
            <a:endParaRPr lang="en-US"/>
          </a:p>
        </p:txBody>
      </p:sp>
      <p:sp>
        <p:nvSpPr>
          <p:cNvPr id="170039" name="Text Box 55"/>
          <p:cNvSpPr txBox="1">
            <a:spLocks noChangeArrowheads="1"/>
          </p:cNvSpPr>
          <p:nvPr/>
        </p:nvSpPr>
        <p:spPr bwMode="auto">
          <a:xfrm>
            <a:off x="4343400" y="515143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O</a:t>
            </a:r>
            <a:endParaRPr lang="en-US"/>
          </a:p>
        </p:txBody>
      </p:sp>
      <p:sp>
        <p:nvSpPr>
          <p:cNvPr id="170040" name="Line 56"/>
          <p:cNvSpPr>
            <a:spLocks noChangeShapeType="1"/>
          </p:cNvSpPr>
          <p:nvPr/>
        </p:nvSpPr>
        <p:spPr bwMode="auto">
          <a:xfrm rot="4923391" flipH="1" flipV="1">
            <a:off x="3955256" y="5272882"/>
            <a:ext cx="339725" cy="60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41" name="Text Box 57"/>
          <p:cNvSpPr txBox="1">
            <a:spLocks noChangeArrowheads="1"/>
          </p:cNvSpPr>
          <p:nvPr/>
        </p:nvSpPr>
        <p:spPr bwMode="auto">
          <a:xfrm>
            <a:off x="4830763" y="581025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H</a:t>
            </a:r>
            <a:endParaRPr lang="en-US"/>
          </a:p>
        </p:txBody>
      </p:sp>
      <p:sp>
        <p:nvSpPr>
          <p:cNvPr id="170042" name="AutoShape 58"/>
          <p:cNvSpPr>
            <a:spLocks noChangeArrowheads="1"/>
          </p:cNvSpPr>
          <p:nvPr/>
        </p:nvSpPr>
        <p:spPr bwMode="auto">
          <a:xfrm rot="13347620">
            <a:off x="4457700" y="5578475"/>
            <a:ext cx="528638" cy="120650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0043" name="Picture 59" descr="lpair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7375" y="4614863"/>
            <a:ext cx="220663" cy="504825"/>
          </a:xfrm>
          <a:prstGeom prst="rect">
            <a:avLst/>
          </a:prstGeom>
          <a:noFill/>
        </p:spPr>
      </p:pic>
      <p:sp>
        <p:nvSpPr>
          <p:cNvPr id="170044" name="Arc 60"/>
          <p:cNvSpPr>
            <a:spLocks/>
          </p:cNvSpPr>
          <p:nvPr/>
        </p:nvSpPr>
        <p:spPr bwMode="auto">
          <a:xfrm flipH="1">
            <a:off x="3919538" y="4862513"/>
            <a:ext cx="500062" cy="669925"/>
          </a:xfrm>
          <a:custGeom>
            <a:avLst/>
            <a:gdLst>
              <a:gd name="G0" fmla="+- 0 0 0"/>
              <a:gd name="G1" fmla="+- 20830 0 0"/>
              <a:gd name="G2" fmla="+- 21600 0 0"/>
              <a:gd name="T0" fmla="*/ 5717 w 21600"/>
              <a:gd name="T1" fmla="*/ 0 h 30730"/>
              <a:gd name="T2" fmla="*/ 19198 w 21600"/>
              <a:gd name="T3" fmla="*/ 30730 h 30730"/>
              <a:gd name="T4" fmla="*/ 0 w 21600"/>
              <a:gd name="T5" fmla="*/ 20830 h 30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730" fill="none" extrusionOk="0">
                <a:moveTo>
                  <a:pt x="5716" y="0"/>
                </a:moveTo>
                <a:cubicBezTo>
                  <a:pt x="15097" y="2574"/>
                  <a:pt x="21600" y="11102"/>
                  <a:pt x="21600" y="20830"/>
                </a:cubicBezTo>
                <a:cubicBezTo>
                  <a:pt x="21600" y="24274"/>
                  <a:pt x="20776" y="27668"/>
                  <a:pt x="19197" y="30729"/>
                </a:cubicBezTo>
              </a:path>
              <a:path w="21600" h="30730" stroke="0" extrusionOk="0">
                <a:moveTo>
                  <a:pt x="5716" y="0"/>
                </a:moveTo>
                <a:cubicBezTo>
                  <a:pt x="15097" y="2574"/>
                  <a:pt x="21600" y="11102"/>
                  <a:pt x="21600" y="20830"/>
                </a:cubicBezTo>
                <a:cubicBezTo>
                  <a:pt x="21600" y="24274"/>
                  <a:pt x="20776" y="27668"/>
                  <a:pt x="19197" y="30729"/>
                </a:cubicBezTo>
                <a:lnTo>
                  <a:pt x="0" y="2083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arrow" w="med" len="sm"/>
            <a:tailEnd type="arrow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45" name="Arc 61"/>
          <p:cNvSpPr>
            <a:spLocks/>
          </p:cNvSpPr>
          <p:nvPr/>
        </p:nvSpPr>
        <p:spPr bwMode="auto">
          <a:xfrm rot="15156435" flipH="1">
            <a:off x="4233863" y="5443538"/>
            <a:ext cx="350837" cy="554037"/>
          </a:xfrm>
          <a:custGeom>
            <a:avLst/>
            <a:gdLst>
              <a:gd name="G0" fmla="+- 0 0 0"/>
              <a:gd name="G1" fmla="+- 20830 0 0"/>
              <a:gd name="G2" fmla="+- 21600 0 0"/>
              <a:gd name="T0" fmla="*/ 5717 w 21600"/>
              <a:gd name="T1" fmla="*/ 0 h 30730"/>
              <a:gd name="T2" fmla="*/ 19198 w 21600"/>
              <a:gd name="T3" fmla="*/ 30730 h 30730"/>
              <a:gd name="T4" fmla="*/ 0 w 21600"/>
              <a:gd name="T5" fmla="*/ 20830 h 30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730" fill="none" extrusionOk="0">
                <a:moveTo>
                  <a:pt x="5716" y="0"/>
                </a:moveTo>
                <a:cubicBezTo>
                  <a:pt x="15097" y="2574"/>
                  <a:pt x="21600" y="11102"/>
                  <a:pt x="21600" y="20830"/>
                </a:cubicBezTo>
                <a:cubicBezTo>
                  <a:pt x="21600" y="24274"/>
                  <a:pt x="20776" y="27668"/>
                  <a:pt x="19197" y="30729"/>
                </a:cubicBezTo>
              </a:path>
              <a:path w="21600" h="30730" stroke="0" extrusionOk="0">
                <a:moveTo>
                  <a:pt x="5716" y="0"/>
                </a:moveTo>
                <a:cubicBezTo>
                  <a:pt x="15097" y="2574"/>
                  <a:pt x="21600" y="11102"/>
                  <a:pt x="21600" y="20830"/>
                </a:cubicBezTo>
                <a:cubicBezTo>
                  <a:pt x="21600" y="24274"/>
                  <a:pt x="20776" y="27668"/>
                  <a:pt x="19197" y="30729"/>
                </a:cubicBezTo>
                <a:lnTo>
                  <a:pt x="0" y="20830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 type="arrow" w="med" len="sm"/>
            <a:tailEnd type="arrow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46" name="Arc 62"/>
          <p:cNvSpPr>
            <a:spLocks/>
          </p:cNvSpPr>
          <p:nvPr/>
        </p:nvSpPr>
        <p:spPr bwMode="auto">
          <a:xfrm rot="-6322445">
            <a:off x="7350919" y="4702969"/>
            <a:ext cx="381000" cy="6461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2179 w 29641"/>
              <a:gd name="T1" fmla="*/ 41037 h 41037"/>
              <a:gd name="T2" fmla="*/ 29641 w 29641"/>
              <a:gd name="T3" fmla="*/ 1552 h 41037"/>
              <a:gd name="T4" fmla="*/ 21600 w 29641"/>
              <a:gd name="T5" fmla="*/ 21600 h 4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641" h="41037" fill="none" extrusionOk="0">
                <a:moveTo>
                  <a:pt x="12178" y="41037"/>
                </a:moveTo>
                <a:cubicBezTo>
                  <a:pt x="4730" y="37426"/>
                  <a:pt x="0" y="2987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4354" y="-1"/>
                  <a:pt x="27084" y="526"/>
                  <a:pt x="29640" y="1552"/>
                </a:cubicBezTo>
              </a:path>
              <a:path w="29641" h="41037" stroke="0" extrusionOk="0">
                <a:moveTo>
                  <a:pt x="12178" y="41037"/>
                </a:moveTo>
                <a:cubicBezTo>
                  <a:pt x="4730" y="37426"/>
                  <a:pt x="0" y="2987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4354" y="-1"/>
                  <a:pt x="27084" y="526"/>
                  <a:pt x="29640" y="1552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47" name="Text Box 63"/>
          <p:cNvSpPr txBox="1">
            <a:spLocks noChangeArrowheads="1"/>
          </p:cNvSpPr>
          <p:nvPr/>
        </p:nvSpPr>
        <p:spPr bwMode="auto">
          <a:xfrm>
            <a:off x="7180263" y="4875213"/>
            <a:ext cx="698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0066"/>
                </a:solidFill>
                <a:latin typeface="Arial" charset="0"/>
              </a:rPr>
              <a:t>104.5°</a:t>
            </a:r>
            <a:endParaRPr lang="en-US">
              <a:solidFill>
                <a:srgbClr val="FF0066"/>
              </a:solidFill>
            </a:endParaRPr>
          </a:p>
        </p:txBody>
      </p:sp>
      <p:sp>
        <p:nvSpPr>
          <p:cNvPr id="170048" name="Oval 64"/>
          <p:cNvSpPr>
            <a:spLocks noChangeArrowheads="1"/>
          </p:cNvSpPr>
          <p:nvPr/>
        </p:nvSpPr>
        <p:spPr bwMode="auto">
          <a:xfrm>
            <a:off x="7519988" y="4418013"/>
            <a:ext cx="74612" cy="7461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49" name="Text Box 65"/>
          <p:cNvSpPr txBox="1">
            <a:spLocks noChangeArrowheads="1"/>
          </p:cNvSpPr>
          <p:nvPr/>
        </p:nvSpPr>
        <p:spPr bwMode="auto">
          <a:xfrm>
            <a:off x="6673850" y="502285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H</a:t>
            </a:r>
            <a:endParaRPr lang="en-US"/>
          </a:p>
        </p:txBody>
      </p:sp>
      <p:sp>
        <p:nvSpPr>
          <p:cNvPr id="170050" name="Text Box 66"/>
          <p:cNvSpPr txBox="1">
            <a:spLocks noChangeArrowheads="1"/>
          </p:cNvSpPr>
          <p:nvPr/>
        </p:nvSpPr>
        <p:spPr bwMode="auto">
          <a:xfrm>
            <a:off x="7461250" y="447833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O</a:t>
            </a:r>
            <a:endParaRPr lang="en-US"/>
          </a:p>
        </p:txBody>
      </p:sp>
      <p:sp>
        <p:nvSpPr>
          <p:cNvPr id="170051" name="Line 67"/>
          <p:cNvSpPr>
            <a:spLocks noChangeShapeType="1"/>
          </p:cNvSpPr>
          <p:nvPr/>
        </p:nvSpPr>
        <p:spPr bwMode="auto">
          <a:xfrm rot="4923391" flipH="1" flipV="1">
            <a:off x="7073106" y="4587082"/>
            <a:ext cx="339725" cy="60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52" name="Text Box 68"/>
          <p:cNvSpPr txBox="1">
            <a:spLocks noChangeArrowheads="1"/>
          </p:cNvSpPr>
          <p:nvPr/>
        </p:nvSpPr>
        <p:spPr bwMode="auto">
          <a:xfrm>
            <a:off x="7948613" y="512445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H</a:t>
            </a:r>
            <a:endParaRPr lang="en-US"/>
          </a:p>
        </p:txBody>
      </p:sp>
      <p:sp>
        <p:nvSpPr>
          <p:cNvPr id="170053" name="AutoShape 69"/>
          <p:cNvSpPr>
            <a:spLocks noChangeArrowheads="1"/>
          </p:cNvSpPr>
          <p:nvPr/>
        </p:nvSpPr>
        <p:spPr bwMode="auto">
          <a:xfrm rot="13347620">
            <a:off x="7575550" y="4892675"/>
            <a:ext cx="528638" cy="120650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54" name="Oval 70"/>
          <p:cNvSpPr>
            <a:spLocks noChangeArrowheads="1"/>
          </p:cNvSpPr>
          <p:nvPr/>
        </p:nvSpPr>
        <p:spPr bwMode="auto">
          <a:xfrm>
            <a:off x="7624763" y="4418013"/>
            <a:ext cx="74612" cy="7461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0055" name="Picture 71" descr="lpairp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2325" y="5326063"/>
            <a:ext cx="523875" cy="295275"/>
          </a:xfrm>
          <a:prstGeom prst="rect">
            <a:avLst/>
          </a:prstGeom>
          <a:noFill/>
        </p:spPr>
      </p:pic>
      <p:sp>
        <p:nvSpPr>
          <p:cNvPr id="170056" name="Arc 72"/>
          <p:cNvSpPr>
            <a:spLocks/>
          </p:cNvSpPr>
          <p:nvPr/>
        </p:nvSpPr>
        <p:spPr bwMode="auto">
          <a:xfrm rot="6563181" flipH="1">
            <a:off x="4633912" y="4848226"/>
            <a:ext cx="392113" cy="493712"/>
          </a:xfrm>
          <a:custGeom>
            <a:avLst/>
            <a:gdLst>
              <a:gd name="G0" fmla="+- 0 0 0"/>
              <a:gd name="G1" fmla="+- 20830 0 0"/>
              <a:gd name="G2" fmla="+- 21600 0 0"/>
              <a:gd name="T0" fmla="*/ 5717 w 21600"/>
              <a:gd name="T1" fmla="*/ 0 h 30730"/>
              <a:gd name="T2" fmla="*/ 19198 w 21600"/>
              <a:gd name="T3" fmla="*/ 30730 h 30730"/>
              <a:gd name="T4" fmla="*/ 0 w 21600"/>
              <a:gd name="T5" fmla="*/ 20830 h 30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730" fill="none" extrusionOk="0">
                <a:moveTo>
                  <a:pt x="5716" y="0"/>
                </a:moveTo>
                <a:cubicBezTo>
                  <a:pt x="15097" y="2574"/>
                  <a:pt x="21600" y="11102"/>
                  <a:pt x="21600" y="20830"/>
                </a:cubicBezTo>
                <a:cubicBezTo>
                  <a:pt x="21600" y="24274"/>
                  <a:pt x="20776" y="27668"/>
                  <a:pt x="19197" y="30729"/>
                </a:cubicBezTo>
              </a:path>
              <a:path w="21600" h="30730" stroke="0" extrusionOk="0">
                <a:moveTo>
                  <a:pt x="5716" y="0"/>
                </a:moveTo>
                <a:cubicBezTo>
                  <a:pt x="15097" y="2574"/>
                  <a:pt x="21600" y="11102"/>
                  <a:pt x="21600" y="20830"/>
                </a:cubicBezTo>
                <a:cubicBezTo>
                  <a:pt x="21600" y="24274"/>
                  <a:pt x="20776" y="27668"/>
                  <a:pt x="19197" y="30729"/>
                </a:cubicBezTo>
                <a:lnTo>
                  <a:pt x="0" y="20830"/>
                </a:lnTo>
                <a:close/>
              </a:path>
            </a:pathLst>
          </a:custGeom>
          <a:noFill/>
          <a:ln w="38100">
            <a:solidFill>
              <a:srgbClr val="339933"/>
            </a:solidFill>
            <a:round/>
            <a:headEnd type="arrow" w="med" len="sm"/>
            <a:tailEnd type="arrow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57" name="Oval 73"/>
          <p:cNvSpPr>
            <a:spLocks noChangeArrowheads="1"/>
          </p:cNvSpPr>
          <p:nvPr/>
        </p:nvSpPr>
        <p:spPr bwMode="auto">
          <a:xfrm>
            <a:off x="7726363" y="4519613"/>
            <a:ext cx="74612" cy="7461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58" name="Oval 74"/>
          <p:cNvSpPr>
            <a:spLocks noChangeArrowheads="1"/>
          </p:cNvSpPr>
          <p:nvPr/>
        </p:nvSpPr>
        <p:spPr bwMode="auto">
          <a:xfrm>
            <a:off x="7726363" y="4621213"/>
            <a:ext cx="74612" cy="7461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59" name="Text Box 75"/>
          <p:cNvSpPr txBox="1">
            <a:spLocks noChangeArrowheads="1"/>
          </p:cNvSpPr>
          <p:nvPr/>
        </p:nvSpPr>
        <p:spPr bwMode="auto">
          <a:xfrm>
            <a:off x="571500" y="2774950"/>
            <a:ext cx="804545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The shape is based on a tetrahedron but not all the repulsions are the same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</a:t>
            </a:r>
            <a:r>
              <a:rPr lang="en-US" sz="1600" b="1">
                <a:solidFill>
                  <a:srgbClr val="006600"/>
                </a:solidFill>
                <a:latin typeface="Arial" charset="0"/>
              </a:rPr>
              <a:t>LP-LP REPULSIONS</a:t>
            </a:r>
            <a:r>
              <a:rPr lang="en-US" sz="1600" b="1">
                <a:latin typeface="Arial" charset="0"/>
              </a:rPr>
              <a:t> &gt; </a:t>
            </a:r>
            <a:r>
              <a:rPr lang="en-US" sz="1600" b="1">
                <a:solidFill>
                  <a:schemeClr val="accent2"/>
                </a:solidFill>
                <a:latin typeface="Arial" charset="0"/>
              </a:rPr>
              <a:t>LP-BP REPULSIONS</a:t>
            </a:r>
            <a:r>
              <a:rPr lang="en-US" sz="1600" b="1">
                <a:latin typeface="Arial" charset="0"/>
              </a:rPr>
              <a:t> &gt; 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BP-BP REPULSIONS</a:t>
            </a:r>
            <a:endParaRPr lang="en-US" sz="1600" b="1">
              <a:latin typeface="Arial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The O-H bonds are pushed even closer together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Lone pairs are not included in the shape</a:t>
            </a:r>
            <a:endParaRPr lang="en-US" sz="1600" b="1">
              <a:latin typeface="Verdana" pitchFamily="34" charset="0"/>
            </a:endParaRPr>
          </a:p>
        </p:txBody>
      </p:sp>
      <p:sp>
        <p:nvSpPr>
          <p:cNvPr id="170060" name="Text Box 76"/>
          <p:cNvSpPr txBox="1">
            <a:spLocks noChangeArrowheads="1"/>
          </p:cNvSpPr>
          <p:nvPr/>
        </p:nvSpPr>
        <p:spPr bwMode="auto">
          <a:xfrm>
            <a:off x="4006850" y="258763"/>
            <a:ext cx="111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WATER</a:t>
            </a:r>
            <a:endParaRPr lang="en-US" sz="1800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4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9" name="Text Box 49"/>
          <p:cNvSpPr txBox="1">
            <a:spLocks noChangeArrowheads="1"/>
          </p:cNvSpPr>
          <p:nvPr/>
        </p:nvSpPr>
        <p:spPr bwMode="auto">
          <a:xfrm>
            <a:off x="3074988" y="273050"/>
            <a:ext cx="299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XENON TETRAFLUORIDE</a:t>
            </a:r>
            <a:endParaRPr lang="en-US" sz="1800">
              <a:latin typeface="Arial" charset="0"/>
            </a:endParaRPr>
          </a:p>
        </p:txBody>
      </p:sp>
      <p:grpSp>
        <p:nvGrpSpPr>
          <p:cNvPr id="164009" name="Group 169"/>
          <p:cNvGrpSpPr>
            <a:grpSpLocks/>
          </p:cNvGrpSpPr>
          <p:nvPr/>
        </p:nvGrpSpPr>
        <p:grpSpPr bwMode="auto">
          <a:xfrm>
            <a:off x="2117725" y="1357313"/>
            <a:ext cx="827088" cy="827087"/>
            <a:chOff x="1734" y="836"/>
            <a:chExt cx="521" cy="521"/>
          </a:xfrm>
        </p:grpSpPr>
        <p:sp>
          <p:nvSpPr>
            <p:cNvPr id="164010" name="Text Box 170"/>
            <p:cNvSpPr txBox="1">
              <a:spLocks noChangeArrowheads="1"/>
            </p:cNvSpPr>
            <p:nvPr/>
          </p:nvSpPr>
          <p:spPr bwMode="auto">
            <a:xfrm>
              <a:off x="1901" y="100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64011" name="Oval 171"/>
            <p:cNvSpPr>
              <a:spLocks noChangeArrowheads="1"/>
            </p:cNvSpPr>
            <p:nvPr/>
          </p:nvSpPr>
          <p:spPr bwMode="auto">
            <a:xfrm>
              <a:off x="1784" y="888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2" name="Oval 172"/>
            <p:cNvSpPr>
              <a:spLocks noChangeArrowheads="1"/>
            </p:cNvSpPr>
            <p:nvPr/>
          </p:nvSpPr>
          <p:spPr bwMode="auto">
            <a:xfrm>
              <a:off x="1950" y="8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3" name="Oval 173"/>
            <p:cNvSpPr>
              <a:spLocks noChangeArrowheads="1"/>
            </p:cNvSpPr>
            <p:nvPr/>
          </p:nvSpPr>
          <p:spPr bwMode="auto">
            <a:xfrm>
              <a:off x="1734" y="105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4" name="Oval 174"/>
            <p:cNvSpPr>
              <a:spLocks noChangeArrowheads="1"/>
            </p:cNvSpPr>
            <p:nvPr/>
          </p:nvSpPr>
          <p:spPr bwMode="auto">
            <a:xfrm>
              <a:off x="2158" y="10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5" name="Oval 175"/>
            <p:cNvSpPr>
              <a:spLocks noChangeArrowheads="1"/>
            </p:cNvSpPr>
            <p:nvPr/>
          </p:nvSpPr>
          <p:spPr bwMode="auto">
            <a:xfrm>
              <a:off x="1798" y="90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6" name="Oval 176"/>
            <p:cNvSpPr>
              <a:spLocks noChangeArrowheads="1"/>
            </p:cNvSpPr>
            <p:nvPr/>
          </p:nvSpPr>
          <p:spPr bwMode="auto">
            <a:xfrm>
              <a:off x="2078" y="89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7" name="Oval 177"/>
            <p:cNvSpPr>
              <a:spLocks noChangeArrowheads="1"/>
            </p:cNvSpPr>
            <p:nvPr/>
          </p:nvSpPr>
          <p:spPr bwMode="auto">
            <a:xfrm>
              <a:off x="2102" y="119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8" name="Oval 178"/>
            <p:cNvSpPr>
              <a:spLocks noChangeArrowheads="1"/>
            </p:cNvSpPr>
            <p:nvPr/>
          </p:nvSpPr>
          <p:spPr bwMode="auto">
            <a:xfrm>
              <a:off x="1934" y="126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35" name="Group 295"/>
          <p:cNvGrpSpPr>
            <a:grpSpLocks/>
          </p:cNvGrpSpPr>
          <p:nvPr/>
        </p:nvGrpSpPr>
        <p:grpSpPr bwMode="auto">
          <a:xfrm>
            <a:off x="422275" y="1130300"/>
            <a:ext cx="1354138" cy="1358900"/>
            <a:chOff x="266" y="712"/>
            <a:chExt cx="853" cy="856"/>
          </a:xfrm>
        </p:grpSpPr>
        <p:sp>
          <p:nvSpPr>
            <p:cNvPr id="163913" name="Oval 73"/>
            <p:cNvSpPr>
              <a:spLocks noChangeArrowheads="1"/>
            </p:cNvSpPr>
            <p:nvPr/>
          </p:nvSpPr>
          <p:spPr bwMode="auto">
            <a:xfrm>
              <a:off x="320" y="776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4" name="Text Box 74"/>
            <p:cNvSpPr txBox="1">
              <a:spLocks noChangeArrowheads="1"/>
            </p:cNvSpPr>
            <p:nvPr/>
          </p:nvSpPr>
          <p:spPr bwMode="auto">
            <a:xfrm>
              <a:off x="556" y="104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Xe</a:t>
              </a:r>
              <a:endParaRPr lang="en-US"/>
            </a:p>
          </p:txBody>
        </p:sp>
        <p:sp>
          <p:nvSpPr>
            <p:cNvPr id="163915" name="Oval 75"/>
            <p:cNvSpPr>
              <a:spLocks noChangeArrowheads="1"/>
            </p:cNvSpPr>
            <p:nvPr/>
          </p:nvSpPr>
          <p:spPr bwMode="auto">
            <a:xfrm>
              <a:off x="632" y="712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6" name="Oval 76"/>
            <p:cNvSpPr>
              <a:spLocks noChangeArrowheads="1"/>
            </p:cNvSpPr>
            <p:nvPr/>
          </p:nvSpPr>
          <p:spPr bwMode="auto">
            <a:xfrm>
              <a:off x="352" y="848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7" name="Oval 77"/>
            <p:cNvSpPr>
              <a:spLocks noChangeArrowheads="1"/>
            </p:cNvSpPr>
            <p:nvPr/>
          </p:nvSpPr>
          <p:spPr bwMode="auto">
            <a:xfrm>
              <a:off x="266" y="1093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8" name="Oval 78"/>
            <p:cNvSpPr>
              <a:spLocks noChangeArrowheads="1"/>
            </p:cNvSpPr>
            <p:nvPr/>
          </p:nvSpPr>
          <p:spPr bwMode="auto">
            <a:xfrm>
              <a:off x="1007" y="1078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9" name="Oval 79"/>
            <p:cNvSpPr>
              <a:spLocks noChangeArrowheads="1"/>
            </p:cNvSpPr>
            <p:nvPr/>
          </p:nvSpPr>
          <p:spPr bwMode="auto">
            <a:xfrm>
              <a:off x="912" y="840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4" name="Oval 154"/>
            <p:cNvSpPr>
              <a:spLocks noChangeArrowheads="1"/>
            </p:cNvSpPr>
            <p:nvPr/>
          </p:nvSpPr>
          <p:spPr bwMode="auto">
            <a:xfrm>
              <a:off x="632" y="1456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4" name="Oval 254"/>
            <p:cNvSpPr>
              <a:spLocks noChangeArrowheads="1"/>
            </p:cNvSpPr>
            <p:nvPr/>
          </p:nvSpPr>
          <p:spPr bwMode="auto">
            <a:xfrm>
              <a:off x="355" y="1335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5" name="Oval 255"/>
            <p:cNvSpPr>
              <a:spLocks noChangeArrowheads="1"/>
            </p:cNvSpPr>
            <p:nvPr/>
          </p:nvSpPr>
          <p:spPr bwMode="auto">
            <a:xfrm>
              <a:off x="923" y="1327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27" name="Group 287"/>
          <p:cNvGrpSpPr>
            <a:grpSpLocks/>
          </p:cNvGrpSpPr>
          <p:nvPr/>
        </p:nvGrpSpPr>
        <p:grpSpPr bwMode="auto">
          <a:xfrm>
            <a:off x="3689350" y="977900"/>
            <a:ext cx="2297113" cy="1765300"/>
            <a:chOff x="3484" y="616"/>
            <a:chExt cx="1447" cy="1112"/>
          </a:xfrm>
        </p:grpSpPr>
        <p:sp>
          <p:nvSpPr>
            <p:cNvPr id="163999" name="Oval 159"/>
            <p:cNvSpPr>
              <a:spLocks noChangeArrowheads="1"/>
            </p:cNvSpPr>
            <p:nvPr/>
          </p:nvSpPr>
          <p:spPr bwMode="auto">
            <a:xfrm>
              <a:off x="4451" y="1220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6" name="Oval 256"/>
            <p:cNvSpPr>
              <a:spLocks noChangeArrowheads="1"/>
            </p:cNvSpPr>
            <p:nvPr/>
          </p:nvSpPr>
          <p:spPr bwMode="auto">
            <a:xfrm>
              <a:off x="3839" y="751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7" name="Text Box 257"/>
            <p:cNvSpPr txBox="1">
              <a:spLocks noChangeArrowheads="1"/>
            </p:cNvSpPr>
            <p:nvPr/>
          </p:nvSpPr>
          <p:spPr bwMode="auto">
            <a:xfrm>
              <a:off x="4075" y="1015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Xe</a:t>
              </a:r>
              <a:endParaRPr lang="en-US"/>
            </a:p>
          </p:txBody>
        </p:sp>
        <p:sp>
          <p:nvSpPr>
            <p:cNvPr id="164098" name="Oval 258"/>
            <p:cNvSpPr>
              <a:spLocks noChangeArrowheads="1"/>
            </p:cNvSpPr>
            <p:nvPr/>
          </p:nvSpPr>
          <p:spPr bwMode="auto">
            <a:xfrm>
              <a:off x="4071" y="687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2" name="Oval 262"/>
            <p:cNvSpPr>
              <a:spLocks noChangeArrowheads="1"/>
            </p:cNvSpPr>
            <p:nvPr/>
          </p:nvSpPr>
          <p:spPr bwMode="auto">
            <a:xfrm>
              <a:off x="4223" y="687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3" name="Oval 263"/>
            <p:cNvSpPr>
              <a:spLocks noChangeArrowheads="1"/>
            </p:cNvSpPr>
            <p:nvPr/>
          </p:nvSpPr>
          <p:spPr bwMode="auto">
            <a:xfrm>
              <a:off x="4087" y="1431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5" name="Oval 265"/>
            <p:cNvSpPr>
              <a:spLocks noChangeArrowheads="1"/>
            </p:cNvSpPr>
            <p:nvPr/>
          </p:nvSpPr>
          <p:spPr bwMode="auto">
            <a:xfrm>
              <a:off x="4234" y="1430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6" name="Oval 156"/>
            <p:cNvSpPr>
              <a:spLocks noChangeArrowheads="1"/>
            </p:cNvSpPr>
            <p:nvPr/>
          </p:nvSpPr>
          <p:spPr bwMode="auto">
            <a:xfrm>
              <a:off x="3542" y="687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1" name="Text Box 191"/>
            <p:cNvSpPr txBox="1">
              <a:spLocks noChangeArrowheads="1"/>
            </p:cNvSpPr>
            <p:nvPr/>
          </p:nvSpPr>
          <p:spPr bwMode="auto">
            <a:xfrm>
              <a:off x="3659" y="803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63931" name="Oval 91"/>
            <p:cNvSpPr>
              <a:spLocks noChangeArrowheads="1"/>
            </p:cNvSpPr>
            <p:nvPr/>
          </p:nvSpPr>
          <p:spPr bwMode="auto">
            <a:xfrm>
              <a:off x="3785" y="104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2" name="Oval 232"/>
            <p:cNvSpPr>
              <a:spLocks noChangeArrowheads="1"/>
            </p:cNvSpPr>
            <p:nvPr/>
          </p:nvSpPr>
          <p:spPr bwMode="auto">
            <a:xfrm rot="13902590">
              <a:off x="3484" y="83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4" name="Oval 234"/>
            <p:cNvSpPr>
              <a:spLocks noChangeArrowheads="1"/>
            </p:cNvSpPr>
            <p:nvPr/>
          </p:nvSpPr>
          <p:spPr bwMode="auto">
            <a:xfrm rot="13902590">
              <a:off x="3540" y="71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5" name="Oval 235"/>
            <p:cNvSpPr>
              <a:spLocks noChangeArrowheads="1"/>
            </p:cNvSpPr>
            <p:nvPr/>
          </p:nvSpPr>
          <p:spPr bwMode="auto">
            <a:xfrm rot="13902590">
              <a:off x="3812" y="66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6" name="Oval 236"/>
            <p:cNvSpPr>
              <a:spLocks noChangeArrowheads="1"/>
            </p:cNvSpPr>
            <p:nvPr/>
          </p:nvSpPr>
          <p:spPr bwMode="auto">
            <a:xfrm rot="13902590">
              <a:off x="3524" y="99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7" name="Oval 237"/>
            <p:cNvSpPr>
              <a:spLocks noChangeArrowheads="1"/>
            </p:cNvSpPr>
            <p:nvPr/>
          </p:nvSpPr>
          <p:spPr bwMode="auto">
            <a:xfrm rot="13902590">
              <a:off x="3636" y="106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0" name="Oval 260"/>
            <p:cNvSpPr>
              <a:spLocks noChangeArrowheads="1"/>
            </p:cNvSpPr>
            <p:nvPr/>
          </p:nvSpPr>
          <p:spPr bwMode="auto">
            <a:xfrm>
              <a:off x="3888" y="793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6" name="Oval 266"/>
            <p:cNvSpPr>
              <a:spLocks noChangeArrowheads="1"/>
            </p:cNvSpPr>
            <p:nvPr/>
          </p:nvSpPr>
          <p:spPr bwMode="auto">
            <a:xfrm rot="13902590">
              <a:off x="3668" y="63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7" name="Oval 267"/>
            <p:cNvSpPr>
              <a:spLocks noChangeArrowheads="1"/>
            </p:cNvSpPr>
            <p:nvPr/>
          </p:nvSpPr>
          <p:spPr bwMode="auto">
            <a:xfrm>
              <a:off x="3573" y="1248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8" name="Text Box 268"/>
            <p:cNvSpPr txBox="1">
              <a:spLocks noChangeArrowheads="1"/>
            </p:cNvSpPr>
            <p:nvPr/>
          </p:nvSpPr>
          <p:spPr bwMode="auto">
            <a:xfrm>
              <a:off x="3682" y="1364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64109" name="Oval 269"/>
            <p:cNvSpPr>
              <a:spLocks noChangeArrowheads="1"/>
            </p:cNvSpPr>
            <p:nvPr/>
          </p:nvSpPr>
          <p:spPr bwMode="auto">
            <a:xfrm>
              <a:off x="3928" y="151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0" name="Oval 270"/>
            <p:cNvSpPr>
              <a:spLocks noChangeArrowheads="1"/>
            </p:cNvSpPr>
            <p:nvPr/>
          </p:nvSpPr>
          <p:spPr bwMode="auto">
            <a:xfrm rot="13902590">
              <a:off x="3539" y="151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1" name="Oval 271"/>
            <p:cNvSpPr>
              <a:spLocks noChangeArrowheads="1"/>
            </p:cNvSpPr>
            <p:nvPr/>
          </p:nvSpPr>
          <p:spPr bwMode="auto">
            <a:xfrm rot="13902590">
              <a:off x="3523" y="135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2" name="Oval 272"/>
            <p:cNvSpPr>
              <a:spLocks noChangeArrowheads="1"/>
            </p:cNvSpPr>
            <p:nvPr/>
          </p:nvSpPr>
          <p:spPr bwMode="auto">
            <a:xfrm rot="13902590">
              <a:off x="3923" y="135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3" name="Oval 273"/>
            <p:cNvSpPr>
              <a:spLocks noChangeArrowheads="1"/>
            </p:cNvSpPr>
            <p:nvPr/>
          </p:nvSpPr>
          <p:spPr bwMode="auto">
            <a:xfrm rot="13902590">
              <a:off x="3651" y="1607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4" name="Oval 274"/>
            <p:cNvSpPr>
              <a:spLocks noChangeArrowheads="1"/>
            </p:cNvSpPr>
            <p:nvPr/>
          </p:nvSpPr>
          <p:spPr bwMode="auto">
            <a:xfrm rot="13902590">
              <a:off x="3811" y="163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6" name="Oval 276"/>
            <p:cNvSpPr>
              <a:spLocks noChangeArrowheads="1"/>
            </p:cNvSpPr>
            <p:nvPr/>
          </p:nvSpPr>
          <p:spPr bwMode="auto">
            <a:xfrm rot="13902590">
              <a:off x="3619" y="123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4" name="Oval 264"/>
            <p:cNvSpPr>
              <a:spLocks noChangeArrowheads="1"/>
            </p:cNvSpPr>
            <p:nvPr/>
          </p:nvSpPr>
          <p:spPr bwMode="auto">
            <a:xfrm>
              <a:off x="3812" y="1208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7" name="Oval 277"/>
            <p:cNvSpPr>
              <a:spLocks noChangeArrowheads="1"/>
            </p:cNvSpPr>
            <p:nvPr/>
          </p:nvSpPr>
          <p:spPr bwMode="auto">
            <a:xfrm>
              <a:off x="4471" y="673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8" name="Text Box 278"/>
            <p:cNvSpPr txBox="1">
              <a:spLocks noChangeArrowheads="1"/>
            </p:cNvSpPr>
            <p:nvPr/>
          </p:nvSpPr>
          <p:spPr bwMode="auto">
            <a:xfrm>
              <a:off x="4588" y="78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64119" name="Oval 279"/>
            <p:cNvSpPr>
              <a:spLocks noChangeArrowheads="1"/>
            </p:cNvSpPr>
            <p:nvPr/>
          </p:nvSpPr>
          <p:spPr bwMode="auto">
            <a:xfrm>
              <a:off x="4690" y="106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0" name="Oval 280"/>
            <p:cNvSpPr>
              <a:spLocks noChangeArrowheads="1"/>
            </p:cNvSpPr>
            <p:nvPr/>
          </p:nvSpPr>
          <p:spPr bwMode="auto">
            <a:xfrm rot="13902590">
              <a:off x="4834" y="80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1" name="Oval 281"/>
            <p:cNvSpPr>
              <a:spLocks noChangeArrowheads="1"/>
            </p:cNvSpPr>
            <p:nvPr/>
          </p:nvSpPr>
          <p:spPr bwMode="auto">
            <a:xfrm rot="13902590">
              <a:off x="4501" y="67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2" name="Oval 282"/>
            <p:cNvSpPr>
              <a:spLocks noChangeArrowheads="1"/>
            </p:cNvSpPr>
            <p:nvPr/>
          </p:nvSpPr>
          <p:spPr bwMode="auto">
            <a:xfrm rot="13902590">
              <a:off x="4764" y="66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3" name="Oval 283"/>
            <p:cNvSpPr>
              <a:spLocks noChangeArrowheads="1"/>
            </p:cNvSpPr>
            <p:nvPr/>
          </p:nvSpPr>
          <p:spPr bwMode="auto">
            <a:xfrm rot="13902590">
              <a:off x="4533" y="104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4" name="Oval 284"/>
            <p:cNvSpPr>
              <a:spLocks noChangeArrowheads="1"/>
            </p:cNvSpPr>
            <p:nvPr/>
          </p:nvSpPr>
          <p:spPr bwMode="auto">
            <a:xfrm rot="13902590">
              <a:off x="4629" y="61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9" name="Oval 259"/>
            <p:cNvSpPr>
              <a:spLocks noChangeArrowheads="1"/>
            </p:cNvSpPr>
            <p:nvPr/>
          </p:nvSpPr>
          <p:spPr bwMode="auto">
            <a:xfrm>
              <a:off x="4408" y="799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5" name="Oval 285"/>
            <p:cNvSpPr>
              <a:spLocks noChangeArrowheads="1"/>
            </p:cNvSpPr>
            <p:nvPr/>
          </p:nvSpPr>
          <p:spPr bwMode="auto">
            <a:xfrm>
              <a:off x="4818" y="96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7" name="Oval 187"/>
            <p:cNvSpPr>
              <a:spLocks noChangeArrowheads="1"/>
            </p:cNvSpPr>
            <p:nvPr/>
          </p:nvSpPr>
          <p:spPr bwMode="auto">
            <a:xfrm>
              <a:off x="4515" y="1212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3" name="Oval 193"/>
            <p:cNvSpPr>
              <a:spLocks noChangeArrowheads="1"/>
            </p:cNvSpPr>
            <p:nvPr/>
          </p:nvSpPr>
          <p:spPr bwMode="auto">
            <a:xfrm>
              <a:off x="4689" y="1187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4" name="Oval 194"/>
            <p:cNvSpPr>
              <a:spLocks noChangeArrowheads="1"/>
            </p:cNvSpPr>
            <p:nvPr/>
          </p:nvSpPr>
          <p:spPr bwMode="auto">
            <a:xfrm>
              <a:off x="4441" y="151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6" name="Oval 196"/>
            <p:cNvSpPr>
              <a:spLocks noChangeArrowheads="1"/>
            </p:cNvSpPr>
            <p:nvPr/>
          </p:nvSpPr>
          <p:spPr bwMode="auto">
            <a:xfrm>
              <a:off x="4393" y="137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7" name="Oval 197"/>
            <p:cNvSpPr>
              <a:spLocks noChangeArrowheads="1"/>
            </p:cNvSpPr>
            <p:nvPr/>
          </p:nvSpPr>
          <p:spPr bwMode="auto">
            <a:xfrm>
              <a:off x="4825" y="141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8" name="Oval 198"/>
            <p:cNvSpPr>
              <a:spLocks noChangeArrowheads="1"/>
            </p:cNvSpPr>
            <p:nvPr/>
          </p:nvSpPr>
          <p:spPr bwMode="auto">
            <a:xfrm>
              <a:off x="4737" y="156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9" name="Oval 199"/>
            <p:cNvSpPr>
              <a:spLocks noChangeArrowheads="1"/>
            </p:cNvSpPr>
            <p:nvPr/>
          </p:nvSpPr>
          <p:spPr bwMode="auto">
            <a:xfrm>
              <a:off x="4569" y="159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4" name="Text Box 204"/>
            <p:cNvSpPr txBox="1">
              <a:spLocks noChangeArrowheads="1"/>
            </p:cNvSpPr>
            <p:nvPr/>
          </p:nvSpPr>
          <p:spPr bwMode="auto">
            <a:xfrm>
              <a:off x="4584" y="1344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64126" name="Oval 286"/>
            <p:cNvSpPr>
              <a:spLocks noChangeArrowheads="1"/>
            </p:cNvSpPr>
            <p:nvPr/>
          </p:nvSpPr>
          <p:spPr bwMode="auto">
            <a:xfrm>
              <a:off x="4793" y="125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175" name="Text Box 335"/>
          <p:cNvSpPr txBox="1">
            <a:spLocks noChangeArrowheads="1"/>
          </p:cNvSpPr>
          <p:nvPr/>
        </p:nvSpPr>
        <p:spPr bwMode="auto">
          <a:xfrm>
            <a:off x="571500" y="3041650"/>
            <a:ext cx="81915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Xenon has eight electrons in its outer shell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It pairs up four of its eight electrons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4 covalent bonds are formed and 2 pairs of non-bonded electrons are left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As the total number of electron pairs is 6, the shape is BASED on an octahedron</a:t>
            </a:r>
            <a:endParaRPr lang="en-US" sz="1400" b="1">
              <a:latin typeface="Verdana" pitchFamily="34" charset="0"/>
            </a:endParaRPr>
          </a:p>
        </p:txBody>
      </p:sp>
      <p:grpSp>
        <p:nvGrpSpPr>
          <p:cNvPr id="164176" name="Group 336"/>
          <p:cNvGrpSpPr>
            <a:grpSpLocks/>
          </p:cNvGrpSpPr>
          <p:nvPr/>
        </p:nvGrpSpPr>
        <p:grpSpPr bwMode="auto">
          <a:xfrm>
            <a:off x="6584950" y="1277938"/>
            <a:ext cx="2111375" cy="942975"/>
            <a:chOff x="4156" y="781"/>
            <a:chExt cx="1330" cy="594"/>
          </a:xfrm>
        </p:grpSpPr>
        <p:sp>
          <p:nvSpPr>
            <p:cNvPr id="164177" name="Text Box 337"/>
            <p:cNvSpPr txBox="1">
              <a:spLocks noChangeArrowheads="1"/>
            </p:cNvSpPr>
            <p:nvPr/>
          </p:nvSpPr>
          <p:spPr bwMode="auto">
            <a:xfrm>
              <a:off x="4156" y="781"/>
              <a:ext cx="1330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BOND PAIRS	4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LONE PAIRS	2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TOTAL PAIRS	6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64178" name="Line 338"/>
            <p:cNvSpPr>
              <a:spLocks noChangeShapeType="1"/>
            </p:cNvSpPr>
            <p:nvPr/>
          </p:nvSpPr>
          <p:spPr bwMode="auto">
            <a:xfrm>
              <a:off x="4208" y="1176"/>
              <a:ext cx="1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4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3074988" y="273050"/>
            <a:ext cx="299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XENON TETRAFLUORIDE</a:t>
            </a:r>
            <a:endParaRPr lang="en-US" sz="1800">
              <a:latin typeface="Arial" charset="0"/>
            </a:endParaRPr>
          </a:p>
        </p:txBody>
      </p:sp>
      <p:grpSp>
        <p:nvGrpSpPr>
          <p:cNvPr id="174089" name="Group 9"/>
          <p:cNvGrpSpPr>
            <a:grpSpLocks/>
          </p:cNvGrpSpPr>
          <p:nvPr/>
        </p:nvGrpSpPr>
        <p:grpSpPr bwMode="auto">
          <a:xfrm>
            <a:off x="2117725" y="1357313"/>
            <a:ext cx="827088" cy="827087"/>
            <a:chOff x="1734" y="836"/>
            <a:chExt cx="521" cy="521"/>
          </a:xfrm>
        </p:grpSpPr>
        <p:sp>
          <p:nvSpPr>
            <p:cNvPr id="174090" name="Text Box 10"/>
            <p:cNvSpPr txBox="1">
              <a:spLocks noChangeArrowheads="1"/>
            </p:cNvSpPr>
            <p:nvPr/>
          </p:nvSpPr>
          <p:spPr bwMode="auto">
            <a:xfrm>
              <a:off x="1901" y="100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74091" name="Oval 11"/>
            <p:cNvSpPr>
              <a:spLocks noChangeArrowheads="1"/>
            </p:cNvSpPr>
            <p:nvPr/>
          </p:nvSpPr>
          <p:spPr bwMode="auto">
            <a:xfrm>
              <a:off x="1784" y="888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2" name="Oval 12"/>
            <p:cNvSpPr>
              <a:spLocks noChangeArrowheads="1"/>
            </p:cNvSpPr>
            <p:nvPr/>
          </p:nvSpPr>
          <p:spPr bwMode="auto">
            <a:xfrm>
              <a:off x="1950" y="8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3" name="Oval 13"/>
            <p:cNvSpPr>
              <a:spLocks noChangeArrowheads="1"/>
            </p:cNvSpPr>
            <p:nvPr/>
          </p:nvSpPr>
          <p:spPr bwMode="auto">
            <a:xfrm>
              <a:off x="1734" y="105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4" name="Oval 14"/>
            <p:cNvSpPr>
              <a:spLocks noChangeArrowheads="1"/>
            </p:cNvSpPr>
            <p:nvPr/>
          </p:nvSpPr>
          <p:spPr bwMode="auto">
            <a:xfrm>
              <a:off x="2158" y="103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5" name="Oval 15"/>
            <p:cNvSpPr>
              <a:spLocks noChangeArrowheads="1"/>
            </p:cNvSpPr>
            <p:nvPr/>
          </p:nvSpPr>
          <p:spPr bwMode="auto">
            <a:xfrm>
              <a:off x="1798" y="90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6" name="Oval 16"/>
            <p:cNvSpPr>
              <a:spLocks noChangeArrowheads="1"/>
            </p:cNvSpPr>
            <p:nvPr/>
          </p:nvSpPr>
          <p:spPr bwMode="auto">
            <a:xfrm>
              <a:off x="2078" y="89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7" name="Oval 17"/>
            <p:cNvSpPr>
              <a:spLocks noChangeArrowheads="1"/>
            </p:cNvSpPr>
            <p:nvPr/>
          </p:nvSpPr>
          <p:spPr bwMode="auto">
            <a:xfrm>
              <a:off x="2102" y="119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8" name="Oval 18"/>
            <p:cNvSpPr>
              <a:spLocks noChangeArrowheads="1"/>
            </p:cNvSpPr>
            <p:nvPr/>
          </p:nvSpPr>
          <p:spPr bwMode="auto">
            <a:xfrm>
              <a:off x="1934" y="126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099" name="Group 19"/>
          <p:cNvGrpSpPr>
            <a:grpSpLocks/>
          </p:cNvGrpSpPr>
          <p:nvPr/>
        </p:nvGrpSpPr>
        <p:grpSpPr bwMode="auto">
          <a:xfrm>
            <a:off x="422275" y="1130300"/>
            <a:ext cx="1354138" cy="1358900"/>
            <a:chOff x="266" y="712"/>
            <a:chExt cx="853" cy="856"/>
          </a:xfrm>
        </p:grpSpPr>
        <p:sp>
          <p:nvSpPr>
            <p:cNvPr id="174100" name="Oval 20"/>
            <p:cNvSpPr>
              <a:spLocks noChangeArrowheads="1"/>
            </p:cNvSpPr>
            <p:nvPr/>
          </p:nvSpPr>
          <p:spPr bwMode="auto">
            <a:xfrm>
              <a:off x="320" y="776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1" name="Text Box 21"/>
            <p:cNvSpPr txBox="1">
              <a:spLocks noChangeArrowheads="1"/>
            </p:cNvSpPr>
            <p:nvPr/>
          </p:nvSpPr>
          <p:spPr bwMode="auto">
            <a:xfrm>
              <a:off x="556" y="104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Xe</a:t>
              </a:r>
              <a:endParaRPr lang="en-US"/>
            </a:p>
          </p:txBody>
        </p:sp>
        <p:sp>
          <p:nvSpPr>
            <p:cNvPr id="174102" name="Oval 22"/>
            <p:cNvSpPr>
              <a:spLocks noChangeArrowheads="1"/>
            </p:cNvSpPr>
            <p:nvPr/>
          </p:nvSpPr>
          <p:spPr bwMode="auto">
            <a:xfrm>
              <a:off x="632" y="712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3" name="Oval 23"/>
            <p:cNvSpPr>
              <a:spLocks noChangeArrowheads="1"/>
            </p:cNvSpPr>
            <p:nvPr/>
          </p:nvSpPr>
          <p:spPr bwMode="auto">
            <a:xfrm>
              <a:off x="352" y="848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4" name="Oval 24"/>
            <p:cNvSpPr>
              <a:spLocks noChangeArrowheads="1"/>
            </p:cNvSpPr>
            <p:nvPr/>
          </p:nvSpPr>
          <p:spPr bwMode="auto">
            <a:xfrm>
              <a:off x="266" y="1093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5" name="Oval 25"/>
            <p:cNvSpPr>
              <a:spLocks noChangeArrowheads="1"/>
            </p:cNvSpPr>
            <p:nvPr/>
          </p:nvSpPr>
          <p:spPr bwMode="auto">
            <a:xfrm>
              <a:off x="1007" y="1078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6" name="Oval 26"/>
            <p:cNvSpPr>
              <a:spLocks noChangeArrowheads="1"/>
            </p:cNvSpPr>
            <p:nvPr/>
          </p:nvSpPr>
          <p:spPr bwMode="auto">
            <a:xfrm>
              <a:off x="912" y="840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7" name="Oval 27"/>
            <p:cNvSpPr>
              <a:spLocks noChangeArrowheads="1"/>
            </p:cNvSpPr>
            <p:nvPr/>
          </p:nvSpPr>
          <p:spPr bwMode="auto">
            <a:xfrm>
              <a:off x="632" y="1456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8" name="Oval 28"/>
            <p:cNvSpPr>
              <a:spLocks noChangeArrowheads="1"/>
            </p:cNvSpPr>
            <p:nvPr/>
          </p:nvSpPr>
          <p:spPr bwMode="auto">
            <a:xfrm>
              <a:off x="355" y="1335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9" name="Oval 29"/>
            <p:cNvSpPr>
              <a:spLocks noChangeArrowheads="1"/>
            </p:cNvSpPr>
            <p:nvPr/>
          </p:nvSpPr>
          <p:spPr bwMode="auto">
            <a:xfrm>
              <a:off x="923" y="1327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10" name="Group 30"/>
          <p:cNvGrpSpPr>
            <a:grpSpLocks/>
          </p:cNvGrpSpPr>
          <p:nvPr/>
        </p:nvGrpSpPr>
        <p:grpSpPr bwMode="auto">
          <a:xfrm>
            <a:off x="3689350" y="977900"/>
            <a:ext cx="2297113" cy="1765300"/>
            <a:chOff x="3484" y="616"/>
            <a:chExt cx="1447" cy="1112"/>
          </a:xfrm>
        </p:grpSpPr>
        <p:sp>
          <p:nvSpPr>
            <p:cNvPr id="174111" name="Oval 31"/>
            <p:cNvSpPr>
              <a:spLocks noChangeArrowheads="1"/>
            </p:cNvSpPr>
            <p:nvPr/>
          </p:nvSpPr>
          <p:spPr bwMode="auto">
            <a:xfrm>
              <a:off x="4451" y="1220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2" name="Oval 32"/>
            <p:cNvSpPr>
              <a:spLocks noChangeArrowheads="1"/>
            </p:cNvSpPr>
            <p:nvPr/>
          </p:nvSpPr>
          <p:spPr bwMode="auto">
            <a:xfrm>
              <a:off x="3839" y="751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3" name="Text Box 33"/>
            <p:cNvSpPr txBox="1">
              <a:spLocks noChangeArrowheads="1"/>
            </p:cNvSpPr>
            <p:nvPr/>
          </p:nvSpPr>
          <p:spPr bwMode="auto">
            <a:xfrm>
              <a:off x="4075" y="1015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Xe</a:t>
              </a:r>
              <a:endParaRPr lang="en-US"/>
            </a:p>
          </p:txBody>
        </p:sp>
        <p:sp>
          <p:nvSpPr>
            <p:cNvPr id="174114" name="Oval 34"/>
            <p:cNvSpPr>
              <a:spLocks noChangeArrowheads="1"/>
            </p:cNvSpPr>
            <p:nvPr/>
          </p:nvSpPr>
          <p:spPr bwMode="auto">
            <a:xfrm>
              <a:off x="4071" y="687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5" name="Oval 35"/>
            <p:cNvSpPr>
              <a:spLocks noChangeArrowheads="1"/>
            </p:cNvSpPr>
            <p:nvPr/>
          </p:nvSpPr>
          <p:spPr bwMode="auto">
            <a:xfrm>
              <a:off x="4223" y="687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6" name="Oval 36"/>
            <p:cNvSpPr>
              <a:spLocks noChangeArrowheads="1"/>
            </p:cNvSpPr>
            <p:nvPr/>
          </p:nvSpPr>
          <p:spPr bwMode="auto">
            <a:xfrm>
              <a:off x="4087" y="1431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7" name="Oval 37"/>
            <p:cNvSpPr>
              <a:spLocks noChangeArrowheads="1"/>
            </p:cNvSpPr>
            <p:nvPr/>
          </p:nvSpPr>
          <p:spPr bwMode="auto">
            <a:xfrm>
              <a:off x="4234" y="1430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8" name="Oval 38"/>
            <p:cNvSpPr>
              <a:spLocks noChangeArrowheads="1"/>
            </p:cNvSpPr>
            <p:nvPr/>
          </p:nvSpPr>
          <p:spPr bwMode="auto">
            <a:xfrm>
              <a:off x="3542" y="687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9" name="Text Box 39"/>
            <p:cNvSpPr txBox="1">
              <a:spLocks noChangeArrowheads="1"/>
            </p:cNvSpPr>
            <p:nvPr/>
          </p:nvSpPr>
          <p:spPr bwMode="auto">
            <a:xfrm>
              <a:off x="3659" y="803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74120" name="Oval 40"/>
            <p:cNvSpPr>
              <a:spLocks noChangeArrowheads="1"/>
            </p:cNvSpPr>
            <p:nvPr/>
          </p:nvSpPr>
          <p:spPr bwMode="auto">
            <a:xfrm>
              <a:off x="3785" y="104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1" name="Oval 41"/>
            <p:cNvSpPr>
              <a:spLocks noChangeArrowheads="1"/>
            </p:cNvSpPr>
            <p:nvPr/>
          </p:nvSpPr>
          <p:spPr bwMode="auto">
            <a:xfrm rot="13902590">
              <a:off x="3484" y="83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2" name="Oval 42"/>
            <p:cNvSpPr>
              <a:spLocks noChangeArrowheads="1"/>
            </p:cNvSpPr>
            <p:nvPr/>
          </p:nvSpPr>
          <p:spPr bwMode="auto">
            <a:xfrm rot="13902590">
              <a:off x="3540" y="71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3" name="Oval 43"/>
            <p:cNvSpPr>
              <a:spLocks noChangeArrowheads="1"/>
            </p:cNvSpPr>
            <p:nvPr/>
          </p:nvSpPr>
          <p:spPr bwMode="auto">
            <a:xfrm rot="13902590">
              <a:off x="3812" y="66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4" name="Oval 44"/>
            <p:cNvSpPr>
              <a:spLocks noChangeArrowheads="1"/>
            </p:cNvSpPr>
            <p:nvPr/>
          </p:nvSpPr>
          <p:spPr bwMode="auto">
            <a:xfrm rot="13902590">
              <a:off x="3524" y="99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5" name="Oval 45"/>
            <p:cNvSpPr>
              <a:spLocks noChangeArrowheads="1"/>
            </p:cNvSpPr>
            <p:nvPr/>
          </p:nvSpPr>
          <p:spPr bwMode="auto">
            <a:xfrm rot="13902590">
              <a:off x="3636" y="106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6" name="Oval 46"/>
            <p:cNvSpPr>
              <a:spLocks noChangeArrowheads="1"/>
            </p:cNvSpPr>
            <p:nvPr/>
          </p:nvSpPr>
          <p:spPr bwMode="auto">
            <a:xfrm>
              <a:off x="3888" y="793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7" name="Oval 47"/>
            <p:cNvSpPr>
              <a:spLocks noChangeArrowheads="1"/>
            </p:cNvSpPr>
            <p:nvPr/>
          </p:nvSpPr>
          <p:spPr bwMode="auto">
            <a:xfrm rot="13902590">
              <a:off x="3668" y="638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8" name="Oval 48"/>
            <p:cNvSpPr>
              <a:spLocks noChangeArrowheads="1"/>
            </p:cNvSpPr>
            <p:nvPr/>
          </p:nvSpPr>
          <p:spPr bwMode="auto">
            <a:xfrm>
              <a:off x="3573" y="1248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9" name="Text Box 49"/>
            <p:cNvSpPr txBox="1">
              <a:spLocks noChangeArrowheads="1"/>
            </p:cNvSpPr>
            <p:nvPr/>
          </p:nvSpPr>
          <p:spPr bwMode="auto">
            <a:xfrm>
              <a:off x="3682" y="1364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74130" name="Oval 50"/>
            <p:cNvSpPr>
              <a:spLocks noChangeArrowheads="1"/>
            </p:cNvSpPr>
            <p:nvPr/>
          </p:nvSpPr>
          <p:spPr bwMode="auto">
            <a:xfrm>
              <a:off x="3928" y="151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1" name="Oval 51"/>
            <p:cNvSpPr>
              <a:spLocks noChangeArrowheads="1"/>
            </p:cNvSpPr>
            <p:nvPr/>
          </p:nvSpPr>
          <p:spPr bwMode="auto">
            <a:xfrm rot="13902590">
              <a:off x="3539" y="151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2" name="Oval 52"/>
            <p:cNvSpPr>
              <a:spLocks noChangeArrowheads="1"/>
            </p:cNvSpPr>
            <p:nvPr/>
          </p:nvSpPr>
          <p:spPr bwMode="auto">
            <a:xfrm rot="13902590">
              <a:off x="3523" y="135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3" name="Oval 53"/>
            <p:cNvSpPr>
              <a:spLocks noChangeArrowheads="1"/>
            </p:cNvSpPr>
            <p:nvPr/>
          </p:nvSpPr>
          <p:spPr bwMode="auto">
            <a:xfrm rot="13902590">
              <a:off x="3923" y="135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4" name="Oval 54"/>
            <p:cNvSpPr>
              <a:spLocks noChangeArrowheads="1"/>
            </p:cNvSpPr>
            <p:nvPr/>
          </p:nvSpPr>
          <p:spPr bwMode="auto">
            <a:xfrm rot="13902590">
              <a:off x="3651" y="1607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5" name="Oval 55"/>
            <p:cNvSpPr>
              <a:spLocks noChangeArrowheads="1"/>
            </p:cNvSpPr>
            <p:nvPr/>
          </p:nvSpPr>
          <p:spPr bwMode="auto">
            <a:xfrm rot="13902590">
              <a:off x="3811" y="163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6" name="Oval 56"/>
            <p:cNvSpPr>
              <a:spLocks noChangeArrowheads="1"/>
            </p:cNvSpPr>
            <p:nvPr/>
          </p:nvSpPr>
          <p:spPr bwMode="auto">
            <a:xfrm rot="13902590">
              <a:off x="3619" y="123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7" name="Oval 57"/>
            <p:cNvSpPr>
              <a:spLocks noChangeArrowheads="1"/>
            </p:cNvSpPr>
            <p:nvPr/>
          </p:nvSpPr>
          <p:spPr bwMode="auto">
            <a:xfrm>
              <a:off x="3812" y="1208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8" name="Oval 58"/>
            <p:cNvSpPr>
              <a:spLocks noChangeArrowheads="1"/>
            </p:cNvSpPr>
            <p:nvPr/>
          </p:nvSpPr>
          <p:spPr bwMode="auto">
            <a:xfrm>
              <a:off x="4471" y="673"/>
              <a:ext cx="424" cy="4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9" name="Text Box 59"/>
            <p:cNvSpPr txBox="1">
              <a:spLocks noChangeArrowheads="1"/>
            </p:cNvSpPr>
            <p:nvPr/>
          </p:nvSpPr>
          <p:spPr bwMode="auto">
            <a:xfrm>
              <a:off x="4588" y="78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74140" name="Oval 60"/>
            <p:cNvSpPr>
              <a:spLocks noChangeArrowheads="1"/>
            </p:cNvSpPr>
            <p:nvPr/>
          </p:nvSpPr>
          <p:spPr bwMode="auto">
            <a:xfrm>
              <a:off x="4690" y="106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1" name="Oval 61"/>
            <p:cNvSpPr>
              <a:spLocks noChangeArrowheads="1"/>
            </p:cNvSpPr>
            <p:nvPr/>
          </p:nvSpPr>
          <p:spPr bwMode="auto">
            <a:xfrm rot="13902590">
              <a:off x="4834" y="80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2" name="Oval 62"/>
            <p:cNvSpPr>
              <a:spLocks noChangeArrowheads="1"/>
            </p:cNvSpPr>
            <p:nvPr/>
          </p:nvSpPr>
          <p:spPr bwMode="auto">
            <a:xfrm rot="13902590">
              <a:off x="4501" y="672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3" name="Oval 63"/>
            <p:cNvSpPr>
              <a:spLocks noChangeArrowheads="1"/>
            </p:cNvSpPr>
            <p:nvPr/>
          </p:nvSpPr>
          <p:spPr bwMode="auto">
            <a:xfrm rot="13902590">
              <a:off x="4764" y="66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4" name="Oval 64"/>
            <p:cNvSpPr>
              <a:spLocks noChangeArrowheads="1"/>
            </p:cNvSpPr>
            <p:nvPr/>
          </p:nvSpPr>
          <p:spPr bwMode="auto">
            <a:xfrm rot="13902590">
              <a:off x="4533" y="1040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5" name="Oval 65"/>
            <p:cNvSpPr>
              <a:spLocks noChangeArrowheads="1"/>
            </p:cNvSpPr>
            <p:nvPr/>
          </p:nvSpPr>
          <p:spPr bwMode="auto">
            <a:xfrm rot="13902590">
              <a:off x="4629" y="616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6" name="Oval 66"/>
            <p:cNvSpPr>
              <a:spLocks noChangeArrowheads="1"/>
            </p:cNvSpPr>
            <p:nvPr/>
          </p:nvSpPr>
          <p:spPr bwMode="auto">
            <a:xfrm>
              <a:off x="4408" y="799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7" name="Oval 67"/>
            <p:cNvSpPr>
              <a:spLocks noChangeArrowheads="1"/>
            </p:cNvSpPr>
            <p:nvPr/>
          </p:nvSpPr>
          <p:spPr bwMode="auto">
            <a:xfrm>
              <a:off x="4818" y="964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8" name="Oval 68"/>
            <p:cNvSpPr>
              <a:spLocks noChangeArrowheads="1"/>
            </p:cNvSpPr>
            <p:nvPr/>
          </p:nvSpPr>
          <p:spPr bwMode="auto">
            <a:xfrm>
              <a:off x="4515" y="1212"/>
              <a:ext cx="112" cy="11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9" name="Oval 69"/>
            <p:cNvSpPr>
              <a:spLocks noChangeArrowheads="1"/>
            </p:cNvSpPr>
            <p:nvPr/>
          </p:nvSpPr>
          <p:spPr bwMode="auto">
            <a:xfrm>
              <a:off x="4689" y="1187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0" name="Oval 70"/>
            <p:cNvSpPr>
              <a:spLocks noChangeArrowheads="1"/>
            </p:cNvSpPr>
            <p:nvPr/>
          </p:nvSpPr>
          <p:spPr bwMode="auto">
            <a:xfrm>
              <a:off x="4441" y="151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1" name="Oval 71"/>
            <p:cNvSpPr>
              <a:spLocks noChangeArrowheads="1"/>
            </p:cNvSpPr>
            <p:nvPr/>
          </p:nvSpPr>
          <p:spPr bwMode="auto">
            <a:xfrm>
              <a:off x="4393" y="1371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2" name="Oval 72"/>
            <p:cNvSpPr>
              <a:spLocks noChangeArrowheads="1"/>
            </p:cNvSpPr>
            <p:nvPr/>
          </p:nvSpPr>
          <p:spPr bwMode="auto">
            <a:xfrm>
              <a:off x="4825" y="141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3" name="Oval 73"/>
            <p:cNvSpPr>
              <a:spLocks noChangeArrowheads="1"/>
            </p:cNvSpPr>
            <p:nvPr/>
          </p:nvSpPr>
          <p:spPr bwMode="auto">
            <a:xfrm>
              <a:off x="4737" y="1563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4" name="Oval 74"/>
            <p:cNvSpPr>
              <a:spLocks noChangeArrowheads="1"/>
            </p:cNvSpPr>
            <p:nvPr/>
          </p:nvSpPr>
          <p:spPr bwMode="auto">
            <a:xfrm>
              <a:off x="4569" y="1595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5" name="Text Box 75"/>
            <p:cNvSpPr txBox="1">
              <a:spLocks noChangeArrowheads="1"/>
            </p:cNvSpPr>
            <p:nvPr/>
          </p:nvSpPr>
          <p:spPr bwMode="auto">
            <a:xfrm>
              <a:off x="4584" y="1344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</a:t>
              </a:r>
              <a:endParaRPr lang="en-US" sz="1400"/>
            </a:p>
          </p:txBody>
        </p:sp>
        <p:sp>
          <p:nvSpPr>
            <p:cNvPr id="174156" name="Oval 76"/>
            <p:cNvSpPr>
              <a:spLocks noChangeArrowheads="1"/>
            </p:cNvSpPr>
            <p:nvPr/>
          </p:nvSpPr>
          <p:spPr bwMode="auto">
            <a:xfrm>
              <a:off x="4793" y="1259"/>
              <a:ext cx="97" cy="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61" name="Text Box 81"/>
          <p:cNvSpPr txBox="1">
            <a:spLocks noChangeArrowheads="1"/>
          </p:cNvSpPr>
          <p:nvPr/>
        </p:nvSpPr>
        <p:spPr bwMode="auto">
          <a:xfrm>
            <a:off x="3068638" y="48180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F</a:t>
            </a:r>
          </a:p>
        </p:txBody>
      </p:sp>
      <p:sp>
        <p:nvSpPr>
          <p:cNvPr id="174162" name="Text Box 82"/>
          <p:cNvSpPr txBox="1">
            <a:spLocks noChangeArrowheads="1"/>
          </p:cNvSpPr>
          <p:nvPr/>
        </p:nvSpPr>
        <p:spPr bwMode="auto">
          <a:xfrm>
            <a:off x="1055688" y="53546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F</a:t>
            </a:r>
            <a:endParaRPr lang="en-US"/>
          </a:p>
        </p:txBody>
      </p:sp>
      <p:sp>
        <p:nvSpPr>
          <p:cNvPr id="174163" name="Text Box 83"/>
          <p:cNvSpPr txBox="1">
            <a:spLocks noChangeArrowheads="1"/>
          </p:cNvSpPr>
          <p:nvPr/>
        </p:nvSpPr>
        <p:spPr bwMode="auto">
          <a:xfrm>
            <a:off x="2816225" y="54578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F</a:t>
            </a:r>
          </a:p>
        </p:txBody>
      </p:sp>
      <p:sp>
        <p:nvSpPr>
          <p:cNvPr id="174164" name="Text Box 84"/>
          <p:cNvSpPr txBox="1">
            <a:spLocks noChangeArrowheads="1"/>
          </p:cNvSpPr>
          <p:nvPr/>
        </p:nvSpPr>
        <p:spPr bwMode="auto">
          <a:xfrm>
            <a:off x="1363663" y="46942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F</a:t>
            </a:r>
            <a:endParaRPr lang="en-US"/>
          </a:p>
        </p:txBody>
      </p:sp>
      <p:sp>
        <p:nvSpPr>
          <p:cNvPr id="174165" name="AutoShape 85"/>
          <p:cNvSpPr>
            <a:spLocks noChangeArrowheads="1"/>
          </p:cNvSpPr>
          <p:nvPr/>
        </p:nvSpPr>
        <p:spPr bwMode="auto">
          <a:xfrm rot="20205483">
            <a:off x="1339850" y="5319713"/>
            <a:ext cx="711200" cy="93662"/>
          </a:xfrm>
          <a:prstGeom prst="rtTriangle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6" name="AutoShape 86"/>
          <p:cNvSpPr>
            <a:spLocks noChangeArrowheads="1"/>
          </p:cNvSpPr>
          <p:nvPr/>
        </p:nvSpPr>
        <p:spPr bwMode="auto">
          <a:xfrm rot="1869986" flipH="1">
            <a:off x="2355850" y="5360988"/>
            <a:ext cx="504825" cy="88900"/>
          </a:xfrm>
          <a:prstGeom prst="rtTriangle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7" name="Text Box 87"/>
          <p:cNvSpPr txBox="1">
            <a:spLocks noChangeArrowheads="1"/>
          </p:cNvSpPr>
          <p:nvPr/>
        </p:nvSpPr>
        <p:spPr bwMode="auto">
          <a:xfrm>
            <a:off x="1976438" y="500856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Xe</a:t>
            </a:r>
            <a:endParaRPr lang="en-US" sz="2000"/>
          </a:p>
        </p:txBody>
      </p:sp>
      <p:sp>
        <p:nvSpPr>
          <p:cNvPr id="174168" name="Line 88"/>
          <p:cNvSpPr>
            <a:spLocks noChangeShapeType="1"/>
          </p:cNvSpPr>
          <p:nvPr/>
        </p:nvSpPr>
        <p:spPr bwMode="auto">
          <a:xfrm flipH="1">
            <a:off x="2428875" y="5033963"/>
            <a:ext cx="619125" cy="153987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9" name="Line 89"/>
          <p:cNvSpPr>
            <a:spLocks noChangeShapeType="1"/>
          </p:cNvSpPr>
          <p:nvPr/>
        </p:nvSpPr>
        <p:spPr bwMode="auto">
          <a:xfrm flipH="1" flipV="1">
            <a:off x="1677988" y="4981575"/>
            <a:ext cx="322262" cy="1428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4170" name="Picture 90" descr="lpair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7563" y="4365625"/>
            <a:ext cx="282575" cy="596900"/>
          </a:xfrm>
          <a:prstGeom prst="rect">
            <a:avLst/>
          </a:prstGeom>
          <a:noFill/>
        </p:spPr>
      </p:pic>
      <p:pic>
        <p:nvPicPr>
          <p:cNvPr id="174171" name="Picture 91" descr="lpairp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2800" y="5448300"/>
            <a:ext cx="304800" cy="695325"/>
          </a:xfrm>
          <a:prstGeom prst="rect">
            <a:avLst/>
          </a:prstGeom>
          <a:noFill/>
        </p:spPr>
      </p:pic>
      <p:grpSp>
        <p:nvGrpSpPr>
          <p:cNvPr id="174172" name="Group 92"/>
          <p:cNvGrpSpPr>
            <a:grpSpLocks/>
          </p:cNvGrpSpPr>
          <p:nvPr/>
        </p:nvGrpSpPr>
        <p:grpSpPr bwMode="auto">
          <a:xfrm>
            <a:off x="5873750" y="4262438"/>
            <a:ext cx="2336800" cy="1130300"/>
            <a:chOff x="3341" y="2506"/>
            <a:chExt cx="1472" cy="712"/>
          </a:xfrm>
        </p:grpSpPr>
        <p:grpSp>
          <p:nvGrpSpPr>
            <p:cNvPr id="174173" name="Group 93"/>
            <p:cNvGrpSpPr>
              <a:grpSpLocks/>
            </p:cNvGrpSpPr>
            <p:nvPr/>
          </p:nvGrpSpPr>
          <p:grpSpPr bwMode="auto">
            <a:xfrm>
              <a:off x="3422" y="2703"/>
              <a:ext cx="1345" cy="321"/>
              <a:chOff x="2123" y="2711"/>
              <a:chExt cx="1392" cy="336"/>
            </a:xfrm>
          </p:grpSpPr>
          <p:sp>
            <p:nvSpPr>
              <p:cNvPr id="174174" name="AutoShape 94"/>
              <p:cNvSpPr>
                <a:spLocks noChangeArrowheads="1"/>
              </p:cNvSpPr>
              <p:nvPr/>
            </p:nvSpPr>
            <p:spPr bwMode="auto">
              <a:xfrm>
                <a:off x="2123" y="2711"/>
                <a:ext cx="1392" cy="336"/>
              </a:xfrm>
              <a:prstGeom prst="parallelogram">
                <a:avLst>
                  <a:gd name="adj" fmla="val 103571"/>
                </a:avLst>
              </a:prstGeom>
              <a:noFill/>
              <a:ln w="19050" cap="rnd">
                <a:solidFill>
                  <a:schemeClr val="folHlink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75" name="Line 95"/>
              <p:cNvSpPr>
                <a:spLocks noChangeShapeType="1"/>
              </p:cNvSpPr>
              <p:nvPr/>
            </p:nvSpPr>
            <p:spPr bwMode="auto">
              <a:xfrm flipV="1">
                <a:off x="2123" y="2711"/>
                <a:ext cx="1392" cy="336"/>
              </a:xfrm>
              <a:prstGeom prst="line">
                <a:avLst/>
              </a:prstGeom>
              <a:noFill/>
              <a:ln w="19050" cap="rnd">
                <a:solidFill>
                  <a:schemeClr val="folHlink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76" name="Line 96"/>
              <p:cNvSpPr>
                <a:spLocks noChangeShapeType="1"/>
              </p:cNvSpPr>
              <p:nvPr/>
            </p:nvSpPr>
            <p:spPr bwMode="auto">
              <a:xfrm>
                <a:off x="2459" y="2711"/>
                <a:ext cx="720" cy="336"/>
              </a:xfrm>
              <a:prstGeom prst="line">
                <a:avLst/>
              </a:prstGeom>
              <a:noFill/>
              <a:ln w="19050" cap="rnd">
                <a:solidFill>
                  <a:schemeClr val="folHlink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177" name="Text Box 97"/>
            <p:cNvSpPr txBox="1">
              <a:spLocks noChangeArrowheads="1"/>
            </p:cNvSpPr>
            <p:nvPr/>
          </p:nvSpPr>
          <p:spPr bwMode="auto">
            <a:xfrm>
              <a:off x="4609" y="258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</a:p>
          </p:txBody>
        </p:sp>
        <p:sp>
          <p:nvSpPr>
            <p:cNvPr id="174178" name="Text Box 98"/>
            <p:cNvSpPr txBox="1">
              <a:spLocks noChangeArrowheads="1"/>
            </p:cNvSpPr>
            <p:nvPr/>
          </p:nvSpPr>
          <p:spPr bwMode="auto">
            <a:xfrm>
              <a:off x="3341" y="292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74179" name="Text Box 99"/>
            <p:cNvSpPr txBox="1">
              <a:spLocks noChangeArrowheads="1"/>
            </p:cNvSpPr>
            <p:nvPr/>
          </p:nvSpPr>
          <p:spPr bwMode="auto">
            <a:xfrm>
              <a:off x="4450" y="298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</a:p>
          </p:txBody>
        </p:sp>
        <p:sp>
          <p:nvSpPr>
            <p:cNvPr id="174180" name="Text Box 100"/>
            <p:cNvSpPr txBox="1">
              <a:spLocks noChangeArrowheads="1"/>
            </p:cNvSpPr>
            <p:nvPr/>
          </p:nvSpPr>
          <p:spPr bwMode="auto">
            <a:xfrm>
              <a:off x="3535" y="250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74181" name="AutoShape 101"/>
            <p:cNvSpPr>
              <a:spLocks noChangeArrowheads="1"/>
            </p:cNvSpPr>
            <p:nvPr/>
          </p:nvSpPr>
          <p:spPr bwMode="auto">
            <a:xfrm rot="20205483">
              <a:off x="3520" y="2900"/>
              <a:ext cx="448" cy="59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2" name="AutoShape 102"/>
            <p:cNvSpPr>
              <a:spLocks noChangeArrowheads="1"/>
            </p:cNvSpPr>
            <p:nvPr/>
          </p:nvSpPr>
          <p:spPr bwMode="auto">
            <a:xfrm rot="1869986" flipH="1">
              <a:off x="4160" y="2926"/>
              <a:ext cx="318" cy="56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3" name="Text Box 103"/>
            <p:cNvSpPr txBox="1">
              <a:spLocks noChangeArrowheads="1"/>
            </p:cNvSpPr>
            <p:nvPr/>
          </p:nvSpPr>
          <p:spPr bwMode="auto">
            <a:xfrm>
              <a:off x="3921" y="2704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Xe</a:t>
              </a:r>
              <a:endParaRPr lang="en-US" sz="2000"/>
            </a:p>
          </p:txBody>
        </p:sp>
        <p:sp>
          <p:nvSpPr>
            <p:cNvPr id="174184" name="Line 104"/>
            <p:cNvSpPr>
              <a:spLocks noChangeShapeType="1"/>
            </p:cNvSpPr>
            <p:nvPr/>
          </p:nvSpPr>
          <p:spPr bwMode="auto">
            <a:xfrm flipH="1">
              <a:off x="4206" y="2720"/>
              <a:ext cx="390" cy="9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5" name="Line 105"/>
            <p:cNvSpPr>
              <a:spLocks noChangeShapeType="1"/>
            </p:cNvSpPr>
            <p:nvPr/>
          </p:nvSpPr>
          <p:spPr bwMode="auto">
            <a:xfrm flipH="1" flipV="1">
              <a:off x="3733" y="2687"/>
              <a:ext cx="203" cy="9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186" name="Group 106"/>
            <p:cNvGrpSpPr>
              <a:grpSpLocks/>
            </p:cNvGrpSpPr>
            <p:nvPr/>
          </p:nvGrpSpPr>
          <p:grpSpPr bwMode="auto">
            <a:xfrm>
              <a:off x="4020" y="2668"/>
              <a:ext cx="113" cy="47"/>
              <a:chOff x="4737" y="2427"/>
              <a:chExt cx="113" cy="47"/>
            </a:xfrm>
          </p:grpSpPr>
          <p:sp>
            <p:nvSpPr>
              <p:cNvPr id="174187" name="Oval 107"/>
              <p:cNvSpPr>
                <a:spLocks noChangeArrowheads="1"/>
              </p:cNvSpPr>
              <p:nvPr/>
            </p:nvSpPr>
            <p:spPr bwMode="auto">
              <a:xfrm>
                <a:off x="4737" y="2427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88" name="Oval 108"/>
              <p:cNvSpPr>
                <a:spLocks noChangeArrowheads="1"/>
              </p:cNvSpPr>
              <p:nvPr/>
            </p:nvSpPr>
            <p:spPr bwMode="auto">
              <a:xfrm>
                <a:off x="4803" y="2427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189" name="Group 109"/>
            <p:cNvGrpSpPr>
              <a:grpSpLocks/>
            </p:cNvGrpSpPr>
            <p:nvPr/>
          </p:nvGrpSpPr>
          <p:grpSpPr bwMode="auto">
            <a:xfrm>
              <a:off x="4012" y="2956"/>
              <a:ext cx="113" cy="47"/>
              <a:chOff x="4737" y="2427"/>
              <a:chExt cx="113" cy="47"/>
            </a:xfrm>
          </p:grpSpPr>
          <p:sp>
            <p:nvSpPr>
              <p:cNvPr id="174190" name="Oval 110"/>
              <p:cNvSpPr>
                <a:spLocks noChangeArrowheads="1"/>
              </p:cNvSpPr>
              <p:nvPr/>
            </p:nvSpPr>
            <p:spPr bwMode="auto">
              <a:xfrm>
                <a:off x="4737" y="2427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91" name="Oval 111"/>
              <p:cNvSpPr>
                <a:spLocks noChangeArrowheads="1"/>
              </p:cNvSpPr>
              <p:nvPr/>
            </p:nvSpPr>
            <p:spPr bwMode="auto">
              <a:xfrm>
                <a:off x="4803" y="2427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192" name="Text Box 112"/>
          <p:cNvSpPr txBox="1">
            <a:spLocks noChangeArrowheads="1"/>
          </p:cNvSpPr>
          <p:nvPr/>
        </p:nvSpPr>
        <p:spPr bwMode="auto">
          <a:xfrm>
            <a:off x="5738813" y="5427663"/>
            <a:ext cx="2865437" cy="849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ts val="25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ANGLE... </a:t>
            </a:r>
            <a:r>
              <a:rPr lang="en-US" sz="1200" b="1">
                <a:solidFill>
                  <a:schemeClr val="bg2"/>
                </a:solidFill>
                <a:latin typeface="Arial" charset="0"/>
              </a:rPr>
              <a:t>  	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90°</a:t>
            </a:r>
            <a:endParaRPr lang="en-US" sz="1200" b="1">
              <a:solidFill>
                <a:srgbClr val="CC0000"/>
              </a:solidFill>
              <a:latin typeface="Arial" charset="0"/>
            </a:endParaRPr>
          </a:p>
          <a:p>
            <a:pPr algn="l">
              <a:lnSpc>
                <a:spcPts val="25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SHAPE...</a:t>
            </a:r>
            <a:r>
              <a:rPr lang="en-US" sz="1200" b="1">
                <a:solidFill>
                  <a:schemeClr val="bg2"/>
                </a:solidFill>
                <a:latin typeface="Arial" charset="0"/>
              </a:rPr>
              <a:t>	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SQUARE PLANAR</a:t>
            </a:r>
            <a:endParaRPr lang="en-US" sz="1200" b="1">
              <a:solidFill>
                <a:srgbClr val="CC0000"/>
              </a:solidFill>
            </a:endParaRPr>
          </a:p>
        </p:txBody>
      </p:sp>
      <p:sp>
        <p:nvSpPr>
          <p:cNvPr id="174193" name="Text Box 113"/>
          <p:cNvSpPr txBox="1">
            <a:spLocks noChangeArrowheads="1"/>
          </p:cNvSpPr>
          <p:nvPr/>
        </p:nvSpPr>
        <p:spPr bwMode="auto">
          <a:xfrm>
            <a:off x="323850" y="3041650"/>
            <a:ext cx="84963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As the total number of electron pairs is 6, the shape is BASED on an octahedron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There are two possible spatial arrangements for the lone pairs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The preferred shape has the two lone pairs opposite each other</a:t>
            </a:r>
            <a:endParaRPr lang="en-US" sz="1600" b="1">
              <a:latin typeface="Verdana" pitchFamily="34" charset="0"/>
            </a:endParaRPr>
          </a:p>
        </p:txBody>
      </p:sp>
      <p:grpSp>
        <p:nvGrpSpPr>
          <p:cNvPr id="174194" name="Group 114"/>
          <p:cNvGrpSpPr>
            <a:grpSpLocks/>
          </p:cNvGrpSpPr>
          <p:nvPr/>
        </p:nvGrpSpPr>
        <p:grpSpPr bwMode="auto">
          <a:xfrm>
            <a:off x="6584950" y="1277938"/>
            <a:ext cx="2111375" cy="942975"/>
            <a:chOff x="4156" y="781"/>
            <a:chExt cx="1330" cy="594"/>
          </a:xfrm>
        </p:grpSpPr>
        <p:sp>
          <p:nvSpPr>
            <p:cNvPr id="174195" name="Text Box 115"/>
            <p:cNvSpPr txBox="1">
              <a:spLocks noChangeArrowheads="1"/>
            </p:cNvSpPr>
            <p:nvPr/>
          </p:nvSpPr>
          <p:spPr bwMode="auto">
            <a:xfrm>
              <a:off x="4156" y="781"/>
              <a:ext cx="1330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BOND PAIRS	4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LONE PAIRS	2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TOTAL PAIRS	6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74196" name="Line 116"/>
            <p:cNvSpPr>
              <a:spLocks noChangeShapeType="1"/>
            </p:cNvSpPr>
            <p:nvPr/>
          </p:nvSpPr>
          <p:spPr bwMode="auto">
            <a:xfrm>
              <a:off x="4208" y="1176"/>
              <a:ext cx="1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2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2219325" y="258763"/>
            <a:ext cx="4662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CALCULATING THE SHAPE OF IONS</a:t>
            </a:r>
            <a:endParaRPr lang="en-US" sz="1800">
              <a:latin typeface="Arial" charset="0"/>
            </a:endParaRPr>
          </a:p>
        </p:txBody>
      </p:sp>
      <p:sp>
        <p:nvSpPr>
          <p:cNvPr id="181266" name="Text Box 18"/>
          <p:cNvSpPr txBox="1">
            <a:spLocks noChangeArrowheads="1"/>
          </p:cNvSpPr>
          <p:nvPr/>
        </p:nvSpPr>
        <p:spPr bwMode="auto">
          <a:xfrm>
            <a:off x="250825" y="981075"/>
            <a:ext cx="8424863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The shape of a complex ion is calculated in the same way a molecule by...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calculating the number of electrons in the outer shell of the central species 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*</a:t>
            </a:r>
            <a:endParaRPr lang="en-US" sz="1600" b="1">
              <a:latin typeface="Arial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pairing up electrons, making sure the outer shell maximum is not exceeded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calculating the number of bond pairs and lone pairs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600" b="1">
                <a:latin typeface="Arial" charset="0"/>
              </a:rPr>
              <a:t>  using ELECTRON PAIR REPULSION THEORY to calculate shape and bond angle(s)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sz="1600" b="1"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1600" b="1">
              <a:latin typeface="Arial" charset="0"/>
            </a:endParaRPr>
          </a:p>
          <a:p>
            <a:pPr algn="l">
              <a:spcBef>
                <a:spcPct val="50000"/>
              </a:spcBef>
              <a:buFontTx/>
              <a:buChar char="*"/>
            </a:pPr>
            <a:r>
              <a:rPr lang="en-US" sz="1600" b="1">
                <a:solidFill>
                  <a:srgbClr val="CC0000"/>
                </a:solidFill>
                <a:latin typeface="Arial" charset="0"/>
              </a:rPr>
              <a:t>   the number of electrons in the outer shell depends on the charge on the ion</a:t>
            </a:r>
          </a:p>
          <a:p>
            <a:pPr algn="l">
              <a:spcBef>
                <a:spcPct val="50000"/>
              </a:spcBef>
              <a:buFontTx/>
              <a:buChar char="*"/>
            </a:pPr>
            <a:r>
              <a:rPr lang="en-US" sz="1600" b="1">
                <a:solidFill>
                  <a:srgbClr val="CC0000"/>
                </a:solidFill>
                <a:latin typeface="Arial" charset="0"/>
              </a:rPr>
              <a:t>   if the ion is positive you remove as many electrons as there are positive charges</a:t>
            </a:r>
          </a:p>
          <a:p>
            <a:pPr algn="l">
              <a:spcBef>
                <a:spcPct val="50000"/>
              </a:spcBef>
              <a:buFontTx/>
              <a:buChar char="*"/>
            </a:pPr>
            <a:r>
              <a:rPr lang="en-US" sz="1600" b="1">
                <a:solidFill>
                  <a:srgbClr val="CC0000"/>
                </a:solidFill>
                <a:latin typeface="Arial" charset="0"/>
              </a:rPr>
              <a:t>   if the ion is negative you add as many electrons as there are negative charges</a:t>
            </a:r>
          </a:p>
          <a:p>
            <a:pPr algn="l">
              <a:spcBef>
                <a:spcPct val="50000"/>
              </a:spcBef>
            </a:pPr>
            <a:endParaRPr lang="en-US" sz="1600" b="1">
              <a:solidFill>
                <a:srgbClr val="CC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Arial" charset="0"/>
              </a:rPr>
              <a:t>    </a:t>
            </a:r>
            <a:r>
              <a:rPr lang="en-US" sz="1600" b="1" i="1">
                <a:solidFill>
                  <a:schemeClr val="tx2"/>
                </a:solidFill>
                <a:latin typeface="Arial" charset="0"/>
              </a:rPr>
              <a:t>e..g.</a:t>
            </a:r>
            <a:r>
              <a:rPr lang="en-US" sz="1600" b="1">
                <a:solidFill>
                  <a:schemeClr val="tx2"/>
                </a:solidFill>
                <a:latin typeface="Arial" charset="0"/>
              </a:rPr>
              <a:t>	for PF</a:t>
            </a:r>
            <a:r>
              <a:rPr lang="en-US" sz="1600" b="1" baseline="-25000">
                <a:solidFill>
                  <a:schemeClr val="tx2"/>
                </a:solidFill>
                <a:latin typeface="Arial" charset="0"/>
              </a:rPr>
              <a:t>6</a:t>
            </a:r>
            <a:r>
              <a:rPr lang="en-US" sz="1600" b="1" baseline="30000">
                <a:solidFill>
                  <a:schemeClr val="tx2"/>
                </a:solidFill>
                <a:latin typeface="Arial" charset="0"/>
              </a:rPr>
              <a:t>-</a:t>
            </a:r>
            <a:r>
              <a:rPr lang="en-US" sz="1600" b="1">
                <a:solidFill>
                  <a:schemeClr val="tx2"/>
                </a:solidFill>
                <a:latin typeface="Arial" charset="0"/>
              </a:rPr>
              <a:t>	  </a:t>
            </a:r>
            <a:r>
              <a:rPr lang="en-US" sz="1600" b="1">
                <a:solidFill>
                  <a:schemeClr val="accent2"/>
                </a:solidFill>
                <a:latin typeface="Arial" charset="0"/>
              </a:rPr>
              <a:t>add</a:t>
            </a:r>
            <a:r>
              <a:rPr lang="en-US" sz="1600" b="1">
                <a:solidFill>
                  <a:schemeClr val="tx2"/>
                </a:solidFill>
                <a:latin typeface="Arial" charset="0"/>
              </a:rPr>
              <a:t> one electron to the outer shell of P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Arial" charset="0"/>
              </a:rPr>
              <a:t>	for PCl</a:t>
            </a:r>
            <a:r>
              <a:rPr lang="en-US" sz="1600" b="1" baseline="-25000">
                <a:solidFill>
                  <a:schemeClr val="tx2"/>
                </a:solidFill>
                <a:latin typeface="Arial" charset="0"/>
              </a:rPr>
              <a:t>4</a:t>
            </a:r>
            <a:r>
              <a:rPr lang="en-US" sz="1600" b="1" baseline="30000">
                <a:solidFill>
                  <a:schemeClr val="tx2"/>
                </a:solidFill>
                <a:latin typeface="Arial" charset="0"/>
              </a:rPr>
              <a:t>+</a:t>
            </a:r>
            <a:r>
              <a:rPr lang="en-US" sz="1600" b="1">
                <a:solidFill>
                  <a:schemeClr val="tx2"/>
                </a:solidFill>
                <a:latin typeface="Arial" charset="0"/>
              </a:rPr>
              <a:t>	  </a:t>
            </a:r>
            <a:r>
              <a:rPr lang="en-US" sz="1600" b="1">
                <a:solidFill>
                  <a:schemeClr val="accent2"/>
                </a:solidFill>
                <a:latin typeface="Arial" charset="0"/>
              </a:rPr>
              <a:t>remove</a:t>
            </a:r>
            <a:r>
              <a:rPr lang="en-US" sz="1600" b="1">
                <a:solidFill>
                  <a:schemeClr val="tx2"/>
                </a:solidFill>
                <a:latin typeface="Arial" charset="0"/>
              </a:rPr>
              <a:t> one electron from the outer shell of P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6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3506788" y="274638"/>
            <a:ext cx="212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SHAPES OF IONS</a:t>
            </a:r>
            <a:endParaRPr lang="en-US" sz="18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77264" name="Text Box 112"/>
          <p:cNvSpPr txBox="1">
            <a:spLocks noChangeArrowheads="1"/>
          </p:cNvSpPr>
          <p:nvPr/>
        </p:nvSpPr>
        <p:spPr bwMode="auto">
          <a:xfrm>
            <a:off x="246063" y="958850"/>
            <a:ext cx="440213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Draw outer shell electrons of central atom</a:t>
            </a:r>
          </a:p>
          <a:p>
            <a:pPr algn="l">
              <a:spcBef>
                <a:spcPct val="50000"/>
              </a:spcBef>
            </a:pPr>
            <a:endParaRPr lang="en-US" sz="1600">
              <a:latin typeface="Verdana" pitchFamily="34" charset="0"/>
            </a:endParaRPr>
          </a:p>
          <a:p>
            <a:pPr algn="l">
              <a:spcBef>
                <a:spcPct val="50000"/>
              </a:spcBef>
            </a:pPr>
            <a:endParaRPr lang="en-US" sz="1200">
              <a:latin typeface="Verdana" pitchFamily="34" charset="0"/>
            </a:endParaRPr>
          </a:p>
        </p:txBody>
      </p:sp>
      <p:grpSp>
        <p:nvGrpSpPr>
          <p:cNvPr id="177265" name="Group 113"/>
          <p:cNvGrpSpPr>
            <a:grpSpLocks/>
          </p:cNvGrpSpPr>
          <p:nvPr/>
        </p:nvGrpSpPr>
        <p:grpSpPr bwMode="auto">
          <a:xfrm>
            <a:off x="6124575" y="809625"/>
            <a:ext cx="958850" cy="889000"/>
            <a:chOff x="364" y="780"/>
            <a:chExt cx="604" cy="560"/>
          </a:xfrm>
        </p:grpSpPr>
        <p:sp>
          <p:nvSpPr>
            <p:cNvPr id="177266" name="Text Box 114"/>
            <p:cNvSpPr txBox="1">
              <a:spLocks noChangeArrowheads="1"/>
            </p:cNvSpPr>
            <p:nvPr/>
          </p:nvSpPr>
          <p:spPr bwMode="auto">
            <a:xfrm>
              <a:off x="569" y="935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77267" name="Oval 115"/>
            <p:cNvSpPr>
              <a:spLocks noChangeArrowheads="1"/>
            </p:cNvSpPr>
            <p:nvPr/>
          </p:nvSpPr>
          <p:spPr bwMode="auto">
            <a:xfrm>
              <a:off x="410" y="780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68" name="Oval 116"/>
            <p:cNvSpPr>
              <a:spLocks noChangeArrowheads="1"/>
            </p:cNvSpPr>
            <p:nvPr/>
          </p:nvSpPr>
          <p:spPr bwMode="auto">
            <a:xfrm>
              <a:off x="776" y="78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69" name="Oval 117"/>
            <p:cNvSpPr>
              <a:spLocks noChangeArrowheads="1"/>
            </p:cNvSpPr>
            <p:nvPr/>
          </p:nvSpPr>
          <p:spPr bwMode="auto">
            <a:xfrm>
              <a:off x="442" y="79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70" name="Oval 118"/>
            <p:cNvSpPr>
              <a:spLocks noChangeArrowheads="1"/>
            </p:cNvSpPr>
            <p:nvPr/>
          </p:nvSpPr>
          <p:spPr bwMode="auto">
            <a:xfrm>
              <a:off x="364" y="105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71" name="Oval 119"/>
            <p:cNvSpPr>
              <a:spLocks noChangeArrowheads="1"/>
            </p:cNvSpPr>
            <p:nvPr/>
          </p:nvSpPr>
          <p:spPr bwMode="auto">
            <a:xfrm>
              <a:off x="606" y="122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72" name="Oval 120"/>
            <p:cNvSpPr>
              <a:spLocks noChangeArrowheads="1"/>
            </p:cNvSpPr>
            <p:nvPr/>
          </p:nvSpPr>
          <p:spPr bwMode="auto">
            <a:xfrm>
              <a:off x="856" y="105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7274" name="Text Box 122"/>
          <p:cNvSpPr txBox="1">
            <a:spLocks noChangeArrowheads="1"/>
          </p:cNvSpPr>
          <p:nvPr/>
        </p:nvSpPr>
        <p:spPr bwMode="auto">
          <a:xfrm>
            <a:off x="465138" y="284163"/>
            <a:ext cx="1054100" cy="3143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EXAMPLE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7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0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3506788" y="274638"/>
            <a:ext cx="212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SHAPES OF IONS</a:t>
            </a:r>
            <a:endParaRPr lang="en-US" sz="1800">
              <a:solidFill>
                <a:srgbClr val="CC0000"/>
              </a:solidFill>
              <a:latin typeface="Arial" charset="0"/>
            </a:endParaRPr>
          </a:p>
        </p:txBody>
      </p:sp>
      <p:grpSp>
        <p:nvGrpSpPr>
          <p:cNvPr id="178185" name="Group 9"/>
          <p:cNvGrpSpPr>
            <a:grpSpLocks/>
          </p:cNvGrpSpPr>
          <p:nvPr/>
        </p:nvGrpSpPr>
        <p:grpSpPr bwMode="auto">
          <a:xfrm>
            <a:off x="4960938" y="2085975"/>
            <a:ext cx="958850" cy="965200"/>
            <a:chOff x="364" y="1860"/>
            <a:chExt cx="604" cy="608"/>
          </a:xfrm>
        </p:grpSpPr>
        <p:sp>
          <p:nvSpPr>
            <p:cNvPr id="178186" name="Text Box 10"/>
            <p:cNvSpPr txBox="1">
              <a:spLocks noChangeArrowheads="1"/>
            </p:cNvSpPr>
            <p:nvPr/>
          </p:nvSpPr>
          <p:spPr bwMode="auto">
            <a:xfrm>
              <a:off x="561" y="2065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r>
                <a:rPr lang="en-US" sz="1800" b="1" baseline="30000">
                  <a:latin typeface="Arial" charset="0"/>
                </a:rPr>
                <a:t>+</a:t>
              </a:r>
              <a:endParaRPr lang="en-US"/>
            </a:p>
          </p:txBody>
        </p:sp>
        <p:sp>
          <p:nvSpPr>
            <p:cNvPr id="178187" name="Oval 11"/>
            <p:cNvSpPr>
              <a:spLocks noChangeArrowheads="1"/>
            </p:cNvSpPr>
            <p:nvPr/>
          </p:nvSpPr>
          <p:spPr bwMode="auto">
            <a:xfrm>
              <a:off x="410" y="1908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8" name="Oval 12"/>
            <p:cNvSpPr>
              <a:spLocks noChangeArrowheads="1"/>
            </p:cNvSpPr>
            <p:nvPr/>
          </p:nvSpPr>
          <p:spPr bwMode="auto">
            <a:xfrm>
              <a:off x="614" y="186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9" name="Oval 13"/>
            <p:cNvSpPr>
              <a:spLocks noChangeArrowheads="1"/>
            </p:cNvSpPr>
            <p:nvPr/>
          </p:nvSpPr>
          <p:spPr bwMode="auto">
            <a:xfrm>
              <a:off x="364" y="211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0" name="Oval 14"/>
            <p:cNvSpPr>
              <a:spLocks noChangeArrowheads="1"/>
            </p:cNvSpPr>
            <p:nvPr/>
          </p:nvSpPr>
          <p:spPr bwMode="auto">
            <a:xfrm>
              <a:off x="606" y="235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1" name="Oval 15"/>
            <p:cNvSpPr>
              <a:spLocks noChangeArrowheads="1"/>
            </p:cNvSpPr>
            <p:nvPr/>
          </p:nvSpPr>
          <p:spPr bwMode="auto">
            <a:xfrm>
              <a:off x="856" y="211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215" name="Group 39"/>
          <p:cNvGrpSpPr>
            <a:grpSpLocks/>
          </p:cNvGrpSpPr>
          <p:nvPr/>
        </p:nvGrpSpPr>
        <p:grpSpPr bwMode="auto">
          <a:xfrm>
            <a:off x="7410450" y="2085975"/>
            <a:ext cx="920750" cy="965200"/>
            <a:chOff x="376" y="3024"/>
            <a:chExt cx="580" cy="608"/>
          </a:xfrm>
        </p:grpSpPr>
        <p:sp>
          <p:nvSpPr>
            <p:cNvPr id="178216" name="Text Box 40"/>
            <p:cNvSpPr txBox="1">
              <a:spLocks noChangeArrowheads="1"/>
            </p:cNvSpPr>
            <p:nvPr/>
          </p:nvSpPr>
          <p:spPr bwMode="auto">
            <a:xfrm>
              <a:off x="543" y="3229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78217" name="Oval 41"/>
            <p:cNvSpPr>
              <a:spLocks noChangeArrowheads="1"/>
            </p:cNvSpPr>
            <p:nvPr/>
          </p:nvSpPr>
          <p:spPr bwMode="auto">
            <a:xfrm>
              <a:off x="410" y="3072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8" name="Oval 42"/>
            <p:cNvSpPr>
              <a:spLocks noChangeArrowheads="1"/>
            </p:cNvSpPr>
            <p:nvPr/>
          </p:nvSpPr>
          <p:spPr bwMode="auto">
            <a:xfrm>
              <a:off x="614" y="302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9" name="Oval 43"/>
            <p:cNvSpPr>
              <a:spLocks noChangeArrowheads="1"/>
            </p:cNvSpPr>
            <p:nvPr/>
          </p:nvSpPr>
          <p:spPr bwMode="auto">
            <a:xfrm>
              <a:off x="376" y="339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0" name="Oval 44"/>
            <p:cNvSpPr>
              <a:spLocks noChangeArrowheads="1"/>
            </p:cNvSpPr>
            <p:nvPr/>
          </p:nvSpPr>
          <p:spPr bwMode="auto">
            <a:xfrm>
              <a:off x="606" y="352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1" name="Oval 45"/>
            <p:cNvSpPr>
              <a:spLocks noChangeArrowheads="1"/>
            </p:cNvSpPr>
            <p:nvPr/>
          </p:nvSpPr>
          <p:spPr bwMode="auto">
            <a:xfrm>
              <a:off x="844" y="337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2" name="Line 46"/>
            <p:cNvSpPr>
              <a:spLocks noChangeShapeType="1"/>
            </p:cNvSpPr>
            <p:nvPr/>
          </p:nvSpPr>
          <p:spPr bwMode="auto">
            <a:xfrm>
              <a:off x="711" y="3270"/>
              <a:ext cx="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3" name="Oval 47"/>
            <p:cNvSpPr>
              <a:spLocks noChangeArrowheads="1"/>
            </p:cNvSpPr>
            <p:nvPr/>
          </p:nvSpPr>
          <p:spPr bwMode="auto">
            <a:xfrm>
              <a:off x="386" y="314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4" name="Oval 48"/>
            <p:cNvSpPr>
              <a:spLocks noChangeArrowheads="1"/>
            </p:cNvSpPr>
            <p:nvPr/>
          </p:nvSpPr>
          <p:spPr bwMode="auto">
            <a:xfrm>
              <a:off x="830" y="312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243" name="Text Box 67"/>
          <p:cNvSpPr txBox="1">
            <a:spLocks noChangeArrowheads="1"/>
          </p:cNvSpPr>
          <p:nvPr/>
        </p:nvSpPr>
        <p:spPr bwMode="auto">
          <a:xfrm>
            <a:off x="5165725" y="1635125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NH</a:t>
            </a:r>
            <a:r>
              <a:rPr lang="en-US" sz="1800" b="1" baseline="-25000">
                <a:latin typeface="Arial" charset="0"/>
              </a:rPr>
              <a:t>4</a:t>
            </a:r>
            <a:r>
              <a:rPr lang="en-US" baseline="30000">
                <a:latin typeface="Arial" charset="0"/>
              </a:rPr>
              <a:t>+</a:t>
            </a:r>
            <a:endParaRPr lang="en-US"/>
          </a:p>
        </p:txBody>
      </p:sp>
      <p:sp>
        <p:nvSpPr>
          <p:cNvPr id="178244" name="Text Box 68"/>
          <p:cNvSpPr txBox="1">
            <a:spLocks noChangeArrowheads="1"/>
          </p:cNvSpPr>
          <p:nvPr/>
        </p:nvSpPr>
        <p:spPr bwMode="auto">
          <a:xfrm>
            <a:off x="7623175" y="1620838"/>
            <a:ext cx="679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NH</a:t>
            </a:r>
            <a:r>
              <a:rPr lang="en-US" sz="1800" b="1" baseline="-25000">
                <a:latin typeface="Arial" charset="0"/>
              </a:rPr>
              <a:t>2</a:t>
            </a:r>
            <a:r>
              <a:rPr lang="en-US" sz="2800" b="1" baseline="30000">
                <a:latin typeface="Arial" charset="0"/>
              </a:rPr>
              <a:t>-</a:t>
            </a:r>
            <a:endParaRPr lang="en-US"/>
          </a:p>
        </p:txBody>
      </p:sp>
      <p:sp>
        <p:nvSpPr>
          <p:cNvPr id="178247" name="Text Box 71"/>
          <p:cNvSpPr txBox="1">
            <a:spLocks noChangeArrowheads="1"/>
          </p:cNvSpPr>
          <p:nvPr/>
        </p:nvSpPr>
        <p:spPr bwMode="auto">
          <a:xfrm>
            <a:off x="246063" y="958850"/>
            <a:ext cx="4402137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  <a:latin typeface="Arial" charset="0"/>
              </a:rPr>
              <a:t>Draw outer shell electrons of central atom</a:t>
            </a:r>
          </a:p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For every positive charge on the ion, remove an electron from the outer shell...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For every negative charge add an electron to the outer shell...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   for NH</a:t>
            </a:r>
            <a:r>
              <a:rPr lang="en-US" sz="1600" b="1" baseline="-25000">
                <a:latin typeface="Arial" charset="0"/>
              </a:rPr>
              <a:t>4</a:t>
            </a:r>
            <a:r>
              <a:rPr lang="en-US" sz="1600" b="1" baseline="30000">
                <a:latin typeface="Arial" charset="0"/>
              </a:rPr>
              <a:t>+</a:t>
            </a:r>
            <a:r>
              <a:rPr lang="en-US" sz="1600" b="1">
                <a:latin typeface="Arial" charset="0"/>
              </a:rPr>
              <a:t>	remove 1 electron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   for NH</a:t>
            </a:r>
            <a:r>
              <a:rPr lang="en-US" sz="1600" b="1" baseline="-25000">
                <a:latin typeface="Arial" charset="0"/>
              </a:rPr>
              <a:t>2</a:t>
            </a:r>
            <a:r>
              <a:rPr lang="en-US" sz="1600" b="1" baseline="30000">
                <a:latin typeface="Arial" charset="0"/>
              </a:rPr>
              <a:t>-</a:t>
            </a:r>
            <a:r>
              <a:rPr lang="en-US" sz="1600" b="1">
                <a:latin typeface="Arial" charset="0"/>
              </a:rPr>
              <a:t>	add 1 electron</a:t>
            </a:r>
          </a:p>
          <a:p>
            <a:pPr algn="l">
              <a:spcBef>
                <a:spcPct val="50000"/>
              </a:spcBef>
            </a:pPr>
            <a:endParaRPr lang="en-US" sz="1600">
              <a:latin typeface="Verdana" pitchFamily="34" charset="0"/>
            </a:endParaRPr>
          </a:p>
        </p:txBody>
      </p:sp>
      <p:sp>
        <p:nvSpPr>
          <p:cNvPr id="178249" name="Text Box 73"/>
          <p:cNvSpPr txBox="1">
            <a:spLocks noChangeArrowheads="1"/>
          </p:cNvSpPr>
          <p:nvPr/>
        </p:nvSpPr>
        <p:spPr bwMode="auto">
          <a:xfrm>
            <a:off x="6450013" y="1055688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  <a:latin typeface="Arial" charset="0"/>
              </a:rPr>
              <a:t>N</a:t>
            </a:r>
            <a:endParaRPr lang="en-US"/>
          </a:p>
        </p:txBody>
      </p:sp>
      <p:sp>
        <p:nvSpPr>
          <p:cNvPr id="178250" name="Oval 74"/>
          <p:cNvSpPr>
            <a:spLocks noChangeArrowheads="1"/>
          </p:cNvSpPr>
          <p:nvPr/>
        </p:nvSpPr>
        <p:spPr bwMode="auto">
          <a:xfrm>
            <a:off x="6197600" y="809625"/>
            <a:ext cx="812800" cy="812800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51" name="Oval 75"/>
          <p:cNvSpPr>
            <a:spLocks noChangeArrowheads="1"/>
          </p:cNvSpPr>
          <p:nvPr/>
        </p:nvSpPr>
        <p:spPr bwMode="auto">
          <a:xfrm>
            <a:off x="6778625" y="819150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52" name="Oval 76"/>
          <p:cNvSpPr>
            <a:spLocks noChangeArrowheads="1"/>
          </p:cNvSpPr>
          <p:nvPr/>
        </p:nvSpPr>
        <p:spPr bwMode="auto">
          <a:xfrm>
            <a:off x="6248400" y="825500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53" name="Oval 77"/>
          <p:cNvSpPr>
            <a:spLocks noChangeArrowheads="1"/>
          </p:cNvSpPr>
          <p:nvPr/>
        </p:nvSpPr>
        <p:spPr bwMode="auto">
          <a:xfrm>
            <a:off x="6124575" y="1244600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54" name="Oval 78"/>
          <p:cNvSpPr>
            <a:spLocks noChangeArrowheads="1"/>
          </p:cNvSpPr>
          <p:nvPr/>
        </p:nvSpPr>
        <p:spPr bwMode="auto">
          <a:xfrm>
            <a:off x="6508750" y="1520825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55" name="Oval 79"/>
          <p:cNvSpPr>
            <a:spLocks noChangeArrowheads="1"/>
          </p:cNvSpPr>
          <p:nvPr/>
        </p:nvSpPr>
        <p:spPr bwMode="auto">
          <a:xfrm>
            <a:off x="6905625" y="1247775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56" name="Text Box 80"/>
          <p:cNvSpPr txBox="1">
            <a:spLocks noChangeArrowheads="1"/>
          </p:cNvSpPr>
          <p:nvPr/>
        </p:nvSpPr>
        <p:spPr bwMode="auto">
          <a:xfrm>
            <a:off x="465138" y="284163"/>
            <a:ext cx="1054100" cy="3143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EXAMPLE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7" name="Text Box 11"/>
          <p:cNvSpPr txBox="1">
            <a:spLocks noChangeArrowheads="1"/>
          </p:cNvSpPr>
          <p:nvPr/>
        </p:nvSpPr>
        <p:spPr bwMode="auto">
          <a:xfrm>
            <a:off x="1447800" y="3175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ELECTRON PAIR REPULSION THEORY</a:t>
            </a:r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94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96" name="Line 20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97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4" name="Text Box 28"/>
          <p:cNvSpPr txBox="1">
            <a:spLocks noChangeArrowheads="1"/>
          </p:cNvSpPr>
          <p:nvPr/>
        </p:nvSpPr>
        <p:spPr bwMode="auto">
          <a:xfrm>
            <a:off x="887413" y="974725"/>
            <a:ext cx="737711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  <a:latin typeface="Arial" charset="0"/>
              </a:rPr>
              <a:t>“THE SHAPE ADOPTED BY A SIMPLE MOLECULE OR ION IS THAT WHICH KEEPS REPULSIVE FORCES TO A MINIMUM”</a:t>
            </a:r>
            <a:endParaRPr lang="en-US" sz="1600" b="1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52606" name="Text Box 30"/>
          <p:cNvSpPr txBox="1">
            <a:spLocks noChangeArrowheads="1"/>
          </p:cNvSpPr>
          <p:nvPr/>
        </p:nvSpPr>
        <p:spPr bwMode="auto">
          <a:xfrm>
            <a:off x="304800" y="2205038"/>
            <a:ext cx="3689350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Molecules contain covalent bonds. As covalent bonds consist of a pair of electrons, each bond will repel other bonds.</a:t>
            </a:r>
          </a:p>
        </p:txBody>
      </p:sp>
      <p:grpSp>
        <p:nvGrpSpPr>
          <p:cNvPr id="152632" name="Group 56"/>
          <p:cNvGrpSpPr>
            <a:grpSpLocks/>
          </p:cNvGrpSpPr>
          <p:nvPr/>
        </p:nvGrpSpPr>
        <p:grpSpPr bwMode="auto">
          <a:xfrm>
            <a:off x="4611688" y="2265363"/>
            <a:ext cx="1409700" cy="1136650"/>
            <a:chOff x="1096" y="1939"/>
            <a:chExt cx="888" cy="716"/>
          </a:xfrm>
        </p:grpSpPr>
        <p:sp>
          <p:nvSpPr>
            <p:cNvPr id="152610" name="Text Box 34"/>
            <p:cNvSpPr txBox="1">
              <a:spLocks noChangeArrowheads="1"/>
            </p:cNvSpPr>
            <p:nvPr/>
          </p:nvSpPr>
          <p:spPr bwMode="auto">
            <a:xfrm>
              <a:off x="1422" y="2255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Al</a:t>
              </a:r>
              <a:endParaRPr lang="en-US" sz="2000"/>
            </a:p>
          </p:txBody>
        </p:sp>
        <p:sp>
          <p:nvSpPr>
            <p:cNvPr id="152611" name="Arc 35"/>
            <p:cNvSpPr>
              <a:spLocks/>
            </p:cNvSpPr>
            <p:nvPr/>
          </p:nvSpPr>
          <p:spPr bwMode="auto">
            <a:xfrm rot="7453364" flipH="1">
              <a:off x="1629" y="2003"/>
              <a:ext cx="180" cy="359"/>
            </a:xfrm>
            <a:custGeom>
              <a:avLst/>
              <a:gdLst>
                <a:gd name="G0" fmla="+- 0 0 0"/>
                <a:gd name="G1" fmla="+- 20094 0 0"/>
                <a:gd name="G2" fmla="+- 21600 0 0"/>
                <a:gd name="T0" fmla="*/ 7923 w 21600"/>
                <a:gd name="T1" fmla="*/ 0 h 28000"/>
                <a:gd name="T2" fmla="*/ 20101 w 21600"/>
                <a:gd name="T3" fmla="*/ 28000 h 28000"/>
                <a:gd name="T4" fmla="*/ 0 w 21600"/>
                <a:gd name="T5" fmla="*/ 20094 h 2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000" fill="none" extrusionOk="0">
                  <a:moveTo>
                    <a:pt x="7923" y="-1"/>
                  </a:moveTo>
                  <a:cubicBezTo>
                    <a:pt x="16175" y="3253"/>
                    <a:pt x="21600" y="11222"/>
                    <a:pt x="21600" y="20094"/>
                  </a:cubicBezTo>
                  <a:cubicBezTo>
                    <a:pt x="21600" y="22799"/>
                    <a:pt x="21091" y="25481"/>
                    <a:pt x="20101" y="28000"/>
                  </a:cubicBezTo>
                </a:path>
                <a:path w="21600" h="28000" stroke="0" extrusionOk="0">
                  <a:moveTo>
                    <a:pt x="7923" y="-1"/>
                  </a:moveTo>
                  <a:cubicBezTo>
                    <a:pt x="16175" y="3253"/>
                    <a:pt x="21600" y="11222"/>
                    <a:pt x="21600" y="20094"/>
                  </a:cubicBezTo>
                  <a:cubicBezTo>
                    <a:pt x="21600" y="22799"/>
                    <a:pt x="21091" y="25481"/>
                    <a:pt x="20101" y="28000"/>
                  </a:cubicBezTo>
                  <a:lnTo>
                    <a:pt x="0" y="20094"/>
                  </a:lnTo>
                  <a:close/>
                </a:path>
              </a:pathLst>
            </a:custGeom>
            <a:noFill/>
            <a:ln w="38100">
              <a:solidFill>
                <a:srgbClr val="6699FF"/>
              </a:solidFill>
              <a:round/>
              <a:headEnd type="arrow" w="med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2" name="Line 36"/>
            <p:cNvSpPr>
              <a:spLocks noChangeShapeType="1"/>
            </p:cNvSpPr>
            <p:nvPr/>
          </p:nvSpPr>
          <p:spPr bwMode="auto">
            <a:xfrm>
              <a:off x="1541" y="1939"/>
              <a:ext cx="0" cy="3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3" name="Line 37"/>
            <p:cNvSpPr>
              <a:spLocks noChangeShapeType="1"/>
            </p:cNvSpPr>
            <p:nvPr/>
          </p:nvSpPr>
          <p:spPr bwMode="auto">
            <a:xfrm rot="-4923391" flipH="1" flipV="1">
              <a:off x="1234" y="2217"/>
              <a:ext cx="47" cy="3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1" name="Line 45"/>
            <p:cNvSpPr>
              <a:spLocks noChangeShapeType="1"/>
            </p:cNvSpPr>
            <p:nvPr/>
          </p:nvSpPr>
          <p:spPr bwMode="auto">
            <a:xfrm rot="-4923391" flipH="1" flipV="1">
              <a:off x="1798" y="2204"/>
              <a:ext cx="47" cy="3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2" name="Arc 46"/>
            <p:cNvSpPr>
              <a:spLocks/>
            </p:cNvSpPr>
            <p:nvPr/>
          </p:nvSpPr>
          <p:spPr bwMode="auto">
            <a:xfrm rot="-7453364">
              <a:off x="1258" y="2013"/>
              <a:ext cx="180" cy="359"/>
            </a:xfrm>
            <a:custGeom>
              <a:avLst/>
              <a:gdLst>
                <a:gd name="G0" fmla="+- 0 0 0"/>
                <a:gd name="G1" fmla="+- 20094 0 0"/>
                <a:gd name="G2" fmla="+- 21600 0 0"/>
                <a:gd name="T0" fmla="*/ 7923 w 21600"/>
                <a:gd name="T1" fmla="*/ 0 h 28000"/>
                <a:gd name="T2" fmla="*/ 20101 w 21600"/>
                <a:gd name="T3" fmla="*/ 28000 h 28000"/>
                <a:gd name="T4" fmla="*/ 0 w 21600"/>
                <a:gd name="T5" fmla="*/ 20094 h 2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000" fill="none" extrusionOk="0">
                  <a:moveTo>
                    <a:pt x="7923" y="-1"/>
                  </a:moveTo>
                  <a:cubicBezTo>
                    <a:pt x="16175" y="3253"/>
                    <a:pt x="21600" y="11222"/>
                    <a:pt x="21600" y="20094"/>
                  </a:cubicBezTo>
                  <a:cubicBezTo>
                    <a:pt x="21600" y="22799"/>
                    <a:pt x="21091" y="25481"/>
                    <a:pt x="20101" y="28000"/>
                  </a:cubicBezTo>
                </a:path>
                <a:path w="21600" h="28000" stroke="0" extrusionOk="0">
                  <a:moveTo>
                    <a:pt x="7923" y="-1"/>
                  </a:moveTo>
                  <a:cubicBezTo>
                    <a:pt x="16175" y="3253"/>
                    <a:pt x="21600" y="11222"/>
                    <a:pt x="21600" y="20094"/>
                  </a:cubicBezTo>
                  <a:cubicBezTo>
                    <a:pt x="21600" y="22799"/>
                    <a:pt x="21091" y="25481"/>
                    <a:pt x="20101" y="28000"/>
                  </a:cubicBezTo>
                  <a:lnTo>
                    <a:pt x="0" y="20094"/>
                  </a:lnTo>
                  <a:close/>
                </a:path>
              </a:pathLst>
            </a:custGeom>
            <a:noFill/>
            <a:ln w="38100">
              <a:solidFill>
                <a:srgbClr val="6699FF"/>
              </a:solidFill>
              <a:round/>
              <a:headEnd type="arrow" w="med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8" name="Arc 52"/>
            <p:cNvSpPr>
              <a:spLocks/>
            </p:cNvSpPr>
            <p:nvPr/>
          </p:nvSpPr>
          <p:spPr bwMode="auto">
            <a:xfrm rot="-15015749">
              <a:off x="1358" y="2238"/>
              <a:ext cx="319" cy="515"/>
            </a:xfrm>
            <a:custGeom>
              <a:avLst/>
              <a:gdLst>
                <a:gd name="G0" fmla="+- 8654 0 0"/>
                <a:gd name="G1" fmla="+- 21600 0 0"/>
                <a:gd name="G2" fmla="+- 21600 0 0"/>
                <a:gd name="T0" fmla="*/ 0 w 30254"/>
                <a:gd name="T1" fmla="*/ 1809 h 41431"/>
                <a:gd name="T2" fmla="*/ 17214 w 30254"/>
                <a:gd name="T3" fmla="*/ 41431 h 41431"/>
                <a:gd name="T4" fmla="*/ 8654 w 30254"/>
                <a:gd name="T5" fmla="*/ 21600 h 4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54" h="41431" fill="none" extrusionOk="0">
                  <a:moveTo>
                    <a:pt x="0" y="1809"/>
                  </a:moveTo>
                  <a:cubicBezTo>
                    <a:pt x="2729" y="616"/>
                    <a:pt x="5675" y="-1"/>
                    <a:pt x="8654" y="0"/>
                  </a:cubicBezTo>
                  <a:cubicBezTo>
                    <a:pt x="20583" y="0"/>
                    <a:pt x="30254" y="9670"/>
                    <a:pt x="30254" y="21600"/>
                  </a:cubicBezTo>
                  <a:cubicBezTo>
                    <a:pt x="30254" y="30220"/>
                    <a:pt x="25128" y="38015"/>
                    <a:pt x="17214" y="41431"/>
                  </a:cubicBezTo>
                </a:path>
                <a:path w="30254" h="41431" stroke="0" extrusionOk="0">
                  <a:moveTo>
                    <a:pt x="0" y="1809"/>
                  </a:moveTo>
                  <a:cubicBezTo>
                    <a:pt x="2729" y="616"/>
                    <a:pt x="5675" y="-1"/>
                    <a:pt x="8654" y="0"/>
                  </a:cubicBezTo>
                  <a:cubicBezTo>
                    <a:pt x="20583" y="0"/>
                    <a:pt x="30254" y="9670"/>
                    <a:pt x="30254" y="21600"/>
                  </a:cubicBezTo>
                  <a:cubicBezTo>
                    <a:pt x="30254" y="30220"/>
                    <a:pt x="25128" y="38015"/>
                    <a:pt x="17214" y="41431"/>
                  </a:cubicBezTo>
                  <a:lnTo>
                    <a:pt x="8654" y="21600"/>
                  </a:lnTo>
                  <a:close/>
                </a:path>
              </a:pathLst>
            </a:custGeom>
            <a:noFill/>
            <a:ln w="19050">
              <a:solidFill>
                <a:srgbClr val="6699FF"/>
              </a:solidFill>
              <a:round/>
              <a:headEnd type="arrow" w="med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630" name="Line 54"/>
          <p:cNvSpPr>
            <a:spLocks noChangeShapeType="1"/>
          </p:cNvSpPr>
          <p:nvPr/>
        </p:nvSpPr>
        <p:spPr bwMode="auto">
          <a:xfrm>
            <a:off x="5794375" y="3273425"/>
            <a:ext cx="457200" cy="134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31" name="Text Box 55"/>
          <p:cNvSpPr txBox="1">
            <a:spLocks noChangeArrowheads="1"/>
          </p:cNvSpPr>
          <p:nvPr/>
        </p:nvSpPr>
        <p:spPr bwMode="auto">
          <a:xfrm>
            <a:off x="6443663" y="2997200"/>
            <a:ext cx="20367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Bonds are 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further apart </a:t>
            </a:r>
            <a:r>
              <a:rPr lang="en-US" sz="1600" b="1">
                <a:latin typeface="Arial" charset="0"/>
              </a:rPr>
              <a:t>so 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repulsive forces are less</a:t>
            </a:r>
            <a:endParaRPr lang="en-US" sz="1600" b="1">
              <a:latin typeface="Arial" charset="0"/>
            </a:endParaRPr>
          </a:p>
        </p:txBody>
      </p:sp>
      <p:sp>
        <p:nvSpPr>
          <p:cNvPr id="152633" name="Text Box 57"/>
          <p:cNvSpPr txBox="1">
            <a:spLocks noChangeArrowheads="1"/>
          </p:cNvSpPr>
          <p:nvPr/>
        </p:nvSpPr>
        <p:spPr bwMode="auto">
          <a:xfrm>
            <a:off x="6443663" y="1989138"/>
            <a:ext cx="23256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Bonds are 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closer together</a:t>
            </a:r>
            <a:r>
              <a:rPr lang="en-US" sz="1600" b="1">
                <a:latin typeface="Arial" charset="0"/>
              </a:rPr>
              <a:t> so 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repulsive forces are greater</a:t>
            </a:r>
            <a:endParaRPr lang="en-US" sz="1600" b="1">
              <a:solidFill>
                <a:srgbClr val="CC0000"/>
              </a:solidFill>
            </a:endParaRPr>
          </a:p>
        </p:txBody>
      </p:sp>
      <p:sp>
        <p:nvSpPr>
          <p:cNvPr id="152634" name="Line 58"/>
          <p:cNvSpPr>
            <a:spLocks noChangeShapeType="1"/>
          </p:cNvSpPr>
          <p:nvPr/>
        </p:nvSpPr>
        <p:spPr bwMode="auto">
          <a:xfrm flipV="1">
            <a:off x="5835650" y="2417763"/>
            <a:ext cx="431800" cy="1920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2629" name="Group 53"/>
          <p:cNvGrpSpPr>
            <a:grpSpLocks/>
          </p:cNvGrpSpPr>
          <p:nvPr/>
        </p:nvGrpSpPr>
        <p:grpSpPr bwMode="auto">
          <a:xfrm>
            <a:off x="4776788" y="4365625"/>
            <a:ext cx="1262062" cy="1212850"/>
            <a:chOff x="3785" y="1794"/>
            <a:chExt cx="795" cy="764"/>
          </a:xfrm>
        </p:grpSpPr>
        <p:sp>
          <p:nvSpPr>
            <p:cNvPr id="152615" name="Text Box 39"/>
            <p:cNvSpPr txBox="1">
              <a:spLocks noChangeArrowheads="1"/>
            </p:cNvSpPr>
            <p:nvPr/>
          </p:nvSpPr>
          <p:spPr bwMode="auto">
            <a:xfrm>
              <a:off x="4058" y="211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Al</a:t>
              </a:r>
              <a:endParaRPr lang="en-US" sz="2000"/>
            </a:p>
          </p:txBody>
        </p:sp>
        <p:sp>
          <p:nvSpPr>
            <p:cNvPr id="152616" name="Arc 40"/>
            <p:cNvSpPr>
              <a:spLocks/>
            </p:cNvSpPr>
            <p:nvPr/>
          </p:nvSpPr>
          <p:spPr bwMode="auto">
            <a:xfrm rot="-7453364">
              <a:off x="3862" y="1887"/>
              <a:ext cx="271" cy="426"/>
            </a:xfrm>
            <a:custGeom>
              <a:avLst/>
              <a:gdLst>
                <a:gd name="G0" fmla="+- 0 0 0"/>
                <a:gd name="G1" fmla="+- 20830 0 0"/>
                <a:gd name="G2" fmla="+- 21600 0 0"/>
                <a:gd name="T0" fmla="*/ 5717 w 21600"/>
                <a:gd name="T1" fmla="*/ 0 h 30730"/>
                <a:gd name="T2" fmla="*/ 19198 w 21600"/>
                <a:gd name="T3" fmla="*/ 30730 h 30730"/>
                <a:gd name="T4" fmla="*/ 0 w 21600"/>
                <a:gd name="T5" fmla="*/ 20830 h 30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730" fill="none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</a:path>
                <a:path w="21600" h="30730" stroke="0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  <a:lnTo>
                    <a:pt x="0" y="2083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arrow" w="med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7" name="Line 41"/>
            <p:cNvSpPr>
              <a:spLocks noChangeShapeType="1"/>
            </p:cNvSpPr>
            <p:nvPr/>
          </p:nvSpPr>
          <p:spPr bwMode="auto">
            <a:xfrm>
              <a:off x="4177" y="1794"/>
              <a:ext cx="0" cy="3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8" name="Line 42"/>
            <p:cNvSpPr>
              <a:spLocks noChangeShapeType="1"/>
            </p:cNvSpPr>
            <p:nvPr/>
          </p:nvSpPr>
          <p:spPr bwMode="auto">
            <a:xfrm rot="-4923391" flipH="1" flipV="1">
              <a:off x="3846" y="2191"/>
              <a:ext cx="187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9" name="Line 43"/>
            <p:cNvSpPr>
              <a:spLocks noChangeShapeType="1"/>
            </p:cNvSpPr>
            <p:nvPr/>
          </p:nvSpPr>
          <p:spPr bwMode="auto">
            <a:xfrm rot="4923391" flipV="1">
              <a:off x="4342" y="2183"/>
              <a:ext cx="187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4" name="Arc 48"/>
            <p:cNvSpPr>
              <a:spLocks/>
            </p:cNvSpPr>
            <p:nvPr/>
          </p:nvSpPr>
          <p:spPr bwMode="auto">
            <a:xfrm rot="7453364" flipH="1">
              <a:off x="4222" y="1889"/>
              <a:ext cx="271" cy="426"/>
            </a:xfrm>
            <a:custGeom>
              <a:avLst/>
              <a:gdLst>
                <a:gd name="G0" fmla="+- 0 0 0"/>
                <a:gd name="G1" fmla="+- 20830 0 0"/>
                <a:gd name="G2" fmla="+- 21600 0 0"/>
                <a:gd name="T0" fmla="*/ 5717 w 21600"/>
                <a:gd name="T1" fmla="*/ 0 h 30730"/>
                <a:gd name="T2" fmla="*/ 19198 w 21600"/>
                <a:gd name="T3" fmla="*/ 30730 h 30730"/>
                <a:gd name="T4" fmla="*/ 0 w 21600"/>
                <a:gd name="T5" fmla="*/ 20830 h 30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730" fill="none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</a:path>
                <a:path w="21600" h="30730" stroke="0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  <a:lnTo>
                    <a:pt x="0" y="2083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arrow" w="med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5" name="Arc 49"/>
            <p:cNvSpPr>
              <a:spLocks/>
            </p:cNvSpPr>
            <p:nvPr/>
          </p:nvSpPr>
          <p:spPr bwMode="auto">
            <a:xfrm rot="-15015749">
              <a:off x="4060" y="2210"/>
              <a:ext cx="271" cy="426"/>
            </a:xfrm>
            <a:custGeom>
              <a:avLst/>
              <a:gdLst>
                <a:gd name="G0" fmla="+- 0 0 0"/>
                <a:gd name="G1" fmla="+- 20830 0 0"/>
                <a:gd name="G2" fmla="+- 21600 0 0"/>
                <a:gd name="T0" fmla="*/ 5717 w 21600"/>
                <a:gd name="T1" fmla="*/ 0 h 30730"/>
                <a:gd name="T2" fmla="*/ 19198 w 21600"/>
                <a:gd name="T3" fmla="*/ 30730 h 30730"/>
                <a:gd name="T4" fmla="*/ 0 w 21600"/>
                <a:gd name="T5" fmla="*/ 20830 h 30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730" fill="none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</a:path>
                <a:path w="21600" h="30730" stroke="0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  <a:lnTo>
                    <a:pt x="0" y="2083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arrow" w="med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635" name="Text Box 59"/>
          <p:cNvSpPr txBox="1">
            <a:spLocks noChangeArrowheads="1"/>
          </p:cNvSpPr>
          <p:nvPr/>
        </p:nvSpPr>
        <p:spPr bwMode="auto">
          <a:xfrm>
            <a:off x="6516688" y="4149725"/>
            <a:ext cx="18938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All bonds are 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equally spaced </a:t>
            </a:r>
            <a:r>
              <a:rPr lang="en-US" sz="1600" b="1">
                <a:latin typeface="Arial" charset="0"/>
              </a:rPr>
              <a:t>out as far apart as possible</a:t>
            </a:r>
          </a:p>
        </p:txBody>
      </p:sp>
      <p:sp>
        <p:nvSpPr>
          <p:cNvPr id="152636" name="Line 60"/>
          <p:cNvSpPr>
            <a:spLocks noChangeShapeType="1"/>
          </p:cNvSpPr>
          <p:nvPr/>
        </p:nvSpPr>
        <p:spPr bwMode="auto">
          <a:xfrm flipV="1">
            <a:off x="5940425" y="4535488"/>
            <a:ext cx="431800" cy="1920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43" name="Text Box 67"/>
          <p:cNvSpPr txBox="1">
            <a:spLocks noChangeArrowheads="1"/>
          </p:cNvSpPr>
          <p:nvPr/>
        </p:nvSpPr>
        <p:spPr bwMode="auto">
          <a:xfrm>
            <a:off x="323850" y="4184650"/>
            <a:ext cx="381635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Bonds will therefore push each other as far apart as possible to reduce the repulsive forces.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Because the repulsions are equal, the bonds will also be equally spaced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4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3506788" y="274638"/>
            <a:ext cx="212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SHAPES OF IONS</a:t>
            </a:r>
            <a:endParaRPr lang="en-US" sz="1800">
              <a:solidFill>
                <a:srgbClr val="CC0000"/>
              </a:solidFill>
              <a:latin typeface="Arial" charset="0"/>
            </a:endParaRPr>
          </a:p>
        </p:txBody>
      </p:sp>
      <p:grpSp>
        <p:nvGrpSpPr>
          <p:cNvPr id="179209" name="Group 9"/>
          <p:cNvGrpSpPr>
            <a:grpSpLocks/>
          </p:cNvGrpSpPr>
          <p:nvPr/>
        </p:nvGrpSpPr>
        <p:grpSpPr bwMode="auto">
          <a:xfrm>
            <a:off x="4960938" y="2085975"/>
            <a:ext cx="958850" cy="965200"/>
            <a:chOff x="364" y="1860"/>
            <a:chExt cx="604" cy="608"/>
          </a:xfrm>
        </p:grpSpPr>
        <p:sp>
          <p:nvSpPr>
            <p:cNvPr id="179210" name="Text Box 10"/>
            <p:cNvSpPr txBox="1">
              <a:spLocks noChangeArrowheads="1"/>
            </p:cNvSpPr>
            <p:nvPr/>
          </p:nvSpPr>
          <p:spPr bwMode="auto">
            <a:xfrm>
              <a:off x="561" y="2065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r>
                <a:rPr lang="en-US" sz="1800" b="1" baseline="30000">
                  <a:latin typeface="Arial" charset="0"/>
                </a:rPr>
                <a:t>+</a:t>
              </a:r>
              <a:endParaRPr lang="en-US"/>
            </a:p>
          </p:txBody>
        </p:sp>
        <p:sp>
          <p:nvSpPr>
            <p:cNvPr id="179211" name="Oval 11"/>
            <p:cNvSpPr>
              <a:spLocks noChangeArrowheads="1"/>
            </p:cNvSpPr>
            <p:nvPr/>
          </p:nvSpPr>
          <p:spPr bwMode="auto">
            <a:xfrm>
              <a:off x="410" y="1908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12" name="Oval 12"/>
            <p:cNvSpPr>
              <a:spLocks noChangeArrowheads="1"/>
            </p:cNvSpPr>
            <p:nvPr/>
          </p:nvSpPr>
          <p:spPr bwMode="auto">
            <a:xfrm>
              <a:off x="614" y="186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13" name="Oval 13"/>
            <p:cNvSpPr>
              <a:spLocks noChangeArrowheads="1"/>
            </p:cNvSpPr>
            <p:nvPr/>
          </p:nvSpPr>
          <p:spPr bwMode="auto">
            <a:xfrm>
              <a:off x="364" y="211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14" name="Oval 14"/>
            <p:cNvSpPr>
              <a:spLocks noChangeArrowheads="1"/>
            </p:cNvSpPr>
            <p:nvPr/>
          </p:nvSpPr>
          <p:spPr bwMode="auto">
            <a:xfrm>
              <a:off x="606" y="235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15" name="Oval 15"/>
            <p:cNvSpPr>
              <a:spLocks noChangeArrowheads="1"/>
            </p:cNvSpPr>
            <p:nvPr/>
          </p:nvSpPr>
          <p:spPr bwMode="auto">
            <a:xfrm>
              <a:off x="856" y="211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9216" name="Group 16"/>
          <p:cNvGrpSpPr>
            <a:grpSpLocks/>
          </p:cNvGrpSpPr>
          <p:nvPr/>
        </p:nvGrpSpPr>
        <p:grpSpPr bwMode="auto">
          <a:xfrm>
            <a:off x="4597400" y="3373438"/>
            <a:ext cx="1644650" cy="1573212"/>
            <a:chOff x="2372" y="1708"/>
            <a:chExt cx="1036" cy="991"/>
          </a:xfrm>
        </p:grpSpPr>
        <p:grpSp>
          <p:nvGrpSpPr>
            <p:cNvPr id="179217" name="Group 17"/>
            <p:cNvGrpSpPr>
              <a:grpSpLocks/>
            </p:cNvGrpSpPr>
            <p:nvPr/>
          </p:nvGrpSpPr>
          <p:grpSpPr bwMode="auto">
            <a:xfrm>
              <a:off x="3104" y="2062"/>
              <a:ext cx="304" cy="307"/>
              <a:chOff x="1346" y="916"/>
              <a:chExt cx="304" cy="307"/>
            </a:xfrm>
          </p:grpSpPr>
          <p:sp>
            <p:nvSpPr>
              <p:cNvPr id="179218" name="Text Box 18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9219" name="Oval 19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9220" name="Oval 20"/>
            <p:cNvSpPr>
              <a:spLocks noChangeArrowheads="1"/>
            </p:cNvSpPr>
            <p:nvPr/>
          </p:nvSpPr>
          <p:spPr bwMode="auto">
            <a:xfrm>
              <a:off x="2630" y="1956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21" name="Oval 21"/>
            <p:cNvSpPr>
              <a:spLocks noChangeArrowheads="1"/>
            </p:cNvSpPr>
            <p:nvPr/>
          </p:nvSpPr>
          <p:spPr bwMode="auto">
            <a:xfrm>
              <a:off x="3080" y="208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22" name="Oval 22"/>
            <p:cNvSpPr>
              <a:spLocks noChangeArrowheads="1"/>
            </p:cNvSpPr>
            <p:nvPr/>
          </p:nvSpPr>
          <p:spPr bwMode="auto">
            <a:xfrm>
              <a:off x="3076" y="223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9223" name="Group 23"/>
            <p:cNvGrpSpPr>
              <a:grpSpLocks/>
            </p:cNvGrpSpPr>
            <p:nvPr/>
          </p:nvGrpSpPr>
          <p:grpSpPr bwMode="auto">
            <a:xfrm>
              <a:off x="2732" y="1708"/>
              <a:ext cx="304" cy="307"/>
              <a:chOff x="1346" y="916"/>
              <a:chExt cx="304" cy="307"/>
            </a:xfrm>
          </p:grpSpPr>
          <p:sp>
            <p:nvSpPr>
              <p:cNvPr id="179224" name="Text Box 24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9225" name="Oval 25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9226" name="Oval 26"/>
            <p:cNvSpPr>
              <a:spLocks noChangeArrowheads="1"/>
            </p:cNvSpPr>
            <p:nvPr/>
          </p:nvSpPr>
          <p:spPr bwMode="auto">
            <a:xfrm>
              <a:off x="2728" y="192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27" name="Oval 27"/>
            <p:cNvSpPr>
              <a:spLocks noChangeArrowheads="1"/>
            </p:cNvSpPr>
            <p:nvPr/>
          </p:nvSpPr>
          <p:spPr bwMode="auto">
            <a:xfrm>
              <a:off x="2938" y="1924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9228" name="Group 28"/>
            <p:cNvGrpSpPr>
              <a:grpSpLocks/>
            </p:cNvGrpSpPr>
            <p:nvPr/>
          </p:nvGrpSpPr>
          <p:grpSpPr bwMode="auto">
            <a:xfrm>
              <a:off x="2732" y="2392"/>
              <a:ext cx="304" cy="307"/>
              <a:chOff x="1346" y="916"/>
              <a:chExt cx="304" cy="307"/>
            </a:xfrm>
          </p:grpSpPr>
          <p:sp>
            <p:nvSpPr>
              <p:cNvPr id="179229" name="Text Box 29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9230" name="Oval 30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9231" name="Oval 31"/>
            <p:cNvSpPr>
              <a:spLocks noChangeArrowheads="1"/>
            </p:cNvSpPr>
            <p:nvPr/>
          </p:nvSpPr>
          <p:spPr bwMode="auto">
            <a:xfrm>
              <a:off x="2960" y="238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32" name="Oval 32"/>
            <p:cNvSpPr>
              <a:spLocks noChangeArrowheads="1"/>
            </p:cNvSpPr>
            <p:nvPr/>
          </p:nvSpPr>
          <p:spPr bwMode="auto">
            <a:xfrm>
              <a:off x="2716" y="2386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9233" name="Group 33"/>
            <p:cNvGrpSpPr>
              <a:grpSpLocks/>
            </p:cNvGrpSpPr>
            <p:nvPr/>
          </p:nvGrpSpPr>
          <p:grpSpPr bwMode="auto">
            <a:xfrm>
              <a:off x="2372" y="2068"/>
              <a:ext cx="304" cy="307"/>
              <a:chOff x="1346" y="916"/>
              <a:chExt cx="304" cy="307"/>
            </a:xfrm>
          </p:grpSpPr>
          <p:sp>
            <p:nvSpPr>
              <p:cNvPr id="179234" name="Text Box 34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9235" name="Oval 35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9236" name="Oval 36"/>
            <p:cNvSpPr>
              <a:spLocks noChangeArrowheads="1"/>
            </p:cNvSpPr>
            <p:nvPr/>
          </p:nvSpPr>
          <p:spPr bwMode="auto">
            <a:xfrm>
              <a:off x="2588" y="225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37" name="Oval 37"/>
            <p:cNvSpPr>
              <a:spLocks noChangeArrowheads="1"/>
            </p:cNvSpPr>
            <p:nvPr/>
          </p:nvSpPr>
          <p:spPr bwMode="auto">
            <a:xfrm>
              <a:off x="2590" y="206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38" name="Text Box 38"/>
            <p:cNvSpPr txBox="1">
              <a:spLocks noChangeArrowheads="1"/>
            </p:cNvSpPr>
            <p:nvPr/>
          </p:nvSpPr>
          <p:spPr bwMode="auto">
            <a:xfrm>
              <a:off x="2793" y="2113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r>
                <a:rPr lang="en-US" sz="1800" b="1" baseline="30000">
                  <a:latin typeface="Arial" charset="0"/>
                </a:rPr>
                <a:t>+</a:t>
              </a:r>
              <a:endParaRPr lang="en-US"/>
            </a:p>
          </p:txBody>
        </p:sp>
      </p:grpSp>
      <p:grpSp>
        <p:nvGrpSpPr>
          <p:cNvPr id="179239" name="Group 39"/>
          <p:cNvGrpSpPr>
            <a:grpSpLocks/>
          </p:cNvGrpSpPr>
          <p:nvPr/>
        </p:nvGrpSpPr>
        <p:grpSpPr bwMode="auto">
          <a:xfrm>
            <a:off x="7410450" y="2085975"/>
            <a:ext cx="920750" cy="965200"/>
            <a:chOff x="376" y="3024"/>
            <a:chExt cx="580" cy="608"/>
          </a:xfrm>
        </p:grpSpPr>
        <p:sp>
          <p:nvSpPr>
            <p:cNvPr id="179240" name="Text Box 40"/>
            <p:cNvSpPr txBox="1">
              <a:spLocks noChangeArrowheads="1"/>
            </p:cNvSpPr>
            <p:nvPr/>
          </p:nvSpPr>
          <p:spPr bwMode="auto">
            <a:xfrm>
              <a:off x="543" y="3229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79241" name="Oval 41"/>
            <p:cNvSpPr>
              <a:spLocks noChangeArrowheads="1"/>
            </p:cNvSpPr>
            <p:nvPr/>
          </p:nvSpPr>
          <p:spPr bwMode="auto">
            <a:xfrm>
              <a:off x="410" y="3072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42" name="Oval 42"/>
            <p:cNvSpPr>
              <a:spLocks noChangeArrowheads="1"/>
            </p:cNvSpPr>
            <p:nvPr/>
          </p:nvSpPr>
          <p:spPr bwMode="auto">
            <a:xfrm>
              <a:off x="614" y="302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43" name="Oval 43"/>
            <p:cNvSpPr>
              <a:spLocks noChangeArrowheads="1"/>
            </p:cNvSpPr>
            <p:nvPr/>
          </p:nvSpPr>
          <p:spPr bwMode="auto">
            <a:xfrm>
              <a:off x="376" y="339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44" name="Oval 44"/>
            <p:cNvSpPr>
              <a:spLocks noChangeArrowheads="1"/>
            </p:cNvSpPr>
            <p:nvPr/>
          </p:nvSpPr>
          <p:spPr bwMode="auto">
            <a:xfrm>
              <a:off x="606" y="352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45" name="Oval 45"/>
            <p:cNvSpPr>
              <a:spLocks noChangeArrowheads="1"/>
            </p:cNvSpPr>
            <p:nvPr/>
          </p:nvSpPr>
          <p:spPr bwMode="auto">
            <a:xfrm>
              <a:off x="844" y="337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46" name="Line 46"/>
            <p:cNvSpPr>
              <a:spLocks noChangeShapeType="1"/>
            </p:cNvSpPr>
            <p:nvPr/>
          </p:nvSpPr>
          <p:spPr bwMode="auto">
            <a:xfrm>
              <a:off x="711" y="3270"/>
              <a:ext cx="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47" name="Oval 47"/>
            <p:cNvSpPr>
              <a:spLocks noChangeArrowheads="1"/>
            </p:cNvSpPr>
            <p:nvPr/>
          </p:nvSpPr>
          <p:spPr bwMode="auto">
            <a:xfrm>
              <a:off x="386" y="314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48" name="Oval 48"/>
            <p:cNvSpPr>
              <a:spLocks noChangeArrowheads="1"/>
            </p:cNvSpPr>
            <p:nvPr/>
          </p:nvSpPr>
          <p:spPr bwMode="auto">
            <a:xfrm>
              <a:off x="830" y="312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9249" name="Group 49"/>
          <p:cNvGrpSpPr>
            <a:grpSpLocks/>
          </p:cNvGrpSpPr>
          <p:nvPr/>
        </p:nvGrpSpPr>
        <p:grpSpPr bwMode="auto">
          <a:xfrm>
            <a:off x="7059613" y="3390900"/>
            <a:ext cx="1304925" cy="1277938"/>
            <a:chOff x="2372" y="2872"/>
            <a:chExt cx="822" cy="805"/>
          </a:xfrm>
        </p:grpSpPr>
        <p:sp>
          <p:nvSpPr>
            <p:cNvPr id="179250" name="Oval 50"/>
            <p:cNvSpPr>
              <a:spLocks noChangeArrowheads="1"/>
            </p:cNvSpPr>
            <p:nvPr/>
          </p:nvSpPr>
          <p:spPr bwMode="auto">
            <a:xfrm>
              <a:off x="2630" y="3120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51" name="Oval 51"/>
            <p:cNvSpPr>
              <a:spLocks noChangeArrowheads="1"/>
            </p:cNvSpPr>
            <p:nvPr/>
          </p:nvSpPr>
          <p:spPr bwMode="auto">
            <a:xfrm>
              <a:off x="3080" y="3249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52" name="Oval 52"/>
            <p:cNvSpPr>
              <a:spLocks noChangeArrowheads="1"/>
            </p:cNvSpPr>
            <p:nvPr/>
          </p:nvSpPr>
          <p:spPr bwMode="auto">
            <a:xfrm>
              <a:off x="3082" y="3387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79253" name="Group 53"/>
            <p:cNvGrpSpPr>
              <a:grpSpLocks/>
            </p:cNvGrpSpPr>
            <p:nvPr/>
          </p:nvGrpSpPr>
          <p:grpSpPr bwMode="auto">
            <a:xfrm>
              <a:off x="2732" y="2872"/>
              <a:ext cx="304" cy="307"/>
              <a:chOff x="1346" y="916"/>
              <a:chExt cx="304" cy="307"/>
            </a:xfrm>
          </p:grpSpPr>
          <p:sp>
            <p:nvSpPr>
              <p:cNvPr id="179254" name="Text Box 54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9255" name="Oval 55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9256" name="Oval 56"/>
            <p:cNvSpPr>
              <a:spLocks noChangeArrowheads="1"/>
            </p:cNvSpPr>
            <p:nvPr/>
          </p:nvSpPr>
          <p:spPr bwMode="auto">
            <a:xfrm>
              <a:off x="2728" y="308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57" name="Oval 57"/>
            <p:cNvSpPr>
              <a:spLocks noChangeArrowheads="1"/>
            </p:cNvSpPr>
            <p:nvPr/>
          </p:nvSpPr>
          <p:spPr bwMode="auto">
            <a:xfrm>
              <a:off x="2938" y="3088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58" name="Oval 58"/>
            <p:cNvSpPr>
              <a:spLocks noChangeArrowheads="1"/>
            </p:cNvSpPr>
            <p:nvPr/>
          </p:nvSpPr>
          <p:spPr bwMode="auto">
            <a:xfrm>
              <a:off x="2909" y="356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59" name="Oval 59"/>
            <p:cNvSpPr>
              <a:spLocks noChangeArrowheads="1"/>
            </p:cNvSpPr>
            <p:nvPr/>
          </p:nvSpPr>
          <p:spPr bwMode="auto">
            <a:xfrm>
              <a:off x="2755" y="3565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9260" name="Group 60"/>
            <p:cNvGrpSpPr>
              <a:grpSpLocks/>
            </p:cNvGrpSpPr>
            <p:nvPr/>
          </p:nvGrpSpPr>
          <p:grpSpPr bwMode="auto">
            <a:xfrm>
              <a:off x="2372" y="3232"/>
              <a:ext cx="304" cy="307"/>
              <a:chOff x="1346" y="916"/>
              <a:chExt cx="304" cy="307"/>
            </a:xfrm>
          </p:grpSpPr>
          <p:sp>
            <p:nvSpPr>
              <p:cNvPr id="179261" name="Text Box 61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9262" name="Oval 62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9263" name="Oval 63"/>
            <p:cNvSpPr>
              <a:spLocks noChangeArrowheads="1"/>
            </p:cNvSpPr>
            <p:nvPr/>
          </p:nvSpPr>
          <p:spPr bwMode="auto">
            <a:xfrm>
              <a:off x="2588" y="341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64" name="Oval 64"/>
            <p:cNvSpPr>
              <a:spLocks noChangeArrowheads="1"/>
            </p:cNvSpPr>
            <p:nvPr/>
          </p:nvSpPr>
          <p:spPr bwMode="auto">
            <a:xfrm>
              <a:off x="2590" y="3226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65" name="Text Box 65"/>
            <p:cNvSpPr txBox="1">
              <a:spLocks noChangeArrowheads="1"/>
            </p:cNvSpPr>
            <p:nvPr/>
          </p:nvSpPr>
          <p:spPr bwMode="auto">
            <a:xfrm>
              <a:off x="2757" y="3277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79266" name="Line 66"/>
            <p:cNvSpPr>
              <a:spLocks noChangeShapeType="1"/>
            </p:cNvSpPr>
            <p:nvPr/>
          </p:nvSpPr>
          <p:spPr bwMode="auto">
            <a:xfrm>
              <a:off x="2931" y="3324"/>
              <a:ext cx="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9267" name="Text Box 67"/>
          <p:cNvSpPr txBox="1">
            <a:spLocks noChangeArrowheads="1"/>
          </p:cNvSpPr>
          <p:nvPr/>
        </p:nvSpPr>
        <p:spPr bwMode="auto">
          <a:xfrm>
            <a:off x="5165725" y="1635125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NH</a:t>
            </a:r>
            <a:r>
              <a:rPr lang="en-US" sz="1800" b="1" baseline="-25000">
                <a:latin typeface="Arial" charset="0"/>
              </a:rPr>
              <a:t>4</a:t>
            </a:r>
            <a:r>
              <a:rPr lang="en-US" baseline="30000">
                <a:latin typeface="Arial" charset="0"/>
              </a:rPr>
              <a:t>+</a:t>
            </a:r>
            <a:endParaRPr lang="en-US"/>
          </a:p>
        </p:txBody>
      </p:sp>
      <p:sp>
        <p:nvSpPr>
          <p:cNvPr id="179268" name="Text Box 68"/>
          <p:cNvSpPr txBox="1">
            <a:spLocks noChangeArrowheads="1"/>
          </p:cNvSpPr>
          <p:nvPr/>
        </p:nvSpPr>
        <p:spPr bwMode="auto">
          <a:xfrm>
            <a:off x="7623175" y="1620838"/>
            <a:ext cx="679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NH</a:t>
            </a:r>
            <a:r>
              <a:rPr lang="en-US" sz="1800" b="1" baseline="-25000">
                <a:latin typeface="Arial" charset="0"/>
              </a:rPr>
              <a:t>2</a:t>
            </a:r>
            <a:r>
              <a:rPr lang="en-US" sz="2800" b="1" baseline="30000">
                <a:latin typeface="Arial" charset="0"/>
              </a:rPr>
              <a:t>-</a:t>
            </a:r>
            <a:endParaRPr lang="en-US"/>
          </a:p>
        </p:txBody>
      </p:sp>
      <p:sp>
        <p:nvSpPr>
          <p:cNvPr id="179271" name="Text Box 71"/>
          <p:cNvSpPr txBox="1">
            <a:spLocks noChangeArrowheads="1"/>
          </p:cNvSpPr>
          <p:nvPr/>
        </p:nvSpPr>
        <p:spPr bwMode="auto">
          <a:xfrm>
            <a:off x="246063" y="958850"/>
            <a:ext cx="4402137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  <a:latin typeface="Arial" charset="0"/>
              </a:rPr>
              <a:t>Draw outer shell electrons of central atom</a:t>
            </a:r>
          </a:p>
          <a:p>
            <a:pPr algn="l">
              <a:spcBef>
                <a:spcPct val="50000"/>
              </a:spcBef>
            </a:pPr>
            <a:endParaRPr lang="en-US" sz="1600" b="1">
              <a:solidFill>
                <a:schemeClr val="folHlink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1600" b="1">
              <a:solidFill>
                <a:schemeClr val="folHlink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  <a:latin typeface="Arial" charset="0"/>
              </a:rPr>
              <a:t>For every positive charge on the ion, remove an electron from the outer shell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  <a:latin typeface="Arial" charset="0"/>
              </a:rPr>
              <a:t>For every negative charge add an electron to the outer shell..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  <a:latin typeface="Arial" charset="0"/>
              </a:rPr>
              <a:t>   for NH</a:t>
            </a:r>
            <a:r>
              <a:rPr lang="en-US" sz="1600" b="1" baseline="-25000">
                <a:solidFill>
                  <a:schemeClr val="folHlink"/>
                </a:solidFill>
                <a:latin typeface="Arial" charset="0"/>
              </a:rPr>
              <a:t>4</a:t>
            </a:r>
            <a:r>
              <a:rPr lang="en-US" sz="1600" b="1" baseline="30000">
                <a:solidFill>
                  <a:schemeClr val="folHlink"/>
                </a:solidFill>
                <a:latin typeface="Arial" charset="0"/>
              </a:rPr>
              <a:t>+</a:t>
            </a:r>
            <a:r>
              <a:rPr lang="en-US" sz="1600" b="1">
                <a:solidFill>
                  <a:schemeClr val="folHlink"/>
                </a:solidFill>
                <a:latin typeface="Arial" charset="0"/>
              </a:rPr>
              <a:t>	remove 1 electron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  <a:latin typeface="Arial" charset="0"/>
              </a:rPr>
              <a:t>   for NH</a:t>
            </a:r>
            <a:r>
              <a:rPr lang="en-US" sz="1600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sz="1600" b="1" baseline="30000">
                <a:solidFill>
                  <a:schemeClr val="folHlink"/>
                </a:solidFill>
                <a:latin typeface="Arial" charset="0"/>
              </a:rPr>
              <a:t>-</a:t>
            </a:r>
            <a:r>
              <a:rPr lang="en-US" sz="1600" b="1">
                <a:solidFill>
                  <a:schemeClr val="folHlink"/>
                </a:solidFill>
                <a:latin typeface="Arial" charset="0"/>
              </a:rPr>
              <a:t>	add 1 electron</a:t>
            </a:r>
          </a:p>
          <a:p>
            <a:pPr algn="l">
              <a:spcBef>
                <a:spcPct val="50000"/>
              </a:spcBef>
            </a:pPr>
            <a:endParaRPr lang="en-US" sz="1600" b="1">
              <a:solidFill>
                <a:schemeClr val="folHlink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1600" b="1">
              <a:solidFill>
                <a:schemeClr val="folHlink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Pair up electrons in the usual way</a:t>
            </a:r>
          </a:p>
          <a:p>
            <a:pPr algn="l">
              <a:spcBef>
                <a:spcPct val="50000"/>
              </a:spcBef>
            </a:pPr>
            <a:endParaRPr lang="en-US" sz="1600">
              <a:solidFill>
                <a:schemeClr val="folHlink"/>
              </a:solidFill>
              <a:latin typeface="Verdana" pitchFamily="34" charset="0"/>
            </a:endParaRPr>
          </a:p>
          <a:p>
            <a:pPr algn="l">
              <a:lnSpc>
                <a:spcPct val="130000"/>
              </a:lnSpc>
              <a:spcBef>
                <a:spcPct val="50000"/>
              </a:spcBef>
            </a:pPr>
            <a:endParaRPr lang="en-US" sz="1600">
              <a:latin typeface="Verdana" pitchFamily="34" charset="0"/>
            </a:endParaRPr>
          </a:p>
        </p:txBody>
      </p:sp>
      <p:sp>
        <p:nvSpPr>
          <p:cNvPr id="179280" name="Text Box 80"/>
          <p:cNvSpPr txBox="1">
            <a:spLocks noChangeArrowheads="1"/>
          </p:cNvSpPr>
          <p:nvPr/>
        </p:nvSpPr>
        <p:spPr bwMode="auto">
          <a:xfrm>
            <a:off x="465138" y="284163"/>
            <a:ext cx="1054100" cy="3143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EXAMPLE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9281" name="Text Box 81"/>
          <p:cNvSpPr txBox="1">
            <a:spLocks noChangeArrowheads="1"/>
          </p:cNvSpPr>
          <p:nvPr/>
        </p:nvSpPr>
        <p:spPr bwMode="auto">
          <a:xfrm>
            <a:off x="6450013" y="1055688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  <a:latin typeface="Arial" charset="0"/>
              </a:rPr>
              <a:t>N</a:t>
            </a:r>
            <a:endParaRPr lang="en-US"/>
          </a:p>
        </p:txBody>
      </p:sp>
      <p:sp>
        <p:nvSpPr>
          <p:cNvPr id="179282" name="Oval 82"/>
          <p:cNvSpPr>
            <a:spLocks noChangeArrowheads="1"/>
          </p:cNvSpPr>
          <p:nvPr/>
        </p:nvSpPr>
        <p:spPr bwMode="auto">
          <a:xfrm>
            <a:off x="6197600" y="809625"/>
            <a:ext cx="812800" cy="812800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83" name="Oval 83"/>
          <p:cNvSpPr>
            <a:spLocks noChangeArrowheads="1"/>
          </p:cNvSpPr>
          <p:nvPr/>
        </p:nvSpPr>
        <p:spPr bwMode="auto">
          <a:xfrm>
            <a:off x="6778625" y="819150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84" name="Oval 84"/>
          <p:cNvSpPr>
            <a:spLocks noChangeArrowheads="1"/>
          </p:cNvSpPr>
          <p:nvPr/>
        </p:nvSpPr>
        <p:spPr bwMode="auto">
          <a:xfrm>
            <a:off x="6248400" y="825500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85" name="Oval 85"/>
          <p:cNvSpPr>
            <a:spLocks noChangeArrowheads="1"/>
          </p:cNvSpPr>
          <p:nvPr/>
        </p:nvSpPr>
        <p:spPr bwMode="auto">
          <a:xfrm>
            <a:off x="6124575" y="1244600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86" name="Oval 86"/>
          <p:cNvSpPr>
            <a:spLocks noChangeArrowheads="1"/>
          </p:cNvSpPr>
          <p:nvPr/>
        </p:nvSpPr>
        <p:spPr bwMode="auto">
          <a:xfrm>
            <a:off x="6508750" y="1520825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87" name="Oval 87"/>
          <p:cNvSpPr>
            <a:spLocks noChangeArrowheads="1"/>
          </p:cNvSpPr>
          <p:nvPr/>
        </p:nvSpPr>
        <p:spPr bwMode="auto">
          <a:xfrm>
            <a:off x="6905625" y="1247775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7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8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3506788" y="274638"/>
            <a:ext cx="212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SHAPES OF IONS</a:t>
            </a:r>
            <a:endParaRPr lang="en-US" sz="1800">
              <a:solidFill>
                <a:srgbClr val="CC0000"/>
              </a:solidFill>
              <a:latin typeface="Arial" charset="0"/>
            </a:endParaRPr>
          </a:p>
        </p:txBody>
      </p:sp>
      <p:grpSp>
        <p:nvGrpSpPr>
          <p:cNvPr id="180233" name="Group 9"/>
          <p:cNvGrpSpPr>
            <a:grpSpLocks/>
          </p:cNvGrpSpPr>
          <p:nvPr/>
        </p:nvGrpSpPr>
        <p:grpSpPr bwMode="auto">
          <a:xfrm>
            <a:off x="4960938" y="2085975"/>
            <a:ext cx="958850" cy="965200"/>
            <a:chOff x="364" y="1860"/>
            <a:chExt cx="604" cy="608"/>
          </a:xfrm>
        </p:grpSpPr>
        <p:sp>
          <p:nvSpPr>
            <p:cNvPr id="180234" name="Text Box 10"/>
            <p:cNvSpPr txBox="1">
              <a:spLocks noChangeArrowheads="1"/>
            </p:cNvSpPr>
            <p:nvPr/>
          </p:nvSpPr>
          <p:spPr bwMode="auto">
            <a:xfrm>
              <a:off x="561" y="2065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r>
                <a:rPr lang="en-US" sz="1800" b="1" baseline="30000">
                  <a:latin typeface="Arial" charset="0"/>
                </a:rPr>
                <a:t>+</a:t>
              </a:r>
              <a:endParaRPr lang="en-US"/>
            </a:p>
          </p:txBody>
        </p:sp>
        <p:sp>
          <p:nvSpPr>
            <p:cNvPr id="180235" name="Oval 11"/>
            <p:cNvSpPr>
              <a:spLocks noChangeArrowheads="1"/>
            </p:cNvSpPr>
            <p:nvPr/>
          </p:nvSpPr>
          <p:spPr bwMode="auto">
            <a:xfrm>
              <a:off x="410" y="1908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6" name="Oval 12"/>
            <p:cNvSpPr>
              <a:spLocks noChangeArrowheads="1"/>
            </p:cNvSpPr>
            <p:nvPr/>
          </p:nvSpPr>
          <p:spPr bwMode="auto">
            <a:xfrm>
              <a:off x="614" y="186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7" name="Oval 13"/>
            <p:cNvSpPr>
              <a:spLocks noChangeArrowheads="1"/>
            </p:cNvSpPr>
            <p:nvPr/>
          </p:nvSpPr>
          <p:spPr bwMode="auto">
            <a:xfrm>
              <a:off x="364" y="211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8" name="Oval 14"/>
            <p:cNvSpPr>
              <a:spLocks noChangeArrowheads="1"/>
            </p:cNvSpPr>
            <p:nvPr/>
          </p:nvSpPr>
          <p:spPr bwMode="auto">
            <a:xfrm>
              <a:off x="606" y="235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9" name="Oval 15"/>
            <p:cNvSpPr>
              <a:spLocks noChangeArrowheads="1"/>
            </p:cNvSpPr>
            <p:nvPr/>
          </p:nvSpPr>
          <p:spPr bwMode="auto">
            <a:xfrm>
              <a:off x="856" y="211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0240" name="Group 16"/>
          <p:cNvGrpSpPr>
            <a:grpSpLocks/>
          </p:cNvGrpSpPr>
          <p:nvPr/>
        </p:nvGrpSpPr>
        <p:grpSpPr bwMode="auto">
          <a:xfrm>
            <a:off x="4597400" y="3373438"/>
            <a:ext cx="1644650" cy="1573212"/>
            <a:chOff x="2372" y="1708"/>
            <a:chExt cx="1036" cy="991"/>
          </a:xfrm>
        </p:grpSpPr>
        <p:grpSp>
          <p:nvGrpSpPr>
            <p:cNvPr id="180241" name="Group 17"/>
            <p:cNvGrpSpPr>
              <a:grpSpLocks/>
            </p:cNvGrpSpPr>
            <p:nvPr/>
          </p:nvGrpSpPr>
          <p:grpSpPr bwMode="auto">
            <a:xfrm>
              <a:off x="3104" y="2062"/>
              <a:ext cx="304" cy="307"/>
              <a:chOff x="1346" y="916"/>
              <a:chExt cx="304" cy="307"/>
            </a:xfrm>
          </p:grpSpPr>
          <p:sp>
            <p:nvSpPr>
              <p:cNvPr id="180242" name="Text Box 18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80243" name="Oval 19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0244" name="Oval 20"/>
            <p:cNvSpPr>
              <a:spLocks noChangeArrowheads="1"/>
            </p:cNvSpPr>
            <p:nvPr/>
          </p:nvSpPr>
          <p:spPr bwMode="auto">
            <a:xfrm>
              <a:off x="2630" y="1956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45" name="Oval 21"/>
            <p:cNvSpPr>
              <a:spLocks noChangeArrowheads="1"/>
            </p:cNvSpPr>
            <p:nvPr/>
          </p:nvSpPr>
          <p:spPr bwMode="auto">
            <a:xfrm>
              <a:off x="3080" y="208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46" name="Oval 22"/>
            <p:cNvSpPr>
              <a:spLocks noChangeArrowheads="1"/>
            </p:cNvSpPr>
            <p:nvPr/>
          </p:nvSpPr>
          <p:spPr bwMode="auto">
            <a:xfrm>
              <a:off x="3076" y="223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0247" name="Group 23"/>
            <p:cNvGrpSpPr>
              <a:grpSpLocks/>
            </p:cNvGrpSpPr>
            <p:nvPr/>
          </p:nvGrpSpPr>
          <p:grpSpPr bwMode="auto">
            <a:xfrm>
              <a:off x="2732" y="1708"/>
              <a:ext cx="304" cy="307"/>
              <a:chOff x="1346" y="916"/>
              <a:chExt cx="304" cy="307"/>
            </a:xfrm>
          </p:grpSpPr>
          <p:sp>
            <p:nvSpPr>
              <p:cNvPr id="180248" name="Text Box 24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80249" name="Oval 25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0250" name="Oval 26"/>
            <p:cNvSpPr>
              <a:spLocks noChangeArrowheads="1"/>
            </p:cNvSpPr>
            <p:nvPr/>
          </p:nvSpPr>
          <p:spPr bwMode="auto">
            <a:xfrm>
              <a:off x="2728" y="192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51" name="Oval 27"/>
            <p:cNvSpPr>
              <a:spLocks noChangeArrowheads="1"/>
            </p:cNvSpPr>
            <p:nvPr/>
          </p:nvSpPr>
          <p:spPr bwMode="auto">
            <a:xfrm>
              <a:off x="2938" y="1924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0252" name="Group 28"/>
            <p:cNvGrpSpPr>
              <a:grpSpLocks/>
            </p:cNvGrpSpPr>
            <p:nvPr/>
          </p:nvGrpSpPr>
          <p:grpSpPr bwMode="auto">
            <a:xfrm>
              <a:off x="2732" y="2392"/>
              <a:ext cx="304" cy="307"/>
              <a:chOff x="1346" y="916"/>
              <a:chExt cx="304" cy="307"/>
            </a:xfrm>
          </p:grpSpPr>
          <p:sp>
            <p:nvSpPr>
              <p:cNvPr id="180253" name="Text Box 29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80254" name="Oval 30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0255" name="Oval 31"/>
            <p:cNvSpPr>
              <a:spLocks noChangeArrowheads="1"/>
            </p:cNvSpPr>
            <p:nvPr/>
          </p:nvSpPr>
          <p:spPr bwMode="auto">
            <a:xfrm>
              <a:off x="2960" y="238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56" name="Oval 32"/>
            <p:cNvSpPr>
              <a:spLocks noChangeArrowheads="1"/>
            </p:cNvSpPr>
            <p:nvPr/>
          </p:nvSpPr>
          <p:spPr bwMode="auto">
            <a:xfrm>
              <a:off x="2716" y="2386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0257" name="Group 33"/>
            <p:cNvGrpSpPr>
              <a:grpSpLocks/>
            </p:cNvGrpSpPr>
            <p:nvPr/>
          </p:nvGrpSpPr>
          <p:grpSpPr bwMode="auto">
            <a:xfrm>
              <a:off x="2372" y="2068"/>
              <a:ext cx="304" cy="307"/>
              <a:chOff x="1346" y="916"/>
              <a:chExt cx="304" cy="307"/>
            </a:xfrm>
          </p:grpSpPr>
          <p:sp>
            <p:nvSpPr>
              <p:cNvPr id="180258" name="Text Box 34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80259" name="Oval 35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0260" name="Oval 36"/>
            <p:cNvSpPr>
              <a:spLocks noChangeArrowheads="1"/>
            </p:cNvSpPr>
            <p:nvPr/>
          </p:nvSpPr>
          <p:spPr bwMode="auto">
            <a:xfrm>
              <a:off x="2588" y="225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1" name="Oval 37"/>
            <p:cNvSpPr>
              <a:spLocks noChangeArrowheads="1"/>
            </p:cNvSpPr>
            <p:nvPr/>
          </p:nvSpPr>
          <p:spPr bwMode="auto">
            <a:xfrm>
              <a:off x="2590" y="206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2" name="Text Box 38"/>
            <p:cNvSpPr txBox="1">
              <a:spLocks noChangeArrowheads="1"/>
            </p:cNvSpPr>
            <p:nvPr/>
          </p:nvSpPr>
          <p:spPr bwMode="auto">
            <a:xfrm>
              <a:off x="2793" y="2113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r>
                <a:rPr lang="en-US" sz="1800" b="1" baseline="30000">
                  <a:latin typeface="Arial" charset="0"/>
                </a:rPr>
                <a:t>+</a:t>
              </a:r>
              <a:endParaRPr lang="en-US"/>
            </a:p>
          </p:txBody>
        </p:sp>
      </p:grpSp>
      <p:grpSp>
        <p:nvGrpSpPr>
          <p:cNvPr id="180263" name="Group 39"/>
          <p:cNvGrpSpPr>
            <a:grpSpLocks/>
          </p:cNvGrpSpPr>
          <p:nvPr/>
        </p:nvGrpSpPr>
        <p:grpSpPr bwMode="auto">
          <a:xfrm>
            <a:off x="7410450" y="2085975"/>
            <a:ext cx="920750" cy="965200"/>
            <a:chOff x="376" y="3024"/>
            <a:chExt cx="580" cy="608"/>
          </a:xfrm>
        </p:grpSpPr>
        <p:sp>
          <p:nvSpPr>
            <p:cNvPr id="180264" name="Text Box 40"/>
            <p:cNvSpPr txBox="1">
              <a:spLocks noChangeArrowheads="1"/>
            </p:cNvSpPr>
            <p:nvPr/>
          </p:nvSpPr>
          <p:spPr bwMode="auto">
            <a:xfrm>
              <a:off x="543" y="3229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80265" name="Oval 41"/>
            <p:cNvSpPr>
              <a:spLocks noChangeArrowheads="1"/>
            </p:cNvSpPr>
            <p:nvPr/>
          </p:nvSpPr>
          <p:spPr bwMode="auto">
            <a:xfrm>
              <a:off x="410" y="3072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6" name="Oval 42"/>
            <p:cNvSpPr>
              <a:spLocks noChangeArrowheads="1"/>
            </p:cNvSpPr>
            <p:nvPr/>
          </p:nvSpPr>
          <p:spPr bwMode="auto">
            <a:xfrm>
              <a:off x="614" y="302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7" name="Oval 43"/>
            <p:cNvSpPr>
              <a:spLocks noChangeArrowheads="1"/>
            </p:cNvSpPr>
            <p:nvPr/>
          </p:nvSpPr>
          <p:spPr bwMode="auto">
            <a:xfrm>
              <a:off x="376" y="339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8" name="Oval 44"/>
            <p:cNvSpPr>
              <a:spLocks noChangeArrowheads="1"/>
            </p:cNvSpPr>
            <p:nvPr/>
          </p:nvSpPr>
          <p:spPr bwMode="auto">
            <a:xfrm>
              <a:off x="606" y="352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9" name="Oval 45"/>
            <p:cNvSpPr>
              <a:spLocks noChangeArrowheads="1"/>
            </p:cNvSpPr>
            <p:nvPr/>
          </p:nvSpPr>
          <p:spPr bwMode="auto">
            <a:xfrm>
              <a:off x="844" y="337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0" name="Line 46"/>
            <p:cNvSpPr>
              <a:spLocks noChangeShapeType="1"/>
            </p:cNvSpPr>
            <p:nvPr/>
          </p:nvSpPr>
          <p:spPr bwMode="auto">
            <a:xfrm>
              <a:off x="711" y="3270"/>
              <a:ext cx="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1" name="Oval 47"/>
            <p:cNvSpPr>
              <a:spLocks noChangeArrowheads="1"/>
            </p:cNvSpPr>
            <p:nvPr/>
          </p:nvSpPr>
          <p:spPr bwMode="auto">
            <a:xfrm>
              <a:off x="386" y="314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2" name="Oval 48"/>
            <p:cNvSpPr>
              <a:spLocks noChangeArrowheads="1"/>
            </p:cNvSpPr>
            <p:nvPr/>
          </p:nvSpPr>
          <p:spPr bwMode="auto">
            <a:xfrm>
              <a:off x="830" y="312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0273" name="Group 49"/>
          <p:cNvGrpSpPr>
            <a:grpSpLocks/>
          </p:cNvGrpSpPr>
          <p:nvPr/>
        </p:nvGrpSpPr>
        <p:grpSpPr bwMode="auto">
          <a:xfrm>
            <a:off x="7059613" y="3390900"/>
            <a:ext cx="1304925" cy="1277938"/>
            <a:chOff x="2372" y="2872"/>
            <a:chExt cx="822" cy="805"/>
          </a:xfrm>
        </p:grpSpPr>
        <p:sp>
          <p:nvSpPr>
            <p:cNvPr id="180274" name="Oval 50"/>
            <p:cNvSpPr>
              <a:spLocks noChangeArrowheads="1"/>
            </p:cNvSpPr>
            <p:nvPr/>
          </p:nvSpPr>
          <p:spPr bwMode="auto">
            <a:xfrm>
              <a:off x="2630" y="3120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5" name="Oval 51"/>
            <p:cNvSpPr>
              <a:spLocks noChangeArrowheads="1"/>
            </p:cNvSpPr>
            <p:nvPr/>
          </p:nvSpPr>
          <p:spPr bwMode="auto">
            <a:xfrm>
              <a:off x="3080" y="3249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6" name="Oval 52"/>
            <p:cNvSpPr>
              <a:spLocks noChangeArrowheads="1"/>
            </p:cNvSpPr>
            <p:nvPr/>
          </p:nvSpPr>
          <p:spPr bwMode="auto">
            <a:xfrm>
              <a:off x="3082" y="3387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80277" name="Group 53"/>
            <p:cNvGrpSpPr>
              <a:grpSpLocks/>
            </p:cNvGrpSpPr>
            <p:nvPr/>
          </p:nvGrpSpPr>
          <p:grpSpPr bwMode="auto">
            <a:xfrm>
              <a:off x="2732" y="2872"/>
              <a:ext cx="304" cy="307"/>
              <a:chOff x="1346" y="916"/>
              <a:chExt cx="304" cy="307"/>
            </a:xfrm>
          </p:grpSpPr>
          <p:sp>
            <p:nvSpPr>
              <p:cNvPr id="180278" name="Text Box 54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80279" name="Oval 55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0280" name="Oval 56"/>
            <p:cNvSpPr>
              <a:spLocks noChangeArrowheads="1"/>
            </p:cNvSpPr>
            <p:nvPr/>
          </p:nvSpPr>
          <p:spPr bwMode="auto">
            <a:xfrm>
              <a:off x="2728" y="308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81" name="Oval 57"/>
            <p:cNvSpPr>
              <a:spLocks noChangeArrowheads="1"/>
            </p:cNvSpPr>
            <p:nvPr/>
          </p:nvSpPr>
          <p:spPr bwMode="auto">
            <a:xfrm>
              <a:off x="2938" y="3088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82" name="Oval 58"/>
            <p:cNvSpPr>
              <a:spLocks noChangeArrowheads="1"/>
            </p:cNvSpPr>
            <p:nvPr/>
          </p:nvSpPr>
          <p:spPr bwMode="auto">
            <a:xfrm>
              <a:off x="2909" y="356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83" name="Oval 59"/>
            <p:cNvSpPr>
              <a:spLocks noChangeArrowheads="1"/>
            </p:cNvSpPr>
            <p:nvPr/>
          </p:nvSpPr>
          <p:spPr bwMode="auto">
            <a:xfrm>
              <a:off x="2755" y="3565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0284" name="Group 60"/>
            <p:cNvGrpSpPr>
              <a:grpSpLocks/>
            </p:cNvGrpSpPr>
            <p:nvPr/>
          </p:nvGrpSpPr>
          <p:grpSpPr bwMode="auto">
            <a:xfrm>
              <a:off x="2372" y="3232"/>
              <a:ext cx="304" cy="307"/>
              <a:chOff x="1346" y="916"/>
              <a:chExt cx="304" cy="307"/>
            </a:xfrm>
          </p:grpSpPr>
          <p:sp>
            <p:nvSpPr>
              <p:cNvPr id="180285" name="Text Box 61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80286" name="Oval 62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0287" name="Oval 63"/>
            <p:cNvSpPr>
              <a:spLocks noChangeArrowheads="1"/>
            </p:cNvSpPr>
            <p:nvPr/>
          </p:nvSpPr>
          <p:spPr bwMode="auto">
            <a:xfrm>
              <a:off x="2588" y="341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88" name="Oval 64"/>
            <p:cNvSpPr>
              <a:spLocks noChangeArrowheads="1"/>
            </p:cNvSpPr>
            <p:nvPr/>
          </p:nvSpPr>
          <p:spPr bwMode="auto">
            <a:xfrm>
              <a:off x="2590" y="3226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89" name="Text Box 65"/>
            <p:cNvSpPr txBox="1">
              <a:spLocks noChangeArrowheads="1"/>
            </p:cNvSpPr>
            <p:nvPr/>
          </p:nvSpPr>
          <p:spPr bwMode="auto">
            <a:xfrm>
              <a:off x="2757" y="3277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80290" name="Line 66"/>
            <p:cNvSpPr>
              <a:spLocks noChangeShapeType="1"/>
            </p:cNvSpPr>
            <p:nvPr/>
          </p:nvSpPr>
          <p:spPr bwMode="auto">
            <a:xfrm>
              <a:off x="2931" y="3324"/>
              <a:ext cx="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291" name="Text Box 67"/>
          <p:cNvSpPr txBox="1">
            <a:spLocks noChangeArrowheads="1"/>
          </p:cNvSpPr>
          <p:nvPr/>
        </p:nvSpPr>
        <p:spPr bwMode="auto">
          <a:xfrm>
            <a:off x="5165725" y="1635125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NH</a:t>
            </a:r>
            <a:r>
              <a:rPr lang="en-US" sz="1800" b="1" baseline="-25000">
                <a:latin typeface="Arial" charset="0"/>
              </a:rPr>
              <a:t>4</a:t>
            </a:r>
            <a:r>
              <a:rPr lang="en-US" baseline="30000">
                <a:latin typeface="Arial" charset="0"/>
              </a:rPr>
              <a:t>+</a:t>
            </a:r>
            <a:endParaRPr lang="en-US"/>
          </a:p>
        </p:txBody>
      </p:sp>
      <p:sp>
        <p:nvSpPr>
          <p:cNvPr id="180292" name="Text Box 68"/>
          <p:cNvSpPr txBox="1">
            <a:spLocks noChangeArrowheads="1"/>
          </p:cNvSpPr>
          <p:nvPr/>
        </p:nvSpPr>
        <p:spPr bwMode="auto">
          <a:xfrm>
            <a:off x="7623175" y="1620838"/>
            <a:ext cx="679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NH</a:t>
            </a:r>
            <a:r>
              <a:rPr lang="en-US" sz="1800" b="1" baseline="-25000">
                <a:latin typeface="Arial" charset="0"/>
              </a:rPr>
              <a:t>2</a:t>
            </a:r>
            <a:r>
              <a:rPr lang="en-US" sz="2800" b="1" baseline="30000">
                <a:latin typeface="Arial" charset="0"/>
              </a:rPr>
              <a:t>-</a:t>
            </a:r>
            <a:endParaRPr lang="en-US"/>
          </a:p>
        </p:txBody>
      </p:sp>
      <p:sp>
        <p:nvSpPr>
          <p:cNvPr id="180293" name="Text Box 69"/>
          <p:cNvSpPr txBox="1">
            <a:spLocks noChangeArrowheads="1"/>
          </p:cNvSpPr>
          <p:nvPr/>
        </p:nvSpPr>
        <p:spPr bwMode="auto">
          <a:xfrm>
            <a:off x="4643438" y="5143500"/>
            <a:ext cx="166528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  <a:latin typeface="Arial" charset="0"/>
              </a:rPr>
              <a:t>BOND PAIRS     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  <a:latin typeface="Arial" charset="0"/>
              </a:rPr>
              <a:t>LONE PAIRS     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  <a:latin typeface="Arial" charset="0"/>
              </a:rPr>
              <a:t>TETRADHEDRAL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  <a:latin typeface="Arial" charset="0"/>
              </a:rPr>
              <a:t>H-N-H   109.5°</a:t>
            </a:r>
          </a:p>
        </p:txBody>
      </p:sp>
      <p:sp>
        <p:nvSpPr>
          <p:cNvPr id="180294" name="Text Box 70"/>
          <p:cNvSpPr txBox="1">
            <a:spLocks noChangeArrowheads="1"/>
          </p:cNvSpPr>
          <p:nvPr/>
        </p:nvSpPr>
        <p:spPr bwMode="auto">
          <a:xfrm>
            <a:off x="7092950" y="5143500"/>
            <a:ext cx="1665288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  <a:latin typeface="Arial" charset="0"/>
              </a:rPr>
              <a:t>BOND PAIRS    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  <a:latin typeface="Arial" charset="0"/>
              </a:rPr>
              <a:t>LONE PAIRS     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  <a:latin typeface="Arial" charset="0"/>
              </a:rPr>
              <a:t>ANGULAR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  <a:latin typeface="Arial" charset="0"/>
              </a:rPr>
              <a:t>H-N-H   104.5°</a:t>
            </a:r>
          </a:p>
        </p:txBody>
      </p:sp>
      <p:sp>
        <p:nvSpPr>
          <p:cNvPr id="180295" name="Text Box 71"/>
          <p:cNvSpPr txBox="1">
            <a:spLocks noChangeArrowheads="1"/>
          </p:cNvSpPr>
          <p:nvPr/>
        </p:nvSpPr>
        <p:spPr bwMode="auto">
          <a:xfrm>
            <a:off x="246063" y="958850"/>
            <a:ext cx="4402137" cy="510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  <a:latin typeface="Arial" charset="0"/>
              </a:rPr>
              <a:t>Draw outer shell electrons of central atom</a:t>
            </a:r>
          </a:p>
          <a:p>
            <a:pPr algn="l">
              <a:spcBef>
                <a:spcPct val="50000"/>
              </a:spcBef>
            </a:pPr>
            <a:endParaRPr lang="en-US" sz="1600" b="1">
              <a:solidFill>
                <a:schemeClr val="folHlink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1600" b="1">
              <a:solidFill>
                <a:schemeClr val="folHlink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  <a:latin typeface="Arial" charset="0"/>
              </a:rPr>
              <a:t>For every positive charge on the ion, remove an electron from the outer shell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  <a:latin typeface="Arial" charset="0"/>
              </a:rPr>
              <a:t>For every negative charge add an electron to the outer shell..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  <a:latin typeface="Arial" charset="0"/>
              </a:rPr>
              <a:t>   for NH</a:t>
            </a:r>
            <a:r>
              <a:rPr lang="en-US" sz="1600" b="1" baseline="-25000">
                <a:solidFill>
                  <a:schemeClr val="folHlink"/>
                </a:solidFill>
                <a:latin typeface="Arial" charset="0"/>
              </a:rPr>
              <a:t>4</a:t>
            </a:r>
            <a:r>
              <a:rPr lang="en-US" sz="1600" b="1" baseline="30000">
                <a:solidFill>
                  <a:schemeClr val="folHlink"/>
                </a:solidFill>
                <a:latin typeface="Arial" charset="0"/>
              </a:rPr>
              <a:t>+</a:t>
            </a:r>
            <a:r>
              <a:rPr lang="en-US" sz="1600" b="1">
                <a:solidFill>
                  <a:schemeClr val="folHlink"/>
                </a:solidFill>
                <a:latin typeface="Arial" charset="0"/>
              </a:rPr>
              <a:t>	remove 1 electron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  <a:latin typeface="Arial" charset="0"/>
              </a:rPr>
              <a:t>   for NH</a:t>
            </a:r>
            <a:r>
              <a:rPr lang="en-US" sz="1600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sz="1600" b="1" baseline="30000">
                <a:solidFill>
                  <a:schemeClr val="folHlink"/>
                </a:solidFill>
                <a:latin typeface="Arial" charset="0"/>
              </a:rPr>
              <a:t>-</a:t>
            </a:r>
            <a:r>
              <a:rPr lang="en-US" sz="1600" b="1">
                <a:solidFill>
                  <a:schemeClr val="folHlink"/>
                </a:solidFill>
                <a:latin typeface="Arial" charset="0"/>
              </a:rPr>
              <a:t>	add 1 electron</a:t>
            </a:r>
          </a:p>
          <a:p>
            <a:pPr algn="l">
              <a:spcBef>
                <a:spcPct val="50000"/>
              </a:spcBef>
            </a:pPr>
            <a:endParaRPr lang="en-US" sz="1600" b="1">
              <a:solidFill>
                <a:schemeClr val="folHlink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1600" b="1">
              <a:solidFill>
                <a:schemeClr val="folHlink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  <a:latin typeface="Arial" charset="0"/>
              </a:rPr>
              <a:t>Pair up electrons in the usual way</a:t>
            </a:r>
          </a:p>
          <a:p>
            <a:pPr algn="l">
              <a:spcBef>
                <a:spcPct val="50000"/>
              </a:spcBef>
            </a:pPr>
            <a:endParaRPr lang="en-US" sz="1600" b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Work out shape and bond angle(s) from number of bond pairs and lone pairs.</a:t>
            </a:r>
          </a:p>
        </p:txBody>
      </p:sp>
      <p:sp>
        <p:nvSpPr>
          <p:cNvPr id="180304" name="Text Box 80"/>
          <p:cNvSpPr txBox="1">
            <a:spLocks noChangeArrowheads="1"/>
          </p:cNvSpPr>
          <p:nvPr/>
        </p:nvSpPr>
        <p:spPr bwMode="auto">
          <a:xfrm>
            <a:off x="465138" y="284163"/>
            <a:ext cx="1054100" cy="3143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EXAMPLE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0305" name="Text Box 81"/>
          <p:cNvSpPr txBox="1">
            <a:spLocks noChangeArrowheads="1"/>
          </p:cNvSpPr>
          <p:nvPr/>
        </p:nvSpPr>
        <p:spPr bwMode="auto">
          <a:xfrm>
            <a:off x="6450013" y="1055688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  <a:latin typeface="Arial" charset="0"/>
              </a:rPr>
              <a:t>N</a:t>
            </a:r>
            <a:endParaRPr lang="en-US"/>
          </a:p>
        </p:txBody>
      </p:sp>
      <p:sp>
        <p:nvSpPr>
          <p:cNvPr id="180306" name="Oval 82"/>
          <p:cNvSpPr>
            <a:spLocks noChangeArrowheads="1"/>
          </p:cNvSpPr>
          <p:nvPr/>
        </p:nvSpPr>
        <p:spPr bwMode="auto">
          <a:xfrm>
            <a:off x="6197600" y="809625"/>
            <a:ext cx="812800" cy="812800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307" name="Oval 83"/>
          <p:cNvSpPr>
            <a:spLocks noChangeArrowheads="1"/>
          </p:cNvSpPr>
          <p:nvPr/>
        </p:nvSpPr>
        <p:spPr bwMode="auto">
          <a:xfrm>
            <a:off x="6778625" y="819150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308" name="Oval 84"/>
          <p:cNvSpPr>
            <a:spLocks noChangeArrowheads="1"/>
          </p:cNvSpPr>
          <p:nvPr/>
        </p:nvSpPr>
        <p:spPr bwMode="auto">
          <a:xfrm>
            <a:off x="6248400" y="825500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309" name="Oval 85"/>
          <p:cNvSpPr>
            <a:spLocks noChangeArrowheads="1"/>
          </p:cNvSpPr>
          <p:nvPr/>
        </p:nvSpPr>
        <p:spPr bwMode="auto">
          <a:xfrm>
            <a:off x="6124575" y="1244600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310" name="Oval 86"/>
          <p:cNvSpPr>
            <a:spLocks noChangeArrowheads="1"/>
          </p:cNvSpPr>
          <p:nvPr/>
        </p:nvSpPr>
        <p:spPr bwMode="auto">
          <a:xfrm>
            <a:off x="6508750" y="1520825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311" name="Oval 87"/>
          <p:cNvSpPr>
            <a:spLocks noChangeArrowheads="1"/>
          </p:cNvSpPr>
          <p:nvPr/>
        </p:nvSpPr>
        <p:spPr bwMode="auto">
          <a:xfrm>
            <a:off x="6905625" y="1247775"/>
            <a:ext cx="177800" cy="177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2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3506788" y="274638"/>
            <a:ext cx="212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SHAPES OF IONS</a:t>
            </a:r>
            <a:endParaRPr lang="en-US" sz="1800">
              <a:solidFill>
                <a:srgbClr val="CC0000"/>
              </a:solidFill>
              <a:latin typeface="Arial" charset="0"/>
            </a:endParaRPr>
          </a:p>
        </p:txBody>
      </p:sp>
      <p:grpSp>
        <p:nvGrpSpPr>
          <p:cNvPr id="176331" name="Group 203"/>
          <p:cNvGrpSpPr>
            <a:grpSpLocks/>
          </p:cNvGrpSpPr>
          <p:nvPr/>
        </p:nvGrpSpPr>
        <p:grpSpPr bwMode="auto">
          <a:xfrm>
            <a:off x="1774825" y="1276350"/>
            <a:ext cx="958850" cy="889000"/>
            <a:chOff x="364" y="780"/>
            <a:chExt cx="604" cy="560"/>
          </a:xfrm>
        </p:grpSpPr>
        <p:sp>
          <p:nvSpPr>
            <p:cNvPr id="176142" name="Text Box 14"/>
            <p:cNvSpPr txBox="1">
              <a:spLocks noChangeArrowheads="1"/>
            </p:cNvSpPr>
            <p:nvPr/>
          </p:nvSpPr>
          <p:spPr bwMode="auto">
            <a:xfrm>
              <a:off x="569" y="935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76143" name="Oval 15"/>
            <p:cNvSpPr>
              <a:spLocks noChangeArrowheads="1"/>
            </p:cNvSpPr>
            <p:nvPr/>
          </p:nvSpPr>
          <p:spPr bwMode="auto">
            <a:xfrm>
              <a:off x="410" y="780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44" name="Oval 16"/>
            <p:cNvSpPr>
              <a:spLocks noChangeArrowheads="1"/>
            </p:cNvSpPr>
            <p:nvPr/>
          </p:nvSpPr>
          <p:spPr bwMode="auto">
            <a:xfrm>
              <a:off x="776" y="78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45" name="Oval 17"/>
            <p:cNvSpPr>
              <a:spLocks noChangeArrowheads="1"/>
            </p:cNvSpPr>
            <p:nvPr/>
          </p:nvSpPr>
          <p:spPr bwMode="auto">
            <a:xfrm>
              <a:off x="442" y="79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46" name="Oval 18"/>
            <p:cNvSpPr>
              <a:spLocks noChangeArrowheads="1"/>
            </p:cNvSpPr>
            <p:nvPr/>
          </p:nvSpPr>
          <p:spPr bwMode="auto">
            <a:xfrm>
              <a:off x="364" y="105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47" name="Oval 19"/>
            <p:cNvSpPr>
              <a:spLocks noChangeArrowheads="1"/>
            </p:cNvSpPr>
            <p:nvPr/>
          </p:nvSpPr>
          <p:spPr bwMode="auto">
            <a:xfrm>
              <a:off x="606" y="122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48" name="Oval 20"/>
            <p:cNvSpPr>
              <a:spLocks noChangeArrowheads="1"/>
            </p:cNvSpPr>
            <p:nvPr/>
          </p:nvSpPr>
          <p:spPr bwMode="auto">
            <a:xfrm>
              <a:off x="856" y="105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6167" name="Text Box 39"/>
          <p:cNvSpPr txBox="1">
            <a:spLocks noChangeArrowheads="1"/>
          </p:cNvSpPr>
          <p:nvPr/>
        </p:nvSpPr>
        <p:spPr bwMode="auto">
          <a:xfrm>
            <a:off x="5703888" y="1422400"/>
            <a:ext cx="30702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BOND PAIRS     3	</a:t>
            </a:r>
            <a:r>
              <a:rPr lang="en-US" sz="1400" b="1">
                <a:solidFill>
                  <a:srgbClr val="CC0000"/>
                </a:solidFill>
                <a:latin typeface="Arial" charset="0"/>
              </a:rPr>
              <a:t>PYRAMIDAL</a:t>
            </a:r>
          </a:p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LONE PAIRS      1	</a:t>
            </a:r>
            <a:r>
              <a:rPr lang="en-US" sz="1400" b="1">
                <a:solidFill>
                  <a:srgbClr val="CC0000"/>
                </a:solidFill>
                <a:latin typeface="Arial" charset="0"/>
              </a:rPr>
              <a:t>H-N-H   107°</a:t>
            </a:r>
            <a:endParaRPr lang="en-US" sz="1400" b="1">
              <a:latin typeface="Arial" charset="0"/>
            </a:endParaRPr>
          </a:p>
        </p:txBody>
      </p:sp>
      <p:sp>
        <p:nvSpPr>
          <p:cNvPr id="176224" name="Text Box 96"/>
          <p:cNvSpPr txBox="1">
            <a:spLocks noChangeArrowheads="1"/>
          </p:cNvSpPr>
          <p:nvPr/>
        </p:nvSpPr>
        <p:spPr bwMode="auto">
          <a:xfrm>
            <a:off x="5721350" y="3190875"/>
            <a:ext cx="33464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BOND PAIRS     4	</a:t>
            </a:r>
            <a:r>
              <a:rPr lang="en-US" sz="1400" b="1">
                <a:solidFill>
                  <a:srgbClr val="CC0000"/>
                </a:solidFill>
                <a:latin typeface="Arial" charset="0"/>
              </a:rPr>
              <a:t>TETRAHEDRAL</a:t>
            </a:r>
          </a:p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LONE PAIRS      0 	</a:t>
            </a:r>
            <a:r>
              <a:rPr lang="en-US" sz="1400" b="1">
                <a:solidFill>
                  <a:srgbClr val="CC0000"/>
                </a:solidFill>
                <a:latin typeface="Arial" charset="0"/>
              </a:rPr>
              <a:t>H-N-H   109.5°</a:t>
            </a:r>
          </a:p>
        </p:txBody>
      </p:sp>
      <p:grpSp>
        <p:nvGrpSpPr>
          <p:cNvPr id="176337" name="Group 209"/>
          <p:cNvGrpSpPr>
            <a:grpSpLocks/>
          </p:cNvGrpSpPr>
          <p:nvPr/>
        </p:nvGrpSpPr>
        <p:grpSpPr bwMode="auto">
          <a:xfrm>
            <a:off x="3765550" y="920750"/>
            <a:ext cx="1301750" cy="1573213"/>
            <a:chOff x="2372" y="580"/>
            <a:chExt cx="820" cy="991"/>
          </a:xfrm>
        </p:grpSpPr>
        <p:sp>
          <p:nvSpPr>
            <p:cNvPr id="176226" name="Text Box 98"/>
            <p:cNvSpPr txBox="1">
              <a:spLocks noChangeArrowheads="1"/>
            </p:cNvSpPr>
            <p:nvPr/>
          </p:nvSpPr>
          <p:spPr bwMode="auto">
            <a:xfrm>
              <a:off x="2797" y="991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76227" name="Oval 99"/>
            <p:cNvSpPr>
              <a:spLocks noChangeArrowheads="1"/>
            </p:cNvSpPr>
            <p:nvPr/>
          </p:nvSpPr>
          <p:spPr bwMode="auto">
            <a:xfrm>
              <a:off x="2630" y="828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28" name="Oval 100"/>
            <p:cNvSpPr>
              <a:spLocks noChangeArrowheads="1"/>
            </p:cNvSpPr>
            <p:nvPr/>
          </p:nvSpPr>
          <p:spPr bwMode="auto">
            <a:xfrm>
              <a:off x="3080" y="95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32" name="Oval 104"/>
            <p:cNvSpPr>
              <a:spLocks noChangeArrowheads="1"/>
            </p:cNvSpPr>
            <p:nvPr/>
          </p:nvSpPr>
          <p:spPr bwMode="auto">
            <a:xfrm>
              <a:off x="3076" y="110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243" name="Group 115"/>
            <p:cNvGrpSpPr>
              <a:grpSpLocks/>
            </p:cNvGrpSpPr>
            <p:nvPr/>
          </p:nvGrpSpPr>
          <p:grpSpPr bwMode="auto">
            <a:xfrm>
              <a:off x="2732" y="580"/>
              <a:ext cx="304" cy="307"/>
              <a:chOff x="1346" y="916"/>
              <a:chExt cx="304" cy="307"/>
            </a:xfrm>
          </p:grpSpPr>
          <p:sp>
            <p:nvSpPr>
              <p:cNvPr id="176244" name="Text Box 116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6245" name="Oval 117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246" name="Oval 118"/>
            <p:cNvSpPr>
              <a:spLocks noChangeArrowheads="1"/>
            </p:cNvSpPr>
            <p:nvPr/>
          </p:nvSpPr>
          <p:spPr bwMode="auto">
            <a:xfrm>
              <a:off x="2728" y="79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47" name="Oval 119"/>
            <p:cNvSpPr>
              <a:spLocks noChangeArrowheads="1"/>
            </p:cNvSpPr>
            <p:nvPr/>
          </p:nvSpPr>
          <p:spPr bwMode="auto">
            <a:xfrm>
              <a:off x="2938" y="796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248" name="Group 120"/>
            <p:cNvGrpSpPr>
              <a:grpSpLocks/>
            </p:cNvGrpSpPr>
            <p:nvPr/>
          </p:nvGrpSpPr>
          <p:grpSpPr bwMode="auto">
            <a:xfrm>
              <a:off x="2732" y="1264"/>
              <a:ext cx="304" cy="307"/>
              <a:chOff x="1346" y="916"/>
              <a:chExt cx="304" cy="307"/>
            </a:xfrm>
          </p:grpSpPr>
          <p:sp>
            <p:nvSpPr>
              <p:cNvPr id="176249" name="Text Box 121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6250" name="Oval 122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251" name="Oval 123"/>
            <p:cNvSpPr>
              <a:spLocks noChangeArrowheads="1"/>
            </p:cNvSpPr>
            <p:nvPr/>
          </p:nvSpPr>
          <p:spPr bwMode="auto">
            <a:xfrm>
              <a:off x="2960" y="125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52" name="Oval 124"/>
            <p:cNvSpPr>
              <a:spLocks noChangeArrowheads="1"/>
            </p:cNvSpPr>
            <p:nvPr/>
          </p:nvSpPr>
          <p:spPr bwMode="auto">
            <a:xfrm>
              <a:off x="2716" y="1258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253" name="Group 125"/>
            <p:cNvGrpSpPr>
              <a:grpSpLocks/>
            </p:cNvGrpSpPr>
            <p:nvPr/>
          </p:nvGrpSpPr>
          <p:grpSpPr bwMode="auto">
            <a:xfrm>
              <a:off x="2372" y="940"/>
              <a:ext cx="304" cy="307"/>
              <a:chOff x="1346" y="916"/>
              <a:chExt cx="304" cy="307"/>
            </a:xfrm>
          </p:grpSpPr>
          <p:sp>
            <p:nvSpPr>
              <p:cNvPr id="176254" name="Text Box 126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6255" name="Oval 127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256" name="Oval 128"/>
            <p:cNvSpPr>
              <a:spLocks noChangeArrowheads="1"/>
            </p:cNvSpPr>
            <p:nvPr/>
          </p:nvSpPr>
          <p:spPr bwMode="auto">
            <a:xfrm>
              <a:off x="2588" y="112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57" name="Oval 129"/>
            <p:cNvSpPr>
              <a:spLocks noChangeArrowheads="1"/>
            </p:cNvSpPr>
            <p:nvPr/>
          </p:nvSpPr>
          <p:spPr bwMode="auto">
            <a:xfrm>
              <a:off x="2590" y="934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6333" name="Group 205"/>
          <p:cNvGrpSpPr>
            <a:grpSpLocks/>
          </p:cNvGrpSpPr>
          <p:nvPr/>
        </p:nvGrpSpPr>
        <p:grpSpPr bwMode="auto">
          <a:xfrm>
            <a:off x="1758950" y="2952750"/>
            <a:ext cx="958850" cy="965200"/>
            <a:chOff x="364" y="1860"/>
            <a:chExt cx="604" cy="608"/>
          </a:xfrm>
        </p:grpSpPr>
        <p:sp>
          <p:nvSpPr>
            <p:cNvPr id="176217" name="Text Box 89"/>
            <p:cNvSpPr txBox="1">
              <a:spLocks noChangeArrowheads="1"/>
            </p:cNvSpPr>
            <p:nvPr/>
          </p:nvSpPr>
          <p:spPr bwMode="auto">
            <a:xfrm>
              <a:off x="561" y="2065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r>
                <a:rPr lang="en-US" sz="1800" b="1" baseline="30000">
                  <a:latin typeface="Arial" charset="0"/>
                </a:rPr>
                <a:t>+</a:t>
              </a:r>
              <a:endParaRPr lang="en-US"/>
            </a:p>
          </p:txBody>
        </p:sp>
        <p:sp>
          <p:nvSpPr>
            <p:cNvPr id="176263" name="Oval 135"/>
            <p:cNvSpPr>
              <a:spLocks noChangeArrowheads="1"/>
            </p:cNvSpPr>
            <p:nvPr/>
          </p:nvSpPr>
          <p:spPr bwMode="auto">
            <a:xfrm>
              <a:off x="410" y="1908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64" name="Oval 136"/>
            <p:cNvSpPr>
              <a:spLocks noChangeArrowheads="1"/>
            </p:cNvSpPr>
            <p:nvPr/>
          </p:nvSpPr>
          <p:spPr bwMode="auto">
            <a:xfrm>
              <a:off x="614" y="186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66" name="Oval 138"/>
            <p:cNvSpPr>
              <a:spLocks noChangeArrowheads="1"/>
            </p:cNvSpPr>
            <p:nvPr/>
          </p:nvSpPr>
          <p:spPr bwMode="auto">
            <a:xfrm>
              <a:off x="364" y="211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67" name="Oval 139"/>
            <p:cNvSpPr>
              <a:spLocks noChangeArrowheads="1"/>
            </p:cNvSpPr>
            <p:nvPr/>
          </p:nvSpPr>
          <p:spPr bwMode="auto">
            <a:xfrm>
              <a:off x="606" y="235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68" name="Oval 140"/>
            <p:cNvSpPr>
              <a:spLocks noChangeArrowheads="1"/>
            </p:cNvSpPr>
            <p:nvPr/>
          </p:nvSpPr>
          <p:spPr bwMode="auto">
            <a:xfrm>
              <a:off x="856" y="211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6336" name="Group 208"/>
          <p:cNvGrpSpPr>
            <a:grpSpLocks/>
          </p:cNvGrpSpPr>
          <p:nvPr/>
        </p:nvGrpSpPr>
        <p:grpSpPr bwMode="auto">
          <a:xfrm>
            <a:off x="3765550" y="2711450"/>
            <a:ext cx="1644650" cy="1573213"/>
            <a:chOff x="2372" y="1708"/>
            <a:chExt cx="1036" cy="991"/>
          </a:xfrm>
        </p:grpSpPr>
        <p:grpSp>
          <p:nvGrpSpPr>
            <p:cNvPr id="176237" name="Group 109"/>
            <p:cNvGrpSpPr>
              <a:grpSpLocks/>
            </p:cNvGrpSpPr>
            <p:nvPr/>
          </p:nvGrpSpPr>
          <p:grpSpPr bwMode="auto">
            <a:xfrm>
              <a:off x="3104" y="2062"/>
              <a:ext cx="304" cy="307"/>
              <a:chOff x="1346" y="916"/>
              <a:chExt cx="304" cy="307"/>
            </a:xfrm>
          </p:grpSpPr>
          <p:sp>
            <p:nvSpPr>
              <p:cNvPr id="176238" name="Text Box 110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6239" name="Oval 111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270" name="Oval 142"/>
            <p:cNvSpPr>
              <a:spLocks noChangeArrowheads="1"/>
            </p:cNvSpPr>
            <p:nvPr/>
          </p:nvSpPr>
          <p:spPr bwMode="auto">
            <a:xfrm>
              <a:off x="2630" y="1956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71" name="Oval 143"/>
            <p:cNvSpPr>
              <a:spLocks noChangeArrowheads="1"/>
            </p:cNvSpPr>
            <p:nvPr/>
          </p:nvSpPr>
          <p:spPr bwMode="auto">
            <a:xfrm>
              <a:off x="3080" y="208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72" name="Oval 144"/>
            <p:cNvSpPr>
              <a:spLocks noChangeArrowheads="1"/>
            </p:cNvSpPr>
            <p:nvPr/>
          </p:nvSpPr>
          <p:spPr bwMode="auto">
            <a:xfrm>
              <a:off x="3076" y="223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273" name="Group 145"/>
            <p:cNvGrpSpPr>
              <a:grpSpLocks/>
            </p:cNvGrpSpPr>
            <p:nvPr/>
          </p:nvGrpSpPr>
          <p:grpSpPr bwMode="auto">
            <a:xfrm>
              <a:off x="2732" y="1708"/>
              <a:ext cx="304" cy="307"/>
              <a:chOff x="1346" y="916"/>
              <a:chExt cx="304" cy="307"/>
            </a:xfrm>
          </p:grpSpPr>
          <p:sp>
            <p:nvSpPr>
              <p:cNvPr id="176274" name="Text Box 146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6275" name="Oval 147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276" name="Oval 148"/>
            <p:cNvSpPr>
              <a:spLocks noChangeArrowheads="1"/>
            </p:cNvSpPr>
            <p:nvPr/>
          </p:nvSpPr>
          <p:spPr bwMode="auto">
            <a:xfrm>
              <a:off x="2728" y="192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77" name="Oval 149"/>
            <p:cNvSpPr>
              <a:spLocks noChangeArrowheads="1"/>
            </p:cNvSpPr>
            <p:nvPr/>
          </p:nvSpPr>
          <p:spPr bwMode="auto">
            <a:xfrm>
              <a:off x="2938" y="1924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278" name="Group 150"/>
            <p:cNvGrpSpPr>
              <a:grpSpLocks/>
            </p:cNvGrpSpPr>
            <p:nvPr/>
          </p:nvGrpSpPr>
          <p:grpSpPr bwMode="auto">
            <a:xfrm>
              <a:off x="2732" y="2392"/>
              <a:ext cx="304" cy="307"/>
              <a:chOff x="1346" y="916"/>
              <a:chExt cx="304" cy="307"/>
            </a:xfrm>
          </p:grpSpPr>
          <p:sp>
            <p:nvSpPr>
              <p:cNvPr id="176279" name="Text Box 151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6280" name="Oval 152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281" name="Oval 153"/>
            <p:cNvSpPr>
              <a:spLocks noChangeArrowheads="1"/>
            </p:cNvSpPr>
            <p:nvPr/>
          </p:nvSpPr>
          <p:spPr bwMode="auto">
            <a:xfrm>
              <a:off x="2960" y="238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82" name="Oval 154"/>
            <p:cNvSpPr>
              <a:spLocks noChangeArrowheads="1"/>
            </p:cNvSpPr>
            <p:nvPr/>
          </p:nvSpPr>
          <p:spPr bwMode="auto">
            <a:xfrm>
              <a:off x="2716" y="2386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283" name="Group 155"/>
            <p:cNvGrpSpPr>
              <a:grpSpLocks/>
            </p:cNvGrpSpPr>
            <p:nvPr/>
          </p:nvGrpSpPr>
          <p:grpSpPr bwMode="auto">
            <a:xfrm>
              <a:off x="2372" y="2068"/>
              <a:ext cx="304" cy="307"/>
              <a:chOff x="1346" y="916"/>
              <a:chExt cx="304" cy="307"/>
            </a:xfrm>
          </p:grpSpPr>
          <p:sp>
            <p:nvSpPr>
              <p:cNvPr id="176284" name="Text Box 156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6285" name="Oval 157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286" name="Oval 158"/>
            <p:cNvSpPr>
              <a:spLocks noChangeArrowheads="1"/>
            </p:cNvSpPr>
            <p:nvPr/>
          </p:nvSpPr>
          <p:spPr bwMode="auto">
            <a:xfrm>
              <a:off x="2588" y="225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87" name="Oval 159"/>
            <p:cNvSpPr>
              <a:spLocks noChangeArrowheads="1"/>
            </p:cNvSpPr>
            <p:nvPr/>
          </p:nvSpPr>
          <p:spPr bwMode="auto">
            <a:xfrm>
              <a:off x="2590" y="2062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88" name="Text Box 160"/>
            <p:cNvSpPr txBox="1">
              <a:spLocks noChangeArrowheads="1"/>
            </p:cNvSpPr>
            <p:nvPr/>
          </p:nvSpPr>
          <p:spPr bwMode="auto">
            <a:xfrm>
              <a:off x="2793" y="2113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r>
                <a:rPr lang="en-US" sz="1800" b="1" baseline="30000">
                  <a:latin typeface="Arial" charset="0"/>
                </a:rPr>
                <a:t>+</a:t>
              </a:r>
              <a:endParaRPr lang="en-US"/>
            </a:p>
          </p:txBody>
        </p:sp>
      </p:grpSp>
      <p:sp>
        <p:nvSpPr>
          <p:cNvPr id="176211" name="Text Box 83"/>
          <p:cNvSpPr txBox="1">
            <a:spLocks noChangeArrowheads="1"/>
          </p:cNvSpPr>
          <p:nvPr/>
        </p:nvSpPr>
        <p:spPr bwMode="auto">
          <a:xfrm>
            <a:off x="5702300" y="5027613"/>
            <a:ext cx="317817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BOND PAIRS     2	</a:t>
            </a:r>
            <a:r>
              <a:rPr lang="en-US" sz="1400" b="1">
                <a:solidFill>
                  <a:srgbClr val="CC0000"/>
                </a:solidFill>
                <a:latin typeface="Arial" charset="0"/>
              </a:rPr>
              <a:t>ANGULAR</a:t>
            </a:r>
            <a:endParaRPr lang="en-US" sz="1400" b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LONE PAIRS      2	</a:t>
            </a:r>
            <a:r>
              <a:rPr lang="en-US" sz="1400" b="1">
                <a:solidFill>
                  <a:srgbClr val="CC0000"/>
                </a:solidFill>
                <a:latin typeface="Arial" charset="0"/>
              </a:rPr>
              <a:t>H-N-H   104.5°</a:t>
            </a:r>
          </a:p>
        </p:txBody>
      </p:sp>
      <p:grpSp>
        <p:nvGrpSpPr>
          <p:cNvPr id="176334" name="Group 206"/>
          <p:cNvGrpSpPr>
            <a:grpSpLocks/>
          </p:cNvGrpSpPr>
          <p:nvPr/>
        </p:nvGrpSpPr>
        <p:grpSpPr bwMode="auto">
          <a:xfrm>
            <a:off x="1778000" y="4800600"/>
            <a:ext cx="920750" cy="965200"/>
            <a:chOff x="376" y="3024"/>
            <a:chExt cx="580" cy="608"/>
          </a:xfrm>
        </p:grpSpPr>
        <p:sp>
          <p:nvSpPr>
            <p:cNvPr id="176289" name="Text Box 161"/>
            <p:cNvSpPr txBox="1">
              <a:spLocks noChangeArrowheads="1"/>
            </p:cNvSpPr>
            <p:nvPr/>
          </p:nvSpPr>
          <p:spPr bwMode="auto">
            <a:xfrm>
              <a:off x="543" y="3229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76297" name="Oval 169"/>
            <p:cNvSpPr>
              <a:spLocks noChangeArrowheads="1"/>
            </p:cNvSpPr>
            <p:nvPr/>
          </p:nvSpPr>
          <p:spPr bwMode="auto">
            <a:xfrm>
              <a:off x="410" y="3072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98" name="Oval 170"/>
            <p:cNvSpPr>
              <a:spLocks noChangeArrowheads="1"/>
            </p:cNvSpPr>
            <p:nvPr/>
          </p:nvSpPr>
          <p:spPr bwMode="auto">
            <a:xfrm>
              <a:off x="614" y="302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99" name="Oval 171"/>
            <p:cNvSpPr>
              <a:spLocks noChangeArrowheads="1"/>
            </p:cNvSpPr>
            <p:nvPr/>
          </p:nvSpPr>
          <p:spPr bwMode="auto">
            <a:xfrm>
              <a:off x="376" y="339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00" name="Oval 172"/>
            <p:cNvSpPr>
              <a:spLocks noChangeArrowheads="1"/>
            </p:cNvSpPr>
            <p:nvPr/>
          </p:nvSpPr>
          <p:spPr bwMode="auto">
            <a:xfrm>
              <a:off x="606" y="3520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01" name="Oval 173"/>
            <p:cNvSpPr>
              <a:spLocks noChangeArrowheads="1"/>
            </p:cNvSpPr>
            <p:nvPr/>
          </p:nvSpPr>
          <p:spPr bwMode="auto">
            <a:xfrm>
              <a:off x="844" y="337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21" name="Line 193"/>
            <p:cNvSpPr>
              <a:spLocks noChangeShapeType="1"/>
            </p:cNvSpPr>
            <p:nvPr/>
          </p:nvSpPr>
          <p:spPr bwMode="auto">
            <a:xfrm>
              <a:off x="711" y="3270"/>
              <a:ext cx="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22" name="Oval 194"/>
            <p:cNvSpPr>
              <a:spLocks noChangeArrowheads="1"/>
            </p:cNvSpPr>
            <p:nvPr/>
          </p:nvSpPr>
          <p:spPr bwMode="auto">
            <a:xfrm>
              <a:off x="386" y="3144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23" name="Oval 195"/>
            <p:cNvSpPr>
              <a:spLocks noChangeArrowheads="1"/>
            </p:cNvSpPr>
            <p:nvPr/>
          </p:nvSpPr>
          <p:spPr bwMode="auto">
            <a:xfrm>
              <a:off x="830" y="3126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6335" name="Group 207"/>
          <p:cNvGrpSpPr>
            <a:grpSpLocks/>
          </p:cNvGrpSpPr>
          <p:nvPr/>
        </p:nvGrpSpPr>
        <p:grpSpPr bwMode="auto">
          <a:xfrm>
            <a:off x="3765550" y="4559300"/>
            <a:ext cx="1304925" cy="1277938"/>
            <a:chOff x="2372" y="2872"/>
            <a:chExt cx="822" cy="805"/>
          </a:xfrm>
        </p:grpSpPr>
        <p:sp>
          <p:nvSpPr>
            <p:cNvPr id="176302" name="Oval 174"/>
            <p:cNvSpPr>
              <a:spLocks noChangeArrowheads="1"/>
            </p:cNvSpPr>
            <p:nvPr/>
          </p:nvSpPr>
          <p:spPr bwMode="auto">
            <a:xfrm>
              <a:off x="2630" y="3120"/>
              <a:ext cx="512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03" name="Oval 175"/>
            <p:cNvSpPr>
              <a:spLocks noChangeArrowheads="1"/>
            </p:cNvSpPr>
            <p:nvPr/>
          </p:nvSpPr>
          <p:spPr bwMode="auto">
            <a:xfrm>
              <a:off x="3080" y="3249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04" name="Oval 176"/>
            <p:cNvSpPr>
              <a:spLocks noChangeArrowheads="1"/>
            </p:cNvSpPr>
            <p:nvPr/>
          </p:nvSpPr>
          <p:spPr bwMode="auto">
            <a:xfrm>
              <a:off x="3082" y="3387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76305" name="Group 177"/>
            <p:cNvGrpSpPr>
              <a:grpSpLocks/>
            </p:cNvGrpSpPr>
            <p:nvPr/>
          </p:nvGrpSpPr>
          <p:grpSpPr bwMode="auto">
            <a:xfrm>
              <a:off x="2732" y="2872"/>
              <a:ext cx="304" cy="307"/>
              <a:chOff x="1346" y="916"/>
              <a:chExt cx="304" cy="307"/>
            </a:xfrm>
          </p:grpSpPr>
          <p:sp>
            <p:nvSpPr>
              <p:cNvPr id="176306" name="Text Box 178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6307" name="Oval 179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308" name="Oval 180"/>
            <p:cNvSpPr>
              <a:spLocks noChangeArrowheads="1"/>
            </p:cNvSpPr>
            <p:nvPr/>
          </p:nvSpPr>
          <p:spPr bwMode="auto">
            <a:xfrm>
              <a:off x="2728" y="308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09" name="Oval 181"/>
            <p:cNvSpPr>
              <a:spLocks noChangeArrowheads="1"/>
            </p:cNvSpPr>
            <p:nvPr/>
          </p:nvSpPr>
          <p:spPr bwMode="auto">
            <a:xfrm>
              <a:off x="2938" y="3088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13" name="Oval 185"/>
            <p:cNvSpPr>
              <a:spLocks noChangeArrowheads="1"/>
            </p:cNvSpPr>
            <p:nvPr/>
          </p:nvSpPr>
          <p:spPr bwMode="auto">
            <a:xfrm>
              <a:off x="2909" y="3562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14" name="Oval 186"/>
            <p:cNvSpPr>
              <a:spLocks noChangeArrowheads="1"/>
            </p:cNvSpPr>
            <p:nvPr/>
          </p:nvSpPr>
          <p:spPr bwMode="auto">
            <a:xfrm>
              <a:off x="2755" y="3565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315" name="Group 187"/>
            <p:cNvGrpSpPr>
              <a:grpSpLocks/>
            </p:cNvGrpSpPr>
            <p:nvPr/>
          </p:nvGrpSpPr>
          <p:grpSpPr bwMode="auto">
            <a:xfrm>
              <a:off x="2372" y="3232"/>
              <a:ext cx="304" cy="307"/>
              <a:chOff x="1346" y="916"/>
              <a:chExt cx="304" cy="307"/>
            </a:xfrm>
          </p:grpSpPr>
          <p:sp>
            <p:nvSpPr>
              <p:cNvPr id="176316" name="Text Box 188"/>
              <p:cNvSpPr txBox="1">
                <a:spLocks noChangeArrowheads="1"/>
              </p:cNvSpPr>
              <p:nvPr/>
            </p:nvSpPr>
            <p:spPr bwMode="auto">
              <a:xfrm>
                <a:off x="1401" y="981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176317" name="Oval 189"/>
              <p:cNvSpPr>
                <a:spLocks noChangeAspect="1" noChangeArrowheads="1"/>
              </p:cNvSpPr>
              <p:nvPr/>
            </p:nvSpPr>
            <p:spPr bwMode="auto">
              <a:xfrm>
                <a:off x="1346" y="916"/>
                <a:ext cx="304" cy="30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318" name="Oval 190"/>
            <p:cNvSpPr>
              <a:spLocks noChangeArrowheads="1"/>
            </p:cNvSpPr>
            <p:nvPr/>
          </p:nvSpPr>
          <p:spPr bwMode="auto">
            <a:xfrm>
              <a:off x="2588" y="3418"/>
              <a:ext cx="112" cy="11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19" name="Oval 191"/>
            <p:cNvSpPr>
              <a:spLocks noChangeArrowheads="1"/>
            </p:cNvSpPr>
            <p:nvPr/>
          </p:nvSpPr>
          <p:spPr bwMode="auto">
            <a:xfrm>
              <a:off x="2590" y="3226"/>
              <a:ext cx="112" cy="1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20" name="Text Box 192"/>
            <p:cNvSpPr txBox="1">
              <a:spLocks noChangeArrowheads="1"/>
            </p:cNvSpPr>
            <p:nvPr/>
          </p:nvSpPr>
          <p:spPr bwMode="auto">
            <a:xfrm>
              <a:off x="2757" y="3277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  <a:endParaRPr lang="en-US"/>
            </a:p>
          </p:txBody>
        </p:sp>
        <p:sp>
          <p:nvSpPr>
            <p:cNvPr id="176324" name="Line 196"/>
            <p:cNvSpPr>
              <a:spLocks noChangeShapeType="1"/>
            </p:cNvSpPr>
            <p:nvPr/>
          </p:nvSpPr>
          <p:spPr bwMode="auto">
            <a:xfrm>
              <a:off x="2931" y="3324"/>
              <a:ext cx="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6327" name="Text Box 199"/>
          <p:cNvSpPr txBox="1">
            <a:spLocks noChangeArrowheads="1"/>
          </p:cNvSpPr>
          <p:nvPr/>
        </p:nvSpPr>
        <p:spPr bwMode="auto">
          <a:xfrm>
            <a:off x="368300" y="3086100"/>
            <a:ext cx="89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NH</a:t>
            </a:r>
            <a:r>
              <a:rPr lang="en-US" b="1" baseline="-25000">
                <a:latin typeface="Arial" charset="0"/>
              </a:rPr>
              <a:t>4</a:t>
            </a:r>
            <a:r>
              <a:rPr lang="en-US" sz="3200" baseline="30000">
                <a:latin typeface="Arial" charset="0"/>
              </a:rPr>
              <a:t>+</a:t>
            </a:r>
            <a:endParaRPr lang="en-US"/>
          </a:p>
        </p:txBody>
      </p:sp>
      <p:sp>
        <p:nvSpPr>
          <p:cNvPr id="176328" name="Text Box 200"/>
          <p:cNvSpPr txBox="1">
            <a:spLocks noChangeArrowheads="1"/>
          </p:cNvSpPr>
          <p:nvPr/>
        </p:nvSpPr>
        <p:spPr bwMode="auto">
          <a:xfrm>
            <a:off x="373063" y="5045075"/>
            <a:ext cx="83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NH</a:t>
            </a:r>
            <a:r>
              <a:rPr lang="en-US" b="1" baseline="-25000">
                <a:latin typeface="Arial" charset="0"/>
              </a:rPr>
              <a:t>2</a:t>
            </a:r>
            <a:r>
              <a:rPr lang="en-US" sz="3600" b="1" baseline="30000">
                <a:latin typeface="Arial" charset="0"/>
              </a:rPr>
              <a:t>-</a:t>
            </a:r>
            <a:endParaRPr lang="en-US"/>
          </a:p>
        </p:txBody>
      </p:sp>
      <p:sp>
        <p:nvSpPr>
          <p:cNvPr id="176338" name="Text Box 210"/>
          <p:cNvSpPr txBox="1">
            <a:spLocks noChangeArrowheads="1"/>
          </p:cNvSpPr>
          <p:nvPr/>
        </p:nvSpPr>
        <p:spPr bwMode="auto">
          <a:xfrm>
            <a:off x="373063" y="1431925"/>
            <a:ext cx="738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NH</a:t>
            </a:r>
            <a:r>
              <a:rPr lang="en-US" b="1" baseline="-25000">
                <a:latin typeface="Arial" charset="0"/>
              </a:rPr>
              <a:t>3</a:t>
            </a:r>
            <a:endParaRPr lang="en-US"/>
          </a:p>
        </p:txBody>
      </p:sp>
      <p:sp>
        <p:nvSpPr>
          <p:cNvPr id="176339" name="Text Box 211"/>
          <p:cNvSpPr txBox="1">
            <a:spLocks noChangeArrowheads="1"/>
          </p:cNvSpPr>
          <p:nvPr/>
        </p:nvSpPr>
        <p:spPr bwMode="auto">
          <a:xfrm>
            <a:off x="542925" y="284163"/>
            <a:ext cx="896938" cy="3143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REVIEW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29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0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4" name="Text Box 8"/>
          <p:cNvSpPr txBox="1">
            <a:spLocks noChangeArrowheads="1"/>
          </p:cNvSpPr>
          <p:nvPr/>
        </p:nvSpPr>
        <p:spPr bwMode="auto">
          <a:xfrm>
            <a:off x="2233613" y="258763"/>
            <a:ext cx="4633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MOLECULES WITH DOUBLE BONDS</a:t>
            </a:r>
          </a:p>
        </p:txBody>
      </p:sp>
      <p:grpSp>
        <p:nvGrpSpPr>
          <p:cNvPr id="183306" name="Group 10"/>
          <p:cNvGrpSpPr>
            <a:grpSpLocks/>
          </p:cNvGrpSpPr>
          <p:nvPr/>
        </p:nvGrpSpPr>
        <p:grpSpPr bwMode="auto">
          <a:xfrm>
            <a:off x="852488" y="1978025"/>
            <a:ext cx="965200" cy="965200"/>
            <a:chOff x="2872" y="1560"/>
            <a:chExt cx="608" cy="608"/>
          </a:xfrm>
        </p:grpSpPr>
        <p:sp>
          <p:nvSpPr>
            <p:cNvPr id="183307" name="Oval 11"/>
            <p:cNvSpPr>
              <a:spLocks noChangeArrowheads="1"/>
            </p:cNvSpPr>
            <p:nvPr/>
          </p:nvSpPr>
          <p:spPr bwMode="auto">
            <a:xfrm>
              <a:off x="2928" y="1588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08" name="Text Box 12"/>
            <p:cNvSpPr txBox="1">
              <a:spLocks noChangeArrowheads="1"/>
            </p:cNvSpPr>
            <p:nvPr/>
          </p:nvSpPr>
          <p:spPr bwMode="auto">
            <a:xfrm>
              <a:off x="3064" y="175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183309" name="Oval 13"/>
            <p:cNvSpPr>
              <a:spLocks noChangeArrowheads="1"/>
            </p:cNvSpPr>
            <p:nvPr/>
          </p:nvSpPr>
          <p:spPr bwMode="auto">
            <a:xfrm>
              <a:off x="2872" y="156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10" name="Oval 14"/>
            <p:cNvSpPr>
              <a:spLocks noChangeArrowheads="1"/>
            </p:cNvSpPr>
            <p:nvPr/>
          </p:nvSpPr>
          <p:spPr bwMode="auto">
            <a:xfrm>
              <a:off x="2912" y="2028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11" name="Oval 15"/>
            <p:cNvSpPr>
              <a:spLocks noChangeArrowheads="1"/>
            </p:cNvSpPr>
            <p:nvPr/>
          </p:nvSpPr>
          <p:spPr bwMode="auto">
            <a:xfrm>
              <a:off x="3323" y="2020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12" name="Oval 16"/>
            <p:cNvSpPr>
              <a:spLocks noChangeArrowheads="1"/>
            </p:cNvSpPr>
            <p:nvPr/>
          </p:nvSpPr>
          <p:spPr bwMode="auto">
            <a:xfrm>
              <a:off x="3315" y="1580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313" name="Group 17"/>
          <p:cNvGrpSpPr>
            <a:grpSpLocks/>
          </p:cNvGrpSpPr>
          <p:nvPr/>
        </p:nvGrpSpPr>
        <p:grpSpPr bwMode="auto">
          <a:xfrm>
            <a:off x="2644775" y="1879600"/>
            <a:ext cx="1039813" cy="1103313"/>
            <a:chOff x="265" y="793"/>
            <a:chExt cx="655" cy="695"/>
          </a:xfrm>
        </p:grpSpPr>
        <p:sp>
          <p:nvSpPr>
            <p:cNvPr id="183314" name="Text Box 18"/>
            <p:cNvSpPr txBox="1">
              <a:spLocks noChangeArrowheads="1"/>
            </p:cNvSpPr>
            <p:nvPr/>
          </p:nvSpPr>
          <p:spPr bwMode="auto">
            <a:xfrm>
              <a:off x="484" y="1032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O</a:t>
              </a:r>
              <a:endParaRPr lang="en-US"/>
            </a:p>
          </p:txBody>
        </p:sp>
        <p:sp>
          <p:nvSpPr>
            <p:cNvPr id="183315" name="Oval 19"/>
            <p:cNvSpPr>
              <a:spLocks noChangeArrowheads="1"/>
            </p:cNvSpPr>
            <p:nvPr/>
          </p:nvSpPr>
          <p:spPr bwMode="auto">
            <a:xfrm>
              <a:off x="296" y="84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16" name="Oval 20"/>
            <p:cNvSpPr>
              <a:spLocks noChangeArrowheads="1"/>
            </p:cNvSpPr>
            <p:nvPr/>
          </p:nvSpPr>
          <p:spPr bwMode="auto">
            <a:xfrm>
              <a:off x="808" y="944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17" name="Oval 21"/>
            <p:cNvSpPr>
              <a:spLocks noChangeArrowheads="1"/>
            </p:cNvSpPr>
            <p:nvPr/>
          </p:nvSpPr>
          <p:spPr bwMode="auto">
            <a:xfrm>
              <a:off x="532" y="793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18" name="Oval 22"/>
            <p:cNvSpPr>
              <a:spLocks noChangeArrowheads="1"/>
            </p:cNvSpPr>
            <p:nvPr/>
          </p:nvSpPr>
          <p:spPr bwMode="auto">
            <a:xfrm>
              <a:off x="265" y="949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19" name="Oval 23"/>
            <p:cNvSpPr>
              <a:spLocks noChangeArrowheads="1"/>
            </p:cNvSpPr>
            <p:nvPr/>
          </p:nvSpPr>
          <p:spPr bwMode="auto">
            <a:xfrm>
              <a:off x="544" y="1376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20" name="Oval 24"/>
            <p:cNvSpPr>
              <a:spLocks noChangeArrowheads="1"/>
            </p:cNvSpPr>
            <p:nvPr/>
          </p:nvSpPr>
          <p:spPr bwMode="auto">
            <a:xfrm>
              <a:off x="808" y="1240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21" name="Oval 25"/>
            <p:cNvSpPr>
              <a:spLocks noChangeArrowheads="1"/>
            </p:cNvSpPr>
            <p:nvPr/>
          </p:nvSpPr>
          <p:spPr bwMode="auto">
            <a:xfrm>
              <a:off x="266" y="1239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322" name="Oval 26"/>
          <p:cNvSpPr>
            <a:spLocks noChangeArrowheads="1"/>
          </p:cNvSpPr>
          <p:nvPr/>
        </p:nvSpPr>
        <p:spPr bwMode="auto">
          <a:xfrm>
            <a:off x="6216650" y="2035175"/>
            <a:ext cx="153988" cy="153988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6508750" y="22828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C</a:t>
            </a:r>
            <a:endParaRPr lang="en-US"/>
          </a:p>
        </p:txBody>
      </p:sp>
      <p:sp>
        <p:nvSpPr>
          <p:cNvPr id="183324" name="Oval 28"/>
          <p:cNvSpPr>
            <a:spLocks noChangeArrowheads="1"/>
          </p:cNvSpPr>
          <p:nvPr/>
        </p:nvSpPr>
        <p:spPr bwMode="auto">
          <a:xfrm>
            <a:off x="6203950" y="1978025"/>
            <a:ext cx="965200" cy="9652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25" name="Oval 29"/>
          <p:cNvSpPr>
            <a:spLocks noChangeArrowheads="1"/>
          </p:cNvSpPr>
          <p:nvPr/>
        </p:nvSpPr>
        <p:spPr bwMode="auto">
          <a:xfrm>
            <a:off x="6203950" y="2708275"/>
            <a:ext cx="153988" cy="153988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26" name="Oval 30"/>
          <p:cNvSpPr>
            <a:spLocks noChangeArrowheads="1"/>
          </p:cNvSpPr>
          <p:nvPr/>
        </p:nvSpPr>
        <p:spPr bwMode="auto">
          <a:xfrm>
            <a:off x="6970713" y="2720975"/>
            <a:ext cx="153987" cy="153988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27" name="Oval 31"/>
          <p:cNvSpPr>
            <a:spLocks noChangeArrowheads="1"/>
          </p:cNvSpPr>
          <p:nvPr/>
        </p:nvSpPr>
        <p:spPr bwMode="auto">
          <a:xfrm>
            <a:off x="6945313" y="2035175"/>
            <a:ext cx="153987" cy="153988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28" name="Text Box 32"/>
          <p:cNvSpPr txBox="1">
            <a:spLocks noChangeArrowheads="1"/>
          </p:cNvSpPr>
          <p:nvPr/>
        </p:nvSpPr>
        <p:spPr bwMode="auto">
          <a:xfrm>
            <a:off x="7226300" y="225901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O</a:t>
            </a:r>
            <a:endParaRPr lang="en-US"/>
          </a:p>
        </p:txBody>
      </p:sp>
      <p:sp>
        <p:nvSpPr>
          <p:cNvPr id="183329" name="Oval 33"/>
          <p:cNvSpPr>
            <a:spLocks noChangeArrowheads="1"/>
          </p:cNvSpPr>
          <p:nvPr/>
        </p:nvSpPr>
        <p:spPr bwMode="auto">
          <a:xfrm>
            <a:off x="6927850" y="1954213"/>
            <a:ext cx="965200" cy="9652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30" name="Oval 34"/>
          <p:cNvSpPr>
            <a:spLocks noChangeArrowheads="1"/>
          </p:cNvSpPr>
          <p:nvPr/>
        </p:nvSpPr>
        <p:spPr bwMode="auto">
          <a:xfrm>
            <a:off x="7740650" y="2119313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31" name="Oval 35"/>
          <p:cNvSpPr>
            <a:spLocks noChangeArrowheads="1"/>
          </p:cNvSpPr>
          <p:nvPr/>
        </p:nvSpPr>
        <p:spPr bwMode="auto">
          <a:xfrm>
            <a:off x="7302500" y="1879600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32" name="Oval 36"/>
          <p:cNvSpPr>
            <a:spLocks noChangeArrowheads="1"/>
          </p:cNvSpPr>
          <p:nvPr/>
        </p:nvSpPr>
        <p:spPr bwMode="auto">
          <a:xfrm>
            <a:off x="6942138" y="2241550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33" name="Oval 37"/>
          <p:cNvSpPr>
            <a:spLocks noChangeArrowheads="1"/>
          </p:cNvSpPr>
          <p:nvPr/>
        </p:nvSpPr>
        <p:spPr bwMode="auto">
          <a:xfrm>
            <a:off x="7321550" y="2805113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34" name="Oval 38"/>
          <p:cNvSpPr>
            <a:spLocks noChangeArrowheads="1"/>
          </p:cNvSpPr>
          <p:nvPr/>
        </p:nvSpPr>
        <p:spPr bwMode="auto">
          <a:xfrm>
            <a:off x="7740650" y="2589213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35" name="Oval 39"/>
          <p:cNvSpPr>
            <a:spLocks noChangeArrowheads="1"/>
          </p:cNvSpPr>
          <p:nvPr/>
        </p:nvSpPr>
        <p:spPr bwMode="auto">
          <a:xfrm>
            <a:off x="6956425" y="2486025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36" name="Text Box 40"/>
          <p:cNvSpPr txBox="1">
            <a:spLocks noChangeArrowheads="1"/>
          </p:cNvSpPr>
          <p:nvPr/>
        </p:nvSpPr>
        <p:spPr bwMode="auto">
          <a:xfrm>
            <a:off x="5740400" y="225901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O</a:t>
            </a:r>
            <a:endParaRPr lang="en-US"/>
          </a:p>
        </p:txBody>
      </p:sp>
      <p:sp>
        <p:nvSpPr>
          <p:cNvPr id="183337" name="Oval 41"/>
          <p:cNvSpPr>
            <a:spLocks noChangeArrowheads="1"/>
          </p:cNvSpPr>
          <p:nvPr/>
        </p:nvSpPr>
        <p:spPr bwMode="auto">
          <a:xfrm>
            <a:off x="5441950" y="1954213"/>
            <a:ext cx="965200" cy="9652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38" name="Oval 42"/>
          <p:cNvSpPr>
            <a:spLocks noChangeArrowheads="1"/>
          </p:cNvSpPr>
          <p:nvPr/>
        </p:nvSpPr>
        <p:spPr bwMode="auto">
          <a:xfrm>
            <a:off x="5403850" y="2119313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39" name="Oval 43"/>
          <p:cNvSpPr>
            <a:spLocks noChangeArrowheads="1"/>
          </p:cNvSpPr>
          <p:nvPr/>
        </p:nvSpPr>
        <p:spPr bwMode="auto">
          <a:xfrm>
            <a:off x="5816600" y="1879600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40" name="Oval 44"/>
          <p:cNvSpPr>
            <a:spLocks noChangeArrowheads="1"/>
          </p:cNvSpPr>
          <p:nvPr/>
        </p:nvSpPr>
        <p:spPr bwMode="auto">
          <a:xfrm>
            <a:off x="6218238" y="2241550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41" name="Oval 45"/>
          <p:cNvSpPr>
            <a:spLocks noChangeArrowheads="1"/>
          </p:cNvSpPr>
          <p:nvPr/>
        </p:nvSpPr>
        <p:spPr bwMode="auto">
          <a:xfrm>
            <a:off x="5835650" y="2805113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42" name="Oval 46"/>
          <p:cNvSpPr>
            <a:spLocks noChangeArrowheads="1"/>
          </p:cNvSpPr>
          <p:nvPr/>
        </p:nvSpPr>
        <p:spPr bwMode="auto">
          <a:xfrm>
            <a:off x="5403850" y="2589213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43" name="Oval 47"/>
          <p:cNvSpPr>
            <a:spLocks noChangeArrowheads="1"/>
          </p:cNvSpPr>
          <p:nvPr/>
        </p:nvSpPr>
        <p:spPr bwMode="auto">
          <a:xfrm>
            <a:off x="6207125" y="2486025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44" name="Text Box 48"/>
          <p:cNvSpPr txBox="1">
            <a:spLocks noChangeArrowheads="1"/>
          </p:cNvSpPr>
          <p:nvPr/>
        </p:nvSpPr>
        <p:spPr bwMode="auto">
          <a:xfrm>
            <a:off x="250825" y="3192463"/>
            <a:ext cx="453707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Carbon -  needs four electrons to complete its shell</a:t>
            </a:r>
          </a:p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Oxygen - needs two electron to complete its shell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183345" name="Text Box 49"/>
          <p:cNvSpPr txBox="1">
            <a:spLocks noChangeArrowheads="1"/>
          </p:cNvSpPr>
          <p:nvPr/>
        </p:nvSpPr>
        <p:spPr bwMode="auto">
          <a:xfrm>
            <a:off x="5364163" y="3192463"/>
            <a:ext cx="28257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The atoms share two electrons</a:t>
            </a:r>
          </a:p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each to form two double bonds</a:t>
            </a:r>
          </a:p>
        </p:txBody>
      </p:sp>
      <p:sp>
        <p:nvSpPr>
          <p:cNvPr id="183362" name="Text Box 66"/>
          <p:cNvSpPr txBox="1">
            <a:spLocks noChangeArrowheads="1"/>
          </p:cNvSpPr>
          <p:nvPr/>
        </p:nvSpPr>
        <p:spPr bwMode="auto">
          <a:xfrm>
            <a:off x="684213" y="962025"/>
            <a:ext cx="7704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The shape of a compound with a double bond is calculated in the same way. A double bond repels other bonds as if it was single  e.g. carbon dioxide</a:t>
            </a:r>
            <a:endParaRPr lang="en-US" sz="16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2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2233613" y="258763"/>
            <a:ext cx="4633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MOLECULES WITH DOUBLE BONDS</a:t>
            </a:r>
          </a:p>
        </p:txBody>
      </p:sp>
      <p:grpSp>
        <p:nvGrpSpPr>
          <p:cNvPr id="186376" name="Group 8"/>
          <p:cNvGrpSpPr>
            <a:grpSpLocks/>
          </p:cNvGrpSpPr>
          <p:nvPr/>
        </p:nvGrpSpPr>
        <p:grpSpPr bwMode="auto">
          <a:xfrm>
            <a:off x="852488" y="1978025"/>
            <a:ext cx="965200" cy="965200"/>
            <a:chOff x="2872" y="1560"/>
            <a:chExt cx="608" cy="608"/>
          </a:xfrm>
        </p:grpSpPr>
        <p:sp>
          <p:nvSpPr>
            <p:cNvPr id="186377" name="Oval 9"/>
            <p:cNvSpPr>
              <a:spLocks noChangeArrowheads="1"/>
            </p:cNvSpPr>
            <p:nvPr/>
          </p:nvSpPr>
          <p:spPr bwMode="auto">
            <a:xfrm>
              <a:off x="2928" y="1588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8" name="Text Box 10"/>
            <p:cNvSpPr txBox="1">
              <a:spLocks noChangeArrowheads="1"/>
            </p:cNvSpPr>
            <p:nvPr/>
          </p:nvSpPr>
          <p:spPr bwMode="auto">
            <a:xfrm>
              <a:off x="3064" y="175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186379" name="Oval 11"/>
            <p:cNvSpPr>
              <a:spLocks noChangeArrowheads="1"/>
            </p:cNvSpPr>
            <p:nvPr/>
          </p:nvSpPr>
          <p:spPr bwMode="auto">
            <a:xfrm>
              <a:off x="2872" y="156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0" name="Oval 12"/>
            <p:cNvSpPr>
              <a:spLocks noChangeArrowheads="1"/>
            </p:cNvSpPr>
            <p:nvPr/>
          </p:nvSpPr>
          <p:spPr bwMode="auto">
            <a:xfrm>
              <a:off x="2912" y="2028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1" name="Oval 13"/>
            <p:cNvSpPr>
              <a:spLocks noChangeArrowheads="1"/>
            </p:cNvSpPr>
            <p:nvPr/>
          </p:nvSpPr>
          <p:spPr bwMode="auto">
            <a:xfrm>
              <a:off x="3323" y="2020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2" name="Oval 14"/>
            <p:cNvSpPr>
              <a:spLocks noChangeArrowheads="1"/>
            </p:cNvSpPr>
            <p:nvPr/>
          </p:nvSpPr>
          <p:spPr bwMode="auto">
            <a:xfrm>
              <a:off x="3315" y="1580"/>
              <a:ext cx="97" cy="9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383" name="Group 15"/>
          <p:cNvGrpSpPr>
            <a:grpSpLocks/>
          </p:cNvGrpSpPr>
          <p:nvPr/>
        </p:nvGrpSpPr>
        <p:grpSpPr bwMode="auto">
          <a:xfrm>
            <a:off x="2644775" y="1879600"/>
            <a:ext cx="1039813" cy="1103313"/>
            <a:chOff x="265" y="793"/>
            <a:chExt cx="655" cy="695"/>
          </a:xfrm>
        </p:grpSpPr>
        <p:sp>
          <p:nvSpPr>
            <p:cNvPr id="186384" name="Text Box 16"/>
            <p:cNvSpPr txBox="1">
              <a:spLocks noChangeArrowheads="1"/>
            </p:cNvSpPr>
            <p:nvPr/>
          </p:nvSpPr>
          <p:spPr bwMode="auto">
            <a:xfrm>
              <a:off x="484" y="1032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O</a:t>
              </a:r>
              <a:endParaRPr lang="en-US"/>
            </a:p>
          </p:txBody>
        </p:sp>
        <p:sp>
          <p:nvSpPr>
            <p:cNvPr id="186385" name="Oval 17"/>
            <p:cNvSpPr>
              <a:spLocks noChangeArrowheads="1"/>
            </p:cNvSpPr>
            <p:nvPr/>
          </p:nvSpPr>
          <p:spPr bwMode="auto">
            <a:xfrm>
              <a:off x="296" y="840"/>
              <a:ext cx="608" cy="608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6" name="Oval 18"/>
            <p:cNvSpPr>
              <a:spLocks noChangeArrowheads="1"/>
            </p:cNvSpPr>
            <p:nvPr/>
          </p:nvSpPr>
          <p:spPr bwMode="auto">
            <a:xfrm>
              <a:off x="808" y="944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7" name="Oval 19"/>
            <p:cNvSpPr>
              <a:spLocks noChangeArrowheads="1"/>
            </p:cNvSpPr>
            <p:nvPr/>
          </p:nvSpPr>
          <p:spPr bwMode="auto">
            <a:xfrm>
              <a:off x="532" y="793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8" name="Oval 20"/>
            <p:cNvSpPr>
              <a:spLocks noChangeArrowheads="1"/>
            </p:cNvSpPr>
            <p:nvPr/>
          </p:nvSpPr>
          <p:spPr bwMode="auto">
            <a:xfrm>
              <a:off x="265" y="949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9" name="Oval 21"/>
            <p:cNvSpPr>
              <a:spLocks noChangeArrowheads="1"/>
            </p:cNvSpPr>
            <p:nvPr/>
          </p:nvSpPr>
          <p:spPr bwMode="auto">
            <a:xfrm>
              <a:off x="544" y="1376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0" name="Oval 22"/>
            <p:cNvSpPr>
              <a:spLocks noChangeArrowheads="1"/>
            </p:cNvSpPr>
            <p:nvPr/>
          </p:nvSpPr>
          <p:spPr bwMode="auto">
            <a:xfrm>
              <a:off x="808" y="1240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1" name="Oval 23"/>
            <p:cNvSpPr>
              <a:spLocks noChangeArrowheads="1"/>
            </p:cNvSpPr>
            <p:nvPr/>
          </p:nvSpPr>
          <p:spPr bwMode="auto">
            <a:xfrm>
              <a:off x="266" y="1239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6392" name="Oval 24"/>
          <p:cNvSpPr>
            <a:spLocks noChangeArrowheads="1"/>
          </p:cNvSpPr>
          <p:nvPr/>
        </p:nvSpPr>
        <p:spPr bwMode="auto">
          <a:xfrm>
            <a:off x="6216650" y="2035175"/>
            <a:ext cx="153988" cy="153988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93" name="Text Box 25"/>
          <p:cNvSpPr txBox="1">
            <a:spLocks noChangeArrowheads="1"/>
          </p:cNvSpPr>
          <p:nvPr/>
        </p:nvSpPr>
        <p:spPr bwMode="auto">
          <a:xfrm>
            <a:off x="6508750" y="22828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C</a:t>
            </a:r>
            <a:endParaRPr lang="en-US"/>
          </a:p>
        </p:txBody>
      </p:sp>
      <p:sp>
        <p:nvSpPr>
          <p:cNvPr id="186394" name="Oval 26"/>
          <p:cNvSpPr>
            <a:spLocks noChangeArrowheads="1"/>
          </p:cNvSpPr>
          <p:nvPr/>
        </p:nvSpPr>
        <p:spPr bwMode="auto">
          <a:xfrm>
            <a:off x="6203950" y="1978025"/>
            <a:ext cx="965200" cy="9652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95" name="Oval 27"/>
          <p:cNvSpPr>
            <a:spLocks noChangeArrowheads="1"/>
          </p:cNvSpPr>
          <p:nvPr/>
        </p:nvSpPr>
        <p:spPr bwMode="auto">
          <a:xfrm>
            <a:off x="6203950" y="2708275"/>
            <a:ext cx="153988" cy="153988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96" name="Oval 28"/>
          <p:cNvSpPr>
            <a:spLocks noChangeArrowheads="1"/>
          </p:cNvSpPr>
          <p:nvPr/>
        </p:nvSpPr>
        <p:spPr bwMode="auto">
          <a:xfrm>
            <a:off x="6970713" y="2720975"/>
            <a:ext cx="153987" cy="153988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97" name="Oval 29"/>
          <p:cNvSpPr>
            <a:spLocks noChangeArrowheads="1"/>
          </p:cNvSpPr>
          <p:nvPr/>
        </p:nvSpPr>
        <p:spPr bwMode="auto">
          <a:xfrm>
            <a:off x="6945313" y="2035175"/>
            <a:ext cx="153987" cy="153988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98" name="Text Box 30"/>
          <p:cNvSpPr txBox="1">
            <a:spLocks noChangeArrowheads="1"/>
          </p:cNvSpPr>
          <p:nvPr/>
        </p:nvSpPr>
        <p:spPr bwMode="auto">
          <a:xfrm>
            <a:off x="7226300" y="225901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O</a:t>
            </a:r>
            <a:endParaRPr lang="en-US"/>
          </a:p>
        </p:txBody>
      </p:sp>
      <p:sp>
        <p:nvSpPr>
          <p:cNvPr id="186399" name="Oval 31"/>
          <p:cNvSpPr>
            <a:spLocks noChangeArrowheads="1"/>
          </p:cNvSpPr>
          <p:nvPr/>
        </p:nvSpPr>
        <p:spPr bwMode="auto">
          <a:xfrm>
            <a:off x="6927850" y="1954213"/>
            <a:ext cx="965200" cy="9652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00" name="Oval 32"/>
          <p:cNvSpPr>
            <a:spLocks noChangeArrowheads="1"/>
          </p:cNvSpPr>
          <p:nvPr/>
        </p:nvSpPr>
        <p:spPr bwMode="auto">
          <a:xfrm>
            <a:off x="7740650" y="2119313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01" name="Oval 33"/>
          <p:cNvSpPr>
            <a:spLocks noChangeArrowheads="1"/>
          </p:cNvSpPr>
          <p:nvPr/>
        </p:nvSpPr>
        <p:spPr bwMode="auto">
          <a:xfrm>
            <a:off x="7302500" y="1879600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02" name="Oval 34"/>
          <p:cNvSpPr>
            <a:spLocks noChangeArrowheads="1"/>
          </p:cNvSpPr>
          <p:nvPr/>
        </p:nvSpPr>
        <p:spPr bwMode="auto">
          <a:xfrm>
            <a:off x="6942138" y="2241550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03" name="Oval 35"/>
          <p:cNvSpPr>
            <a:spLocks noChangeArrowheads="1"/>
          </p:cNvSpPr>
          <p:nvPr/>
        </p:nvSpPr>
        <p:spPr bwMode="auto">
          <a:xfrm>
            <a:off x="7321550" y="2805113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04" name="Oval 36"/>
          <p:cNvSpPr>
            <a:spLocks noChangeArrowheads="1"/>
          </p:cNvSpPr>
          <p:nvPr/>
        </p:nvSpPr>
        <p:spPr bwMode="auto">
          <a:xfrm>
            <a:off x="7740650" y="2589213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05" name="Oval 37"/>
          <p:cNvSpPr>
            <a:spLocks noChangeArrowheads="1"/>
          </p:cNvSpPr>
          <p:nvPr/>
        </p:nvSpPr>
        <p:spPr bwMode="auto">
          <a:xfrm>
            <a:off x="6956425" y="2486025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06" name="Text Box 38"/>
          <p:cNvSpPr txBox="1">
            <a:spLocks noChangeArrowheads="1"/>
          </p:cNvSpPr>
          <p:nvPr/>
        </p:nvSpPr>
        <p:spPr bwMode="auto">
          <a:xfrm>
            <a:off x="5740400" y="225901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O</a:t>
            </a:r>
            <a:endParaRPr lang="en-US"/>
          </a:p>
        </p:txBody>
      </p:sp>
      <p:sp>
        <p:nvSpPr>
          <p:cNvPr id="186407" name="Oval 39"/>
          <p:cNvSpPr>
            <a:spLocks noChangeArrowheads="1"/>
          </p:cNvSpPr>
          <p:nvPr/>
        </p:nvSpPr>
        <p:spPr bwMode="auto">
          <a:xfrm>
            <a:off x="5441950" y="1954213"/>
            <a:ext cx="965200" cy="9652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08" name="Oval 40"/>
          <p:cNvSpPr>
            <a:spLocks noChangeArrowheads="1"/>
          </p:cNvSpPr>
          <p:nvPr/>
        </p:nvSpPr>
        <p:spPr bwMode="auto">
          <a:xfrm>
            <a:off x="5403850" y="2119313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09" name="Oval 41"/>
          <p:cNvSpPr>
            <a:spLocks noChangeArrowheads="1"/>
          </p:cNvSpPr>
          <p:nvPr/>
        </p:nvSpPr>
        <p:spPr bwMode="auto">
          <a:xfrm>
            <a:off x="5816600" y="1879600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10" name="Oval 42"/>
          <p:cNvSpPr>
            <a:spLocks noChangeArrowheads="1"/>
          </p:cNvSpPr>
          <p:nvPr/>
        </p:nvSpPr>
        <p:spPr bwMode="auto">
          <a:xfrm>
            <a:off x="6218238" y="2241550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11" name="Oval 43"/>
          <p:cNvSpPr>
            <a:spLocks noChangeArrowheads="1"/>
          </p:cNvSpPr>
          <p:nvPr/>
        </p:nvSpPr>
        <p:spPr bwMode="auto">
          <a:xfrm>
            <a:off x="5835650" y="2805113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12" name="Oval 44"/>
          <p:cNvSpPr>
            <a:spLocks noChangeArrowheads="1"/>
          </p:cNvSpPr>
          <p:nvPr/>
        </p:nvSpPr>
        <p:spPr bwMode="auto">
          <a:xfrm>
            <a:off x="5403850" y="2589213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13" name="Oval 45"/>
          <p:cNvSpPr>
            <a:spLocks noChangeArrowheads="1"/>
          </p:cNvSpPr>
          <p:nvPr/>
        </p:nvSpPr>
        <p:spPr bwMode="auto">
          <a:xfrm>
            <a:off x="6207125" y="2486025"/>
            <a:ext cx="177800" cy="177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14" name="Text Box 46"/>
          <p:cNvSpPr txBox="1">
            <a:spLocks noChangeArrowheads="1"/>
          </p:cNvSpPr>
          <p:nvPr/>
        </p:nvSpPr>
        <p:spPr bwMode="auto">
          <a:xfrm>
            <a:off x="250825" y="3192463"/>
            <a:ext cx="453707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Carbon -  needs four electrons to complete its shell</a:t>
            </a:r>
          </a:p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Oxygen - needs two electron to complete its shell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186415" name="Text Box 47"/>
          <p:cNvSpPr txBox="1">
            <a:spLocks noChangeArrowheads="1"/>
          </p:cNvSpPr>
          <p:nvPr/>
        </p:nvSpPr>
        <p:spPr bwMode="auto">
          <a:xfrm>
            <a:off x="5364163" y="3192463"/>
            <a:ext cx="28257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The atoms share two electrons</a:t>
            </a:r>
          </a:p>
          <a:p>
            <a:pPr algn="l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each to form two double bonds</a:t>
            </a:r>
          </a:p>
        </p:txBody>
      </p:sp>
      <p:sp>
        <p:nvSpPr>
          <p:cNvPr id="186416" name="Text Box 48"/>
          <p:cNvSpPr txBox="1">
            <a:spLocks noChangeArrowheads="1"/>
          </p:cNvSpPr>
          <p:nvPr/>
        </p:nvSpPr>
        <p:spPr bwMode="auto">
          <a:xfrm>
            <a:off x="768350" y="4373563"/>
            <a:ext cx="304006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DOUBLE BOND PAIRS	2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LONE PAIRS		0</a:t>
            </a:r>
            <a:endParaRPr lang="en-US" sz="1600">
              <a:latin typeface="Arial" charset="0"/>
            </a:endParaRPr>
          </a:p>
        </p:txBody>
      </p:sp>
      <p:grpSp>
        <p:nvGrpSpPr>
          <p:cNvPr id="186417" name="Group 49"/>
          <p:cNvGrpSpPr>
            <a:grpSpLocks/>
          </p:cNvGrpSpPr>
          <p:nvPr/>
        </p:nvGrpSpPr>
        <p:grpSpPr bwMode="auto">
          <a:xfrm>
            <a:off x="5199063" y="5170488"/>
            <a:ext cx="2620962" cy="925512"/>
            <a:chOff x="637" y="3179"/>
            <a:chExt cx="1651" cy="583"/>
          </a:xfrm>
        </p:grpSpPr>
        <p:sp>
          <p:nvSpPr>
            <p:cNvPr id="186418" name="Text Box 50"/>
            <p:cNvSpPr txBox="1">
              <a:spLocks noChangeArrowheads="1"/>
            </p:cNvSpPr>
            <p:nvPr/>
          </p:nvSpPr>
          <p:spPr bwMode="auto">
            <a:xfrm>
              <a:off x="637" y="3179"/>
              <a:ext cx="1083" cy="58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ts val="2800"/>
                </a:lnSpc>
                <a:spcBef>
                  <a:spcPct val="50000"/>
                </a:spcBef>
              </a:pPr>
              <a:r>
                <a:rPr lang="en-US" sz="1600" b="1">
                  <a:solidFill>
                    <a:srgbClr val="5F5F5F"/>
                  </a:solidFill>
                  <a:latin typeface="Arial" charset="0"/>
                </a:rPr>
                <a:t>BOND ANGLE...</a:t>
              </a:r>
            </a:p>
            <a:p>
              <a:pPr algn="r">
                <a:lnSpc>
                  <a:spcPts val="2800"/>
                </a:lnSpc>
                <a:spcBef>
                  <a:spcPct val="50000"/>
                </a:spcBef>
              </a:pPr>
              <a:r>
                <a:rPr lang="en-US" sz="1600" b="1">
                  <a:solidFill>
                    <a:srgbClr val="5F5F5F"/>
                  </a:solidFill>
                  <a:latin typeface="Arial" charset="0"/>
                </a:rPr>
                <a:t>SHAPE...</a:t>
              </a:r>
              <a:endParaRPr lang="en-US" sz="1600">
                <a:solidFill>
                  <a:srgbClr val="5F5F5F"/>
                </a:solidFill>
              </a:endParaRPr>
            </a:p>
          </p:txBody>
        </p:sp>
        <p:sp>
          <p:nvSpPr>
            <p:cNvPr id="186419" name="Text Box 51"/>
            <p:cNvSpPr txBox="1">
              <a:spLocks noChangeArrowheads="1"/>
            </p:cNvSpPr>
            <p:nvPr/>
          </p:nvSpPr>
          <p:spPr bwMode="auto">
            <a:xfrm>
              <a:off x="1697" y="3233"/>
              <a:ext cx="591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ts val="2400"/>
                </a:lnSpc>
                <a:spcBef>
                  <a:spcPct val="50000"/>
                </a:spcBef>
              </a:pPr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180°</a:t>
              </a:r>
              <a:endParaRPr lang="en-US" sz="2000" b="1">
                <a:solidFill>
                  <a:srgbClr val="CC0000"/>
                </a:solidFill>
                <a:latin typeface="Arial" charset="0"/>
              </a:endParaRPr>
            </a:p>
            <a:p>
              <a:pPr algn="l">
                <a:lnSpc>
                  <a:spcPts val="2400"/>
                </a:lnSpc>
                <a:spcBef>
                  <a:spcPct val="50000"/>
                </a:spcBef>
              </a:pPr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LINEAR</a:t>
              </a:r>
              <a:endParaRPr lang="en-US"/>
            </a:p>
          </p:txBody>
        </p:sp>
      </p:grpSp>
      <p:grpSp>
        <p:nvGrpSpPr>
          <p:cNvPr id="186420" name="Group 52"/>
          <p:cNvGrpSpPr>
            <a:grpSpLocks/>
          </p:cNvGrpSpPr>
          <p:nvPr/>
        </p:nvGrpSpPr>
        <p:grpSpPr bwMode="auto">
          <a:xfrm>
            <a:off x="5459413" y="4329113"/>
            <a:ext cx="2459037" cy="812800"/>
            <a:chOff x="3493" y="2725"/>
            <a:chExt cx="1549" cy="512"/>
          </a:xfrm>
        </p:grpSpPr>
        <p:sp>
          <p:nvSpPr>
            <p:cNvPr id="186421" name="Line 53"/>
            <p:cNvSpPr>
              <a:spLocks noChangeShapeType="1"/>
            </p:cNvSpPr>
            <p:nvPr/>
          </p:nvSpPr>
          <p:spPr bwMode="auto">
            <a:xfrm>
              <a:off x="3764" y="3064"/>
              <a:ext cx="35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2" name="Text Box 54"/>
            <p:cNvSpPr txBox="1">
              <a:spLocks noChangeArrowheads="1"/>
            </p:cNvSpPr>
            <p:nvPr/>
          </p:nvSpPr>
          <p:spPr bwMode="auto">
            <a:xfrm>
              <a:off x="3493" y="2949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O</a:t>
              </a:r>
              <a:endParaRPr lang="en-US"/>
            </a:p>
          </p:txBody>
        </p:sp>
        <p:sp>
          <p:nvSpPr>
            <p:cNvPr id="186423" name="Text Box 55"/>
            <p:cNvSpPr txBox="1">
              <a:spLocks noChangeArrowheads="1"/>
            </p:cNvSpPr>
            <p:nvPr/>
          </p:nvSpPr>
          <p:spPr bwMode="auto">
            <a:xfrm>
              <a:off x="4777" y="2949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O</a:t>
              </a:r>
              <a:endParaRPr lang="en-US"/>
            </a:p>
          </p:txBody>
        </p:sp>
        <p:sp>
          <p:nvSpPr>
            <p:cNvPr id="186424" name="Text Box 56"/>
            <p:cNvSpPr txBox="1">
              <a:spLocks noChangeArrowheads="1"/>
            </p:cNvSpPr>
            <p:nvPr/>
          </p:nvSpPr>
          <p:spPr bwMode="auto">
            <a:xfrm>
              <a:off x="4143" y="2949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186425" name="Line 57"/>
            <p:cNvSpPr>
              <a:spLocks noChangeShapeType="1"/>
            </p:cNvSpPr>
            <p:nvPr/>
          </p:nvSpPr>
          <p:spPr bwMode="auto">
            <a:xfrm>
              <a:off x="4420" y="3064"/>
              <a:ext cx="35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6" name="Arc 58"/>
            <p:cNvSpPr>
              <a:spLocks/>
            </p:cNvSpPr>
            <p:nvPr/>
          </p:nvSpPr>
          <p:spPr bwMode="auto">
            <a:xfrm rot="-131016">
              <a:off x="3904" y="2725"/>
              <a:ext cx="744" cy="344"/>
            </a:xfrm>
            <a:custGeom>
              <a:avLst/>
              <a:gdLst>
                <a:gd name="G0" fmla="+- 21527 0 0"/>
                <a:gd name="G1" fmla="+- 21600 0 0"/>
                <a:gd name="G2" fmla="+- 21600 0 0"/>
                <a:gd name="T0" fmla="*/ 0 w 43127"/>
                <a:gd name="T1" fmla="*/ 19822 h 21600"/>
                <a:gd name="T2" fmla="*/ 43127 w 43127"/>
                <a:gd name="T3" fmla="*/ 21600 h 21600"/>
                <a:gd name="T4" fmla="*/ 21527 w 4312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27" h="21600" fill="none" extrusionOk="0">
                  <a:moveTo>
                    <a:pt x="0" y="19822"/>
                  </a:moveTo>
                  <a:cubicBezTo>
                    <a:pt x="925" y="8620"/>
                    <a:pt x="10286" y="-1"/>
                    <a:pt x="21527" y="0"/>
                  </a:cubicBezTo>
                  <a:cubicBezTo>
                    <a:pt x="33456" y="0"/>
                    <a:pt x="43127" y="9670"/>
                    <a:pt x="43127" y="21600"/>
                  </a:cubicBezTo>
                </a:path>
                <a:path w="43127" h="21600" stroke="0" extrusionOk="0">
                  <a:moveTo>
                    <a:pt x="0" y="19822"/>
                  </a:moveTo>
                  <a:cubicBezTo>
                    <a:pt x="925" y="8620"/>
                    <a:pt x="10286" y="-1"/>
                    <a:pt x="21527" y="0"/>
                  </a:cubicBezTo>
                  <a:cubicBezTo>
                    <a:pt x="33456" y="0"/>
                    <a:pt x="43127" y="9670"/>
                    <a:pt x="43127" y="21600"/>
                  </a:cubicBezTo>
                  <a:lnTo>
                    <a:pt x="21527" y="21600"/>
                  </a:lnTo>
                  <a:close/>
                </a:path>
              </a:pathLst>
            </a:cu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7" name="Text Box 59"/>
            <p:cNvSpPr txBox="1">
              <a:spLocks noChangeArrowheads="1"/>
            </p:cNvSpPr>
            <p:nvPr/>
          </p:nvSpPr>
          <p:spPr bwMode="auto">
            <a:xfrm>
              <a:off x="4121" y="2810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FF0066"/>
                  </a:solidFill>
                  <a:latin typeface="Arial" charset="0"/>
                </a:rPr>
                <a:t>180°</a:t>
              </a:r>
              <a:endParaRPr lang="en-US">
                <a:solidFill>
                  <a:srgbClr val="FF0066"/>
                </a:solidFill>
              </a:endParaRPr>
            </a:p>
          </p:txBody>
        </p:sp>
        <p:sp>
          <p:nvSpPr>
            <p:cNvPr id="186428" name="Line 60"/>
            <p:cNvSpPr>
              <a:spLocks noChangeShapeType="1"/>
            </p:cNvSpPr>
            <p:nvPr/>
          </p:nvSpPr>
          <p:spPr bwMode="auto">
            <a:xfrm>
              <a:off x="3764" y="3120"/>
              <a:ext cx="35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9" name="Line 61"/>
            <p:cNvSpPr>
              <a:spLocks noChangeShapeType="1"/>
            </p:cNvSpPr>
            <p:nvPr/>
          </p:nvSpPr>
          <p:spPr bwMode="auto">
            <a:xfrm>
              <a:off x="4420" y="3120"/>
              <a:ext cx="35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6430" name="Text Box 62"/>
          <p:cNvSpPr txBox="1">
            <a:spLocks noChangeArrowheads="1"/>
          </p:cNvSpPr>
          <p:nvPr/>
        </p:nvSpPr>
        <p:spPr bwMode="auto">
          <a:xfrm>
            <a:off x="374650" y="5167313"/>
            <a:ext cx="42735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Arial" charset="0"/>
              </a:rPr>
              <a:t>Double bonds behave exactly as single bonds for repulsion purposes so the shape will be the same as a molecule with two single bonds and no lone pairs.</a:t>
            </a:r>
            <a:endParaRPr lang="en-US" sz="1600">
              <a:latin typeface="Arial" charset="0"/>
            </a:endParaRPr>
          </a:p>
        </p:txBody>
      </p:sp>
      <p:sp>
        <p:nvSpPr>
          <p:cNvPr id="186432" name="Text Box 64"/>
          <p:cNvSpPr txBox="1">
            <a:spLocks noChangeArrowheads="1"/>
          </p:cNvSpPr>
          <p:nvPr/>
        </p:nvSpPr>
        <p:spPr bwMode="auto">
          <a:xfrm>
            <a:off x="684213" y="962025"/>
            <a:ext cx="7704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The shape of a compound with a double bond is calculated in the same way. A double bond repels other bonds as if it was single  e.g. carbon dioxide</a:t>
            </a:r>
            <a:endParaRPr lang="en-US" sz="16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47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48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4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3275013" y="258763"/>
            <a:ext cx="2544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OTHER EXAMPLES</a:t>
            </a:r>
          </a:p>
        </p:txBody>
      </p:sp>
      <p:sp>
        <p:nvSpPr>
          <p:cNvPr id="185477" name="Text Box 133"/>
          <p:cNvSpPr txBox="1">
            <a:spLocks noChangeArrowheads="1"/>
          </p:cNvSpPr>
          <p:nvPr/>
        </p:nvSpPr>
        <p:spPr bwMode="auto">
          <a:xfrm>
            <a:off x="485775" y="4672013"/>
            <a:ext cx="747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"/>
              </a:spcBef>
            </a:pPr>
            <a:r>
              <a:rPr lang="en-GB" sz="1800">
                <a:latin typeface="Arial" charset="0"/>
              </a:rPr>
              <a:t>BrF</a:t>
            </a:r>
            <a:r>
              <a:rPr lang="en-GB" sz="1800" baseline="-25000">
                <a:latin typeface="Arial" charset="0"/>
              </a:rPr>
              <a:t>5</a:t>
            </a:r>
          </a:p>
        </p:txBody>
      </p:sp>
      <p:sp>
        <p:nvSpPr>
          <p:cNvPr id="185478" name="Text Box 134"/>
          <p:cNvSpPr txBox="1">
            <a:spLocks noChangeArrowheads="1"/>
          </p:cNvSpPr>
          <p:nvPr/>
        </p:nvSpPr>
        <p:spPr bwMode="auto">
          <a:xfrm>
            <a:off x="4635500" y="4860925"/>
            <a:ext cx="19097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  <a:latin typeface="Arial" charset="0"/>
              </a:rPr>
              <a:t>BOND PAIRS     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  <a:latin typeface="Arial" charset="0"/>
              </a:rPr>
              <a:t>LONE PAIRS      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  <a:latin typeface="Arial" charset="0"/>
              </a:rPr>
              <a:t>‘UMBRELLA’</a:t>
            </a:r>
            <a:endParaRPr lang="en-US" sz="1400" b="1">
              <a:solidFill>
                <a:schemeClr val="folHlink"/>
              </a:solidFill>
              <a:latin typeface="Arial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  <a:latin typeface="Arial" charset="0"/>
              </a:rPr>
              <a:t>ANGLES   90°   &lt;90°</a:t>
            </a:r>
            <a:r>
              <a:rPr lang="en-US" sz="1400" b="1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  <p:sp>
        <p:nvSpPr>
          <p:cNvPr id="185480" name="Text Box 136"/>
          <p:cNvSpPr txBox="1">
            <a:spLocks noChangeArrowheads="1"/>
          </p:cNvSpPr>
          <p:nvPr/>
        </p:nvSpPr>
        <p:spPr bwMode="auto">
          <a:xfrm>
            <a:off x="3352800" y="50244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F</a:t>
            </a:r>
          </a:p>
        </p:txBody>
      </p:sp>
      <p:sp>
        <p:nvSpPr>
          <p:cNvPr id="185481" name="Text Box 137"/>
          <p:cNvSpPr txBox="1">
            <a:spLocks noChangeArrowheads="1"/>
          </p:cNvSpPr>
          <p:nvPr/>
        </p:nvSpPr>
        <p:spPr bwMode="auto">
          <a:xfrm>
            <a:off x="1884363" y="55483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F</a:t>
            </a:r>
            <a:endParaRPr lang="en-US"/>
          </a:p>
        </p:txBody>
      </p:sp>
      <p:sp>
        <p:nvSpPr>
          <p:cNvPr id="185482" name="Text Box 138"/>
          <p:cNvSpPr txBox="1">
            <a:spLocks noChangeArrowheads="1"/>
          </p:cNvSpPr>
          <p:nvPr/>
        </p:nvSpPr>
        <p:spPr bwMode="auto">
          <a:xfrm>
            <a:off x="3348038" y="55657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F</a:t>
            </a:r>
          </a:p>
        </p:txBody>
      </p:sp>
      <p:sp>
        <p:nvSpPr>
          <p:cNvPr id="185483" name="Text Box 139"/>
          <p:cNvSpPr txBox="1">
            <a:spLocks noChangeArrowheads="1"/>
          </p:cNvSpPr>
          <p:nvPr/>
        </p:nvSpPr>
        <p:spPr bwMode="auto">
          <a:xfrm>
            <a:off x="2022475" y="49625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F</a:t>
            </a:r>
            <a:endParaRPr lang="en-US"/>
          </a:p>
        </p:txBody>
      </p:sp>
      <p:sp>
        <p:nvSpPr>
          <p:cNvPr id="185484" name="AutoShape 140"/>
          <p:cNvSpPr>
            <a:spLocks noChangeArrowheads="1"/>
          </p:cNvSpPr>
          <p:nvPr/>
        </p:nvSpPr>
        <p:spPr bwMode="auto">
          <a:xfrm rot="20205483">
            <a:off x="2190750" y="5467350"/>
            <a:ext cx="393700" cy="138113"/>
          </a:xfrm>
          <a:prstGeom prst="rtTriangle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85" name="AutoShape 141"/>
          <p:cNvSpPr>
            <a:spLocks noChangeArrowheads="1"/>
          </p:cNvSpPr>
          <p:nvPr/>
        </p:nvSpPr>
        <p:spPr bwMode="auto">
          <a:xfrm rot="1869986" flipH="1">
            <a:off x="2897188" y="5519738"/>
            <a:ext cx="431800" cy="104775"/>
          </a:xfrm>
          <a:prstGeom prst="rtTriangle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86" name="Text Box 142"/>
          <p:cNvSpPr txBox="1">
            <a:spLocks noChangeArrowheads="1"/>
          </p:cNvSpPr>
          <p:nvPr/>
        </p:nvSpPr>
        <p:spPr bwMode="auto">
          <a:xfrm>
            <a:off x="2533650" y="52641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Br</a:t>
            </a:r>
            <a:endParaRPr lang="en-US" sz="2000"/>
          </a:p>
        </p:txBody>
      </p:sp>
      <p:sp>
        <p:nvSpPr>
          <p:cNvPr id="185487" name="Line 143"/>
          <p:cNvSpPr>
            <a:spLocks noChangeShapeType="1"/>
          </p:cNvSpPr>
          <p:nvPr/>
        </p:nvSpPr>
        <p:spPr bwMode="auto">
          <a:xfrm flipH="1">
            <a:off x="2971800" y="5289550"/>
            <a:ext cx="357188" cy="1016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88" name="Line 144"/>
          <p:cNvSpPr>
            <a:spLocks noChangeShapeType="1"/>
          </p:cNvSpPr>
          <p:nvPr/>
        </p:nvSpPr>
        <p:spPr bwMode="auto">
          <a:xfrm flipH="1" flipV="1">
            <a:off x="2309813" y="5237163"/>
            <a:ext cx="260350" cy="1301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89" name="Line 145"/>
          <p:cNvSpPr>
            <a:spLocks noChangeShapeType="1"/>
          </p:cNvSpPr>
          <p:nvPr/>
        </p:nvSpPr>
        <p:spPr bwMode="auto">
          <a:xfrm>
            <a:off x="2725738" y="5605463"/>
            <a:ext cx="0" cy="355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90" name="Text Box 146"/>
          <p:cNvSpPr txBox="1">
            <a:spLocks noChangeArrowheads="1"/>
          </p:cNvSpPr>
          <p:nvPr/>
        </p:nvSpPr>
        <p:spPr bwMode="auto">
          <a:xfrm>
            <a:off x="2571750" y="59737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F</a:t>
            </a:r>
          </a:p>
        </p:txBody>
      </p:sp>
      <p:pic>
        <p:nvPicPr>
          <p:cNvPr id="185491" name="Picture 147" descr="lpair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9850" y="4703763"/>
            <a:ext cx="282575" cy="596900"/>
          </a:xfrm>
          <a:prstGeom prst="rect">
            <a:avLst/>
          </a:prstGeom>
          <a:noFill/>
        </p:spPr>
      </p:pic>
      <p:grpSp>
        <p:nvGrpSpPr>
          <p:cNvPr id="185492" name="Group 148"/>
          <p:cNvGrpSpPr>
            <a:grpSpLocks/>
          </p:cNvGrpSpPr>
          <p:nvPr/>
        </p:nvGrpSpPr>
        <p:grpSpPr bwMode="auto">
          <a:xfrm>
            <a:off x="6738938" y="4970463"/>
            <a:ext cx="1628775" cy="1114425"/>
            <a:chOff x="2769" y="801"/>
            <a:chExt cx="1026" cy="702"/>
          </a:xfrm>
        </p:grpSpPr>
        <p:grpSp>
          <p:nvGrpSpPr>
            <p:cNvPr id="185493" name="Group 149"/>
            <p:cNvGrpSpPr>
              <a:grpSpLocks/>
            </p:cNvGrpSpPr>
            <p:nvPr/>
          </p:nvGrpSpPr>
          <p:grpSpPr bwMode="auto">
            <a:xfrm>
              <a:off x="3195" y="801"/>
              <a:ext cx="113" cy="47"/>
              <a:chOff x="4737" y="2427"/>
              <a:chExt cx="113" cy="47"/>
            </a:xfrm>
          </p:grpSpPr>
          <p:sp>
            <p:nvSpPr>
              <p:cNvPr id="185494" name="Oval 150"/>
              <p:cNvSpPr>
                <a:spLocks noChangeArrowheads="1"/>
              </p:cNvSpPr>
              <p:nvPr/>
            </p:nvSpPr>
            <p:spPr bwMode="auto">
              <a:xfrm>
                <a:off x="4737" y="2427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95" name="Oval 151"/>
              <p:cNvSpPr>
                <a:spLocks noChangeArrowheads="1"/>
              </p:cNvSpPr>
              <p:nvPr/>
            </p:nvSpPr>
            <p:spPr bwMode="auto">
              <a:xfrm>
                <a:off x="4803" y="2427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5496" name="Text Box 152"/>
            <p:cNvSpPr txBox="1">
              <a:spLocks noChangeArrowheads="1"/>
            </p:cNvSpPr>
            <p:nvPr/>
          </p:nvSpPr>
          <p:spPr bwMode="auto">
            <a:xfrm>
              <a:off x="3591" y="94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</a:p>
          </p:txBody>
        </p:sp>
        <p:sp>
          <p:nvSpPr>
            <p:cNvPr id="185497" name="Text Box 153"/>
            <p:cNvSpPr txBox="1">
              <a:spLocks noChangeArrowheads="1"/>
            </p:cNvSpPr>
            <p:nvPr/>
          </p:nvSpPr>
          <p:spPr bwMode="auto">
            <a:xfrm>
              <a:off x="2785" y="106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85498" name="Text Box 154"/>
            <p:cNvSpPr txBox="1">
              <a:spLocks noChangeArrowheads="1"/>
            </p:cNvSpPr>
            <p:nvPr/>
          </p:nvSpPr>
          <p:spPr bwMode="auto">
            <a:xfrm>
              <a:off x="3556" y="110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</a:p>
          </p:txBody>
        </p:sp>
        <p:sp>
          <p:nvSpPr>
            <p:cNvPr id="185499" name="Text Box 155"/>
            <p:cNvSpPr txBox="1">
              <a:spLocks noChangeArrowheads="1"/>
            </p:cNvSpPr>
            <p:nvPr/>
          </p:nvSpPr>
          <p:spPr bwMode="auto">
            <a:xfrm>
              <a:off x="2769" y="9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85500" name="AutoShape 156"/>
            <p:cNvSpPr>
              <a:spLocks noChangeArrowheads="1"/>
            </p:cNvSpPr>
            <p:nvPr/>
          </p:nvSpPr>
          <p:spPr bwMode="auto">
            <a:xfrm rot="18912191">
              <a:off x="2929" y="1009"/>
              <a:ext cx="248" cy="87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01" name="AutoShape 157"/>
            <p:cNvSpPr>
              <a:spLocks noChangeArrowheads="1"/>
            </p:cNvSpPr>
            <p:nvPr/>
          </p:nvSpPr>
          <p:spPr bwMode="auto">
            <a:xfrm rot="2541391" flipH="1">
              <a:off x="3344" y="1024"/>
              <a:ext cx="272" cy="66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02" name="Text Box 158"/>
            <p:cNvSpPr txBox="1">
              <a:spLocks noChangeArrowheads="1"/>
            </p:cNvSpPr>
            <p:nvPr/>
          </p:nvSpPr>
          <p:spPr bwMode="auto">
            <a:xfrm>
              <a:off x="3138" y="82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Br</a:t>
              </a:r>
              <a:endParaRPr lang="en-US" sz="2000"/>
            </a:p>
          </p:txBody>
        </p:sp>
        <p:sp>
          <p:nvSpPr>
            <p:cNvPr id="185503" name="Line 159"/>
            <p:cNvSpPr>
              <a:spLocks noChangeShapeType="1"/>
            </p:cNvSpPr>
            <p:nvPr/>
          </p:nvSpPr>
          <p:spPr bwMode="auto">
            <a:xfrm rot="1660735" flipH="1">
              <a:off x="3375" y="963"/>
              <a:ext cx="239" cy="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04" name="Line 160"/>
            <p:cNvSpPr>
              <a:spLocks noChangeShapeType="1"/>
            </p:cNvSpPr>
            <p:nvPr/>
          </p:nvSpPr>
          <p:spPr bwMode="auto">
            <a:xfrm rot="18746525" flipH="1" flipV="1">
              <a:off x="2990" y="926"/>
              <a:ext cx="164" cy="8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05" name="Line 161"/>
            <p:cNvSpPr>
              <a:spLocks noChangeShapeType="1"/>
            </p:cNvSpPr>
            <p:nvPr/>
          </p:nvSpPr>
          <p:spPr bwMode="auto">
            <a:xfrm>
              <a:off x="3259" y="1040"/>
              <a:ext cx="0" cy="2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06" name="Text Box 162"/>
            <p:cNvSpPr txBox="1">
              <a:spLocks noChangeArrowheads="1"/>
            </p:cNvSpPr>
            <p:nvPr/>
          </p:nvSpPr>
          <p:spPr bwMode="auto">
            <a:xfrm>
              <a:off x="3162" y="12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</a:p>
          </p:txBody>
        </p:sp>
      </p:grpSp>
      <p:grpSp>
        <p:nvGrpSpPr>
          <p:cNvPr id="185576" name="Group 232"/>
          <p:cNvGrpSpPr>
            <a:grpSpLocks/>
          </p:cNvGrpSpPr>
          <p:nvPr/>
        </p:nvGrpSpPr>
        <p:grpSpPr bwMode="auto">
          <a:xfrm>
            <a:off x="484188" y="2773363"/>
            <a:ext cx="7416800" cy="1698625"/>
            <a:chOff x="248" y="437"/>
            <a:chExt cx="4672" cy="1070"/>
          </a:xfrm>
        </p:grpSpPr>
        <p:pic>
          <p:nvPicPr>
            <p:cNvPr id="185523" name="Picture 179" descr="lpairp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10" y="816"/>
              <a:ext cx="348" cy="162"/>
            </a:xfrm>
            <a:prstGeom prst="rect">
              <a:avLst/>
            </a:prstGeom>
            <a:noFill/>
          </p:spPr>
        </p:pic>
        <p:sp>
          <p:nvSpPr>
            <p:cNvPr id="185410" name="Text Box 66"/>
            <p:cNvSpPr txBox="1">
              <a:spLocks noChangeArrowheads="1"/>
            </p:cNvSpPr>
            <p:nvPr/>
          </p:nvSpPr>
          <p:spPr bwMode="auto">
            <a:xfrm>
              <a:off x="248" y="468"/>
              <a:ext cx="4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>
                <a:spcBef>
                  <a:spcPct val="5000"/>
                </a:spcBef>
              </a:pPr>
              <a:r>
                <a:rPr lang="en-GB" sz="1800">
                  <a:latin typeface="Arial" charset="0"/>
                </a:rPr>
                <a:t>BrF</a:t>
              </a:r>
              <a:r>
                <a:rPr lang="en-GB" sz="1800" baseline="-25000">
                  <a:latin typeface="Arial" charset="0"/>
                </a:rPr>
                <a:t>3</a:t>
              </a:r>
            </a:p>
          </p:txBody>
        </p:sp>
        <p:sp>
          <p:nvSpPr>
            <p:cNvPr id="185428" name="Text Box 84"/>
            <p:cNvSpPr txBox="1">
              <a:spLocks noChangeArrowheads="1"/>
            </p:cNvSpPr>
            <p:nvPr/>
          </p:nvSpPr>
          <p:spPr bwMode="auto">
            <a:xfrm>
              <a:off x="2865" y="551"/>
              <a:ext cx="1049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BOND PAIRS     3</a:t>
              </a:r>
            </a:p>
            <a:p>
              <a:pPr algn="l">
                <a:lnSpc>
                  <a:spcPct val="80000"/>
                </a:lnSpc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LONE PAIRS      2</a:t>
              </a:r>
            </a:p>
            <a:p>
              <a:pPr algn="l">
                <a:lnSpc>
                  <a:spcPct val="80000"/>
                </a:lnSpc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’T’ SHAPED</a:t>
              </a:r>
            </a:p>
            <a:p>
              <a:pPr algn="l">
                <a:lnSpc>
                  <a:spcPct val="80000"/>
                </a:lnSpc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ANGLE   &lt;90°</a:t>
              </a:r>
              <a:endParaRPr lang="en-US" sz="14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185431" name="Text Box 87"/>
            <p:cNvSpPr txBox="1">
              <a:spLocks noChangeArrowheads="1"/>
            </p:cNvSpPr>
            <p:nvPr/>
          </p:nvSpPr>
          <p:spPr bwMode="auto">
            <a:xfrm>
              <a:off x="1169" y="85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85433" name="Text Box 89"/>
            <p:cNvSpPr txBox="1">
              <a:spLocks noChangeArrowheads="1"/>
            </p:cNvSpPr>
            <p:nvPr/>
          </p:nvSpPr>
          <p:spPr bwMode="auto">
            <a:xfrm>
              <a:off x="1583" y="43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  <a:endParaRPr lang="en-US"/>
            </a:p>
          </p:txBody>
        </p:sp>
        <p:sp>
          <p:nvSpPr>
            <p:cNvPr id="185436" name="Text Box 92"/>
            <p:cNvSpPr txBox="1">
              <a:spLocks noChangeArrowheads="1"/>
            </p:cNvSpPr>
            <p:nvPr/>
          </p:nvSpPr>
          <p:spPr bwMode="auto">
            <a:xfrm>
              <a:off x="1554" y="861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Br</a:t>
              </a:r>
              <a:endParaRPr lang="en-US" sz="2000"/>
            </a:p>
          </p:txBody>
        </p:sp>
        <p:sp>
          <p:nvSpPr>
            <p:cNvPr id="185440" name="Line 96"/>
            <p:cNvSpPr>
              <a:spLocks noChangeShapeType="1"/>
            </p:cNvSpPr>
            <p:nvPr/>
          </p:nvSpPr>
          <p:spPr bwMode="auto">
            <a:xfrm>
              <a:off x="1675" y="1068"/>
              <a:ext cx="0" cy="2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41" name="Text Box 97"/>
            <p:cNvSpPr txBox="1">
              <a:spLocks noChangeArrowheads="1"/>
            </p:cNvSpPr>
            <p:nvPr/>
          </p:nvSpPr>
          <p:spPr bwMode="auto">
            <a:xfrm>
              <a:off x="1586" y="127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</a:t>
              </a:r>
            </a:p>
          </p:txBody>
        </p:sp>
        <p:pic>
          <p:nvPicPr>
            <p:cNvPr id="185507" name="Picture 163" descr="lpairp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96" y="972"/>
              <a:ext cx="330" cy="186"/>
            </a:xfrm>
            <a:prstGeom prst="rect">
              <a:avLst/>
            </a:prstGeom>
            <a:noFill/>
          </p:spPr>
        </p:pic>
        <p:sp>
          <p:nvSpPr>
            <p:cNvPr id="185508" name="Line 164"/>
            <p:cNvSpPr>
              <a:spLocks noChangeShapeType="1"/>
            </p:cNvSpPr>
            <p:nvPr/>
          </p:nvSpPr>
          <p:spPr bwMode="auto">
            <a:xfrm rot="5398149">
              <a:off x="1460" y="862"/>
              <a:ext cx="1" cy="2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09" name="Line 165"/>
            <p:cNvSpPr>
              <a:spLocks noChangeShapeType="1"/>
            </p:cNvSpPr>
            <p:nvPr/>
          </p:nvSpPr>
          <p:spPr bwMode="auto">
            <a:xfrm>
              <a:off x="1675" y="660"/>
              <a:ext cx="0" cy="2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522" name="Group 178"/>
            <p:cNvGrpSpPr>
              <a:grpSpLocks/>
            </p:cNvGrpSpPr>
            <p:nvPr/>
          </p:nvGrpSpPr>
          <p:grpSpPr bwMode="auto">
            <a:xfrm>
              <a:off x="4252" y="486"/>
              <a:ext cx="668" cy="1007"/>
              <a:chOff x="2865" y="518"/>
              <a:chExt cx="668" cy="1007"/>
            </a:xfrm>
          </p:grpSpPr>
          <p:grpSp>
            <p:nvGrpSpPr>
              <p:cNvPr id="185458" name="Group 114"/>
              <p:cNvGrpSpPr>
                <a:grpSpLocks/>
              </p:cNvGrpSpPr>
              <p:nvPr/>
            </p:nvGrpSpPr>
            <p:grpSpPr bwMode="auto">
              <a:xfrm rot="3478395">
                <a:off x="3445" y="925"/>
                <a:ext cx="113" cy="47"/>
                <a:chOff x="4737" y="2427"/>
                <a:chExt cx="113" cy="47"/>
              </a:xfrm>
            </p:grpSpPr>
            <p:sp>
              <p:nvSpPr>
                <p:cNvPr id="185459" name="Oval 115"/>
                <p:cNvSpPr>
                  <a:spLocks noChangeArrowheads="1"/>
                </p:cNvSpPr>
                <p:nvPr/>
              </p:nvSpPr>
              <p:spPr bwMode="auto">
                <a:xfrm>
                  <a:off x="4737" y="2427"/>
                  <a:ext cx="47" cy="4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460" name="Oval 116"/>
                <p:cNvSpPr>
                  <a:spLocks noChangeArrowheads="1"/>
                </p:cNvSpPr>
                <p:nvPr/>
              </p:nvSpPr>
              <p:spPr bwMode="auto">
                <a:xfrm>
                  <a:off x="4803" y="2427"/>
                  <a:ext cx="47" cy="4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5510" name="Text Box 166"/>
              <p:cNvSpPr txBox="1">
                <a:spLocks noChangeArrowheads="1"/>
              </p:cNvSpPr>
              <p:nvPr/>
            </p:nvSpPr>
            <p:spPr bwMode="auto">
              <a:xfrm>
                <a:off x="2865" y="894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latin typeface="Arial" charset="0"/>
                  </a:rPr>
                  <a:t>F</a:t>
                </a:r>
                <a:endParaRPr lang="en-US"/>
              </a:p>
            </p:txBody>
          </p:sp>
          <p:sp>
            <p:nvSpPr>
              <p:cNvPr id="185511" name="Text Box 167"/>
              <p:cNvSpPr txBox="1">
                <a:spLocks noChangeArrowheads="1"/>
              </p:cNvSpPr>
              <p:nvPr/>
            </p:nvSpPr>
            <p:spPr bwMode="auto">
              <a:xfrm>
                <a:off x="3183" y="518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latin typeface="Arial" charset="0"/>
                  </a:rPr>
                  <a:t>F</a:t>
                </a:r>
                <a:endParaRPr lang="en-US"/>
              </a:p>
            </p:txBody>
          </p:sp>
          <p:sp>
            <p:nvSpPr>
              <p:cNvPr id="185512" name="Text Box 168"/>
              <p:cNvSpPr txBox="1">
                <a:spLocks noChangeArrowheads="1"/>
              </p:cNvSpPr>
              <p:nvPr/>
            </p:nvSpPr>
            <p:spPr bwMode="auto">
              <a:xfrm>
                <a:off x="3250" y="902"/>
                <a:ext cx="2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latin typeface="Arial" charset="0"/>
                  </a:rPr>
                  <a:t>Br</a:t>
                </a:r>
                <a:endParaRPr lang="en-US" sz="2000"/>
              </a:p>
            </p:txBody>
          </p:sp>
          <p:sp>
            <p:nvSpPr>
              <p:cNvPr id="185514" name="Text Box 170"/>
              <p:cNvSpPr txBox="1">
                <a:spLocks noChangeArrowheads="1"/>
              </p:cNvSpPr>
              <p:nvPr/>
            </p:nvSpPr>
            <p:spPr bwMode="auto">
              <a:xfrm>
                <a:off x="3174" y="1294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latin typeface="Arial" charset="0"/>
                  </a:rPr>
                  <a:t>F</a:t>
                </a:r>
              </a:p>
            </p:txBody>
          </p:sp>
          <p:sp>
            <p:nvSpPr>
              <p:cNvPr id="185516" name="Line 172"/>
              <p:cNvSpPr>
                <a:spLocks noChangeShapeType="1"/>
              </p:cNvSpPr>
              <p:nvPr/>
            </p:nvSpPr>
            <p:spPr bwMode="auto">
              <a:xfrm rot="5398149">
                <a:off x="3156" y="903"/>
                <a:ext cx="1" cy="2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17" name="Line 173"/>
              <p:cNvSpPr>
                <a:spLocks noChangeShapeType="1"/>
              </p:cNvSpPr>
              <p:nvPr/>
            </p:nvSpPr>
            <p:spPr bwMode="auto">
              <a:xfrm rot="-863229">
                <a:off x="3339" y="701"/>
                <a:ext cx="1" cy="2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18" name="Line 174"/>
              <p:cNvSpPr>
                <a:spLocks noChangeShapeType="1"/>
              </p:cNvSpPr>
              <p:nvPr/>
            </p:nvSpPr>
            <p:spPr bwMode="auto">
              <a:xfrm rot="863229" flipH="1">
                <a:off x="3334" y="1101"/>
                <a:ext cx="1" cy="2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5519" name="Group 175"/>
              <p:cNvGrpSpPr>
                <a:grpSpLocks/>
              </p:cNvGrpSpPr>
              <p:nvPr/>
            </p:nvGrpSpPr>
            <p:grpSpPr bwMode="auto">
              <a:xfrm rot="6984498">
                <a:off x="3453" y="1069"/>
                <a:ext cx="113" cy="47"/>
                <a:chOff x="4737" y="2427"/>
                <a:chExt cx="113" cy="47"/>
              </a:xfrm>
            </p:grpSpPr>
            <p:sp>
              <p:nvSpPr>
                <p:cNvPr id="185520" name="Oval 176"/>
                <p:cNvSpPr>
                  <a:spLocks noChangeArrowheads="1"/>
                </p:cNvSpPr>
                <p:nvPr/>
              </p:nvSpPr>
              <p:spPr bwMode="auto">
                <a:xfrm>
                  <a:off x="4737" y="2427"/>
                  <a:ext cx="47" cy="4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521" name="Oval 177"/>
                <p:cNvSpPr>
                  <a:spLocks noChangeArrowheads="1"/>
                </p:cNvSpPr>
                <p:nvPr/>
              </p:nvSpPr>
              <p:spPr bwMode="auto">
                <a:xfrm>
                  <a:off x="4803" y="2427"/>
                  <a:ext cx="47" cy="4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5574" name="Group 230"/>
          <p:cNvGrpSpPr>
            <a:grpSpLocks/>
          </p:cNvGrpSpPr>
          <p:nvPr/>
        </p:nvGrpSpPr>
        <p:grpSpPr bwMode="auto">
          <a:xfrm>
            <a:off x="538163" y="981075"/>
            <a:ext cx="8018462" cy="1784350"/>
            <a:chOff x="244" y="2757"/>
            <a:chExt cx="5051" cy="1124"/>
          </a:xfrm>
        </p:grpSpPr>
        <p:sp>
          <p:nvSpPr>
            <p:cNvPr id="185415" name="Text Box 71"/>
            <p:cNvSpPr txBox="1">
              <a:spLocks noChangeArrowheads="1"/>
            </p:cNvSpPr>
            <p:nvPr/>
          </p:nvSpPr>
          <p:spPr bwMode="auto">
            <a:xfrm>
              <a:off x="244" y="2789"/>
              <a:ext cx="5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"/>
                </a:spcBef>
              </a:pPr>
              <a:r>
                <a:rPr lang="en-GB" sz="1800">
                  <a:latin typeface="Arial" charset="0"/>
                </a:rPr>
                <a:t>SO</a:t>
              </a:r>
              <a:r>
                <a:rPr lang="en-GB" sz="1800" baseline="-25000">
                  <a:latin typeface="Arial" charset="0"/>
                </a:rPr>
                <a:t>4</a:t>
              </a:r>
              <a:r>
                <a:rPr lang="en-GB" sz="1800" baseline="30000">
                  <a:latin typeface="Arial" charset="0"/>
                </a:rPr>
                <a:t>2-</a:t>
              </a:r>
              <a:endParaRPr lang="en-GB" sz="1800">
                <a:latin typeface="Arial" charset="0"/>
              </a:endParaRPr>
            </a:p>
          </p:txBody>
        </p:sp>
        <p:grpSp>
          <p:nvGrpSpPr>
            <p:cNvPr id="185550" name="Group 206"/>
            <p:cNvGrpSpPr>
              <a:grpSpLocks/>
            </p:cNvGrpSpPr>
            <p:nvPr/>
          </p:nvGrpSpPr>
          <p:grpSpPr bwMode="auto">
            <a:xfrm>
              <a:off x="4235" y="2844"/>
              <a:ext cx="1056" cy="870"/>
              <a:chOff x="1188" y="2844"/>
              <a:chExt cx="1056" cy="870"/>
            </a:xfrm>
          </p:grpSpPr>
          <p:sp>
            <p:nvSpPr>
              <p:cNvPr id="185536" name="Line 192"/>
              <p:cNvSpPr>
                <a:spLocks noChangeShapeType="1"/>
              </p:cNvSpPr>
              <p:nvPr/>
            </p:nvSpPr>
            <p:spPr bwMode="auto">
              <a:xfrm flipV="1">
                <a:off x="1188" y="3447"/>
                <a:ext cx="927" cy="186"/>
              </a:xfrm>
              <a:prstGeom prst="line">
                <a:avLst/>
              </a:prstGeom>
              <a:noFill/>
              <a:ln w="19050" cap="rnd">
                <a:solidFill>
                  <a:schemeClr val="folHlink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44" name="Line 200"/>
              <p:cNvSpPr>
                <a:spLocks noChangeShapeType="1"/>
              </p:cNvSpPr>
              <p:nvPr/>
            </p:nvSpPr>
            <p:spPr bwMode="auto">
              <a:xfrm flipH="1">
                <a:off x="1188" y="2844"/>
                <a:ext cx="428" cy="78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45" name="Line 201"/>
              <p:cNvSpPr>
                <a:spLocks noChangeShapeType="1"/>
              </p:cNvSpPr>
              <p:nvPr/>
            </p:nvSpPr>
            <p:spPr bwMode="auto">
              <a:xfrm rot="18281388" flipH="1">
                <a:off x="1488" y="2917"/>
                <a:ext cx="524" cy="687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46" name="Line 202"/>
              <p:cNvSpPr>
                <a:spLocks noChangeShapeType="1"/>
              </p:cNvSpPr>
              <p:nvPr/>
            </p:nvSpPr>
            <p:spPr bwMode="auto">
              <a:xfrm rot="18281388" flipH="1">
                <a:off x="1762" y="2773"/>
                <a:ext cx="213" cy="75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47" name="Line 203"/>
              <p:cNvSpPr>
                <a:spLocks noChangeShapeType="1"/>
              </p:cNvSpPr>
              <p:nvPr/>
            </p:nvSpPr>
            <p:spPr bwMode="auto">
              <a:xfrm flipH="1" flipV="1">
                <a:off x="1188" y="3636"/>
                <a:ext cx="692" cy="4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48" name="Line 204"/>
              <p:cNvSpPr>
                <a:spLocks noChangeShapeType="1"/>
              </p:cNvSpPr>
              <p:nvPr/>
            </p:nvSpPr>
            <p:spPr bwMode="auto">
              <a:xfrm rot="-3318612" flipH="1" flipV="1">
                <a:off x="1841" y="3525"/>
                <a:ext cx="319" cy="59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5555" name="Group 211"/>
            <p:cNvGrpSpPr>
              <a:grpSpLocks/>
            </p:cNvGrpSpPr>
            <p:nvPr/>
          </p:nvGrpSpPr>
          <p:grpSpPr bwMode="auto">
            <a:xfrm>
              <a:off x="4105" y="2757"/>
              <a:ext cx="1190" cy="1077"/>
              <a:chOff x="1051" y="2748"/>
              <a:chExt cx="1190" cy="1077"/>
            </a:xfrm>
          </p:grpSpPr>
          <p:sp>
            <p:nvSpPr>
              <p:cNvPr id="185425" name="Line 81"/>
              <p:cNvSpPr>
                <a:spLocks noChangeShapeType="1"/>
              </p:cNvSpPr>
              <p:nvPr/>
            </p:nvSpPr>
            <p:spPr bwMode="auto">
              <a:xfrm flipH="1" flipV="1">
                <a:off x="1711" y="3314"/>
                <a:ext cx="304" cy="6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73" name="Line 129"/>
              <p:cNvSpPr>
                <a:spLocks noChangeShapeType="1"/>
              </p:cNvSpPr>
              <p:nvPr/>
            </p:nvSpPr>
            <p:spPr bwMode="auto">
              <a:xfrm>
                <a:off x="1616" y="2933"/>
                <a:ext cx="0" cy="26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37" name="Text Box 193"/>
              <p:cNvSpPr txBox="1">
                <a:spLocks noChangeArrowheads="1"/>
              </p:cNvSpPr>
              <p:nvPr/>
            </p:nvSpPr>
            <p:spPr bwMode="auto">
              <a:xfrm>
                <a:off x="1051" y="3532"/>
                <a:ext cx="2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latin typeface="Arial" charset="0"/>
                  </a:rPr>
                  <a:t>O</a:t>
                </a:r>
                <a:endParaRPr lang="en-US"/>
              </a:p>
            </p:txBody>
          </p:sp>
          <p:sp>
            <p:nvSpPr>
              <p:cNvPr id="185538" name="Text Box 194"/>
              <p:cNvSpPr txBox="1">
                <a:spLocks noChangeArrowheads="1"/>
              </p:cNvSpPr>
              <p:nvPr/>
            </p:nvSpPr>
            <p:spPr bwMode="auto">
              <a:xfrm>
                <a:off x="1533" y="3183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latin typeface="Arial" charset="0"/>
                  </a:rPr>
                  <a:t>S</a:t>
                </a:r>
                <a:endParaRPr lang="en-US"/>
              </a:p>
            </p:txBody>
          </p:sp>
          <p:sp>
            <p:nvSpPr>
              <p:cNvPr id="185539" name="Line 195"/>
              <p:cNvSpPr>
                <a:spLocks noChangeShapeType="1"/>
              </p:cNvSpPr>
              <p:nvPr/>
            </p:nvSpPr>
            <p:spPr bwMode="auto">
              <a:xfrm rot="4923391" flipH="1" flipV="1">
                <a:off x="1288" y="3245"/>
                <a:ext cx="214" cy="38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40" name="Text Box 196"/>
              <p:cNvSpPr txBox="1">
                <a:spLocks noChangeArrowheads="1"/>
              </p:cNvSpPr>
              <p:nvPr/>
            </p:nvSpPr>
            <p:spPr bwMode="auto">
              <a:xfrm>
                <a:off x="1872" y="3537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latin typeface="Arial" charset="0"/>
                  </a:rPr>
                  <a:t>O</a:t>
                </a:r>
                <a:r>
                  <a:rPr lang="en-US" b="1" baseline="30000">
                    <a:latin typeface="Arial" charset="0"/>
                  </a:rPr>
                  <a:t>-</a:t>
                </a:r>
                <a:endParaRPr lang="en-US"/>
              </a:p>
            </p:txBody>
          </p:sp>
          <p:sp>
            <p:nvSpPr>
              <p:cNvPr id="185541" name="AutoShape 197"/>
              <p:cNvSpPr>
                <a:spLocks noChangeArrowheads="1"/>
              </p:cNvSpPr>
              <p:nvPr/>
            </p:nvSpPr>
            <p:spPr bwMode="auto">
              <a:xfrm rot="13347620">
                <a:off x="1604" y="3462"/>
                <a:ext cx="333" cy="76"/>
              </a:xfrm>
              <a:prstGeom prst="rtTriangl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51" name="Line 207"/>
              <p:cNvSpPr>
                <a:spLocks noChangeShapeType="1"/>
              </p:cNvSpPr>
              <p:nvPr/>
            </p:nvSpPr>
            <p:spPr bwMode="auto">
              <a:xfrm>
                <a:off x="1656" y="2933"/>
                <a:ext cx="0" cy="26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52" name="Line 208"/>
              <p:cNvSpPr>
                <a:spLocks noChangeShapeType="1"/>
              </p:cNvSpPr>
              <p:nvPr/>
            </p:nvSpPr>
            <p:spPr bwMode="auto">
              <a:xfrm rot="4923391" flipH="1" flipV="1">
                <a:off x="1320" y="3277"/>
                <a:ext cx="214" cy="38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53" name="Text Box 209"/>
              <p:cNvSpPr txBox="1">
                <a:spLocks noChangeArrowheads="1"/>
              </p:cNvSpPr>
              <p:nvPr/>
            </p:nvSpPr>
            <p:spPr bwMode="auto">
              <a:xfrm>
                <a:off x="1982" y="3267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latin typeface="Arial" charset="0"/>
                  </a:rPr>
                  <a:t>O</a:t>
                </a:r>
                <a:r>
                  <a:rPr lang="en-US" b="1" baseline="30000">
                    <a:latin typeface="Arial" charset="0"/>
                  </a:rPr>
                  <a:t>-</a:t>
                </a:r>
                <a:endParaRPr lang="en-US"/>
              </a:p>
            </p:txBody>
          </p:sp>
          <p:sp>
            <p:nvSpPr>
              <p:cNvPr id="185554" name="Text Box 210"/>
              <p:cNvSpPr txBox="1">
                <a:spLocks noChangeArrowheads="1"/>
              </p:cNvSpPr>
              <p:nvPr/>
            </p:nvSpPr>
            <p:spPr bwMode="auto">
              <a:xfrm>
                <a:off x="1536" y="2748"/>
                <a:ext cx="2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sp>
          <p:nvSpPr>
            <p:cNvPr id="185558" name="Line 214"/>
            <p:cNvSpPr>
              <a:spLocks noChangeShapeType="1"/>
            </p:cNvSpPr>
            <p:nvPr/>
          </p:nvSpPr>
          <p:spPr bwMode="auto">
            <a:xfrm>
              <a:off x="1632" y="2966"/>
              <a:ext cx="0" cy="2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59" name="Text Box 215"/>
            <p:cNvSpPr txBox="1">
              <a:spLocks noChangeArrowheads="1"/>
            </p:cNvSpPr>
            <p:nvPr/>
          </p:nvSpPr>
          <p:spPr bwMode="auto">
            <a:xfrm>
              <a:off x="1107" y="3198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O</a:t>
              </a:r>
              <a:endParaRPr lang="en-US"/>
            </a:p>
          </p:txBody>
        </p:sp>
        <p:sp>
          <p:nvSpPr>
            <p:cNvPr id="185560" name="Text Box 216"/>
            <p:cNvSpPr txBox="1">
              <a:spLocks noChangeArrowheads="1"/>
            </p:cNvSpPr>
            <p:nvPr/>
          </p:nvSpPr>
          <p:spPr bwMode="auto">
            <a:xfrm>
              <a:off x="1557" y="320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185562" name="Text Box 218"/>
            <p:cNvSpPr txBox="1">
              <a:spLocks noChangeArrowheads="1"/>
            </p:cNvSpPr>
            <p:nvPr/>
          </p:nvSpPr>
          <p:spPr bwMode="auto">
            <a:xfrm>
              <a:off x="1546" y="3593"/>
              <a:ext cx="2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O</a:t>
              </a:r>
              <a:r>
                <a:rPr lang="en-US" b="1" baseline="30000">
                  <a:latin typeface="Arial" charset="0"/>
                </a:rPr>
                <a:t>-</a:t>
              </a:r>
              <a:endParaRPr lang="en-US"/>
            </a:p>
          </p:txBody>
        </p:sp>
        <p:sp>
          <p:nvSpPr>
            <p:cNvPr id="185564" name="Line 220"/>
            <p:cNvSpPr>
              <a:spLocks noChangeShapeType="1"/>
            </p:cNvSpPr>
            <p:nvPr/>
          </p:nvSpPr>
          <p:spPr bwMode="auto">
            <a:xfrm>
              <a:off x="1672" y="2966"/>
              <a:ext cx="0" cy="2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66" name="Text Box 222"/>
            <p:cNvSpPr txBox="1">
              <a:spLocks noChangeArrowheads="1"/>
            </p:cNvSpPr>
            <p:nvPr/>
          </p:nvSpPr>
          <p:spPr bwMode="auto">
            <a:xfrm>
              <a:off x="1951" y="3167"/>
              <a:ext cx="2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O</a:t>
              </a:r>
              <a:r>
                <a:rPr lang="en-US" b="1" baseline="30000">
                  <a:latin typeface="Arial" charset="0"/>
                </a:rPr>
                <a:t>-</a:t>
              </a:r>
              <a:endParaRPr lang="en-US"/>
            </a:p>
          </p:txBody>
        </p:sp>
        <p:sp>
          <p:nvSpPr>
            <p:cNvPr id="185567" name="Text Box 223"/>
            <p:cNvSpPr txBox="1">
              <a:spLocks noChangeArrowheads="1"/>
            </p:cNvSpPr>
            <p:nvPr/>
          </p:nvSpPr>
          <p:spPr bwMode="auto">
            <a:xfrm>
              <a:off x="1552" y="2781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O</a:t>
              </a:r>
              <a:endParaRPr lang="en-US"/>
            </a:p>
          </p:txBody>
        </p:sp>
        <p:sp>
          <p:nvSpPr>
            <p:cNvPr id="185568" name="Line 224"/>
            <p:cNvSpPr>
              <a:spLocks noChangeShapeType="1"/>
            </p:cNvSpPr>
            <p:nvPr/>
          </p:nvSpPr>
          <p:spPr bwMode="auto">
            <a:xfrm rot="-5400000">
              <a:off x="1427" y="3156"/>
              <a:ext cx="0" cy="2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69" name="Line 225"/>
            <p:cNvSpPr>
              <a:spLocks noChangeShapeType="1"/>
            </p:cNvSpPr>
            <p:nvPr/>
          </p:nvSpPr>
          <p:spPr bwMode="auto">
            <a:xfrm rot="-5400000">
              <a:off x="1427" y="3196"/>
              <a:ext cx="0" cy="2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70" name="Line 226"/>
            <p:cNvSpPr>
              <a:spLocks noChangeShapeType="1"/>
            </p:cNvSpPr>
            <p:nvPr/>
          </p:nvSpPr>
          <p:spPr bwMode="auto">
            <a:xfrm>
              <a:off x="1651" y="3389"/>
              <a:ext cx="0" cy="2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72" name="Line 228"/>
            <p:cNvSpPr>
              <a:spLocks noChangeShapeType="1"/>
            </p:cNvSpPr>
            <p:nvPr/>
          </p:nvSpPr>
          <p:spPr bwMode="auto">
            <a:xfrm rot="-5400000">
              <a:off x="1858" y="3183"/>
              <a:ext cx="0" cy="2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73" name="Text Box 229"/>
            <p:cNvSpPr txBox="1">
              <a:spLocks noChangeArrowheads="1"/>
            </p:cNvSpPr>
            <p:nvPr/>
          </p:nvSpPr>
          <p:spPr bwMode="auto">
            <a:xfrm>
              <a:off x="2865" y="2894"/>
              <a:ext cx="1049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BOND PAIRS     4</a:t>
              </a:r>
            </a:p>
            <a:p>
              <a:pPr algn="l">
                <a:lnSpc>
                  <a:spcPct val="80000"/>
                </a:lnSpc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LONE PAIRS      0</a:t>
              </a:r>
            </a:p>
            <a:p>
              <a:pPr algn="l">
                <a:lnSpc>
                  <a:spcPct val="80000"/>
                </a:lnSpc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TETRAHEDRAL</a:t>
              </a:r>
            </a:p>
            <a:p>
              <a:pPr algn="l">
                <a:lnSpc>
                  <a:spcPct val="80000"/>
                </a:lnSpc>
                <a:spcBef>
                  <a:spcPct val="50000"/>
                </a:spcBef>
              </a:pPr>
              <a:r>
                <a:rPr lang="en-US" sz="1400" b="1">
                  <a:solidFill>
                    <a:srgbClr val="CC0000"/>
                  </a:solidFill>
                  <a:latin typeface="Arial" charset="0"/>
                </a:rPr>
                <a:t>ANGLE   109.5°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41" name="Line 45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42" name="AutoShape 4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44" name="Line 48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45" name="AutoShape 4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51" name="Text Box 55"/>
          <p:cNvSpPr txBox="1">
            <a:spLocks noChangeArrowheads="1"/>
          </p:cNvSpPr>
          <p:nvPr/>
        </p:nvSpPr>
        <p:spPr bwMode="auto">
          <a:xfrm>
            <a:off x="5732463" y="6454775"/>
            <a:ext cx="2470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ANSWERS ON NEXT PAGE</a:t>
            </a:r>
            <a:endParaRPr lang="en-US" sz="1400"/>
          </a:p>
        </p:txBody>
      </p:sp>
      <p:sp>
        <p:nvSpPr>
          <p:cNvPr id="157752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73713" y="6400800"/>
            <a:ext cx="28194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54" name="Text Box 58"/>
          <p:cNvSpPr txBox="1">
            <a:spLocks noChangeArrowheads="1"/>
          </p:cNvSpPr>
          <p:nvPr/>
        </p:nvSpPr>
        <p:spPr bwMode="auto">
          <a:xfrm>
            <a:off x="1447800" y="258763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QUESTIONS</a:t>
            </a:r>
          </a:p>
        </p:txBody>
      </p:sp>
      <p:sp>
        <p:nvSpPr>
          <p:cNvPr id="157763" name="Text Box 67"/>
          <p:cNvSpPr txBox="1">
            <a:spLocks noChangeArrowheads="1"/>
          </p:cNvSpPr>
          <p:nvPr/>
        </p:nvSpPr>
        <p:spPr bwMode="auto">
          <a:xfrm>
            <a:off x="323850" y="836613"/>
            <a:ext cx="84328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ts val="200"/>
              </a:spcAft>
            </a:pPr>
            <a:r>
              <a:rPr lang="en-GB" sz="1600" b="1">
                <a:solidFill>
                  <a:srgbClr val="CC0000"/>
                </a:solidFill>
                <a:latin typeface="Arial" charset="0"/>
              </a:rPr>
              <a:t>For each of the following ions/molecules, 	state the number of bond pairs</a:t>
            </a:r>
          </a:p>
          <a:p>
            <a:pPr algn="l">
              <a:spcAft>
                <a:spcPts val="200"/>
              </a:spcAft>
            </a:pPr>
            <a:r>
              <a:rPr lang="en-GB" sz="1600" b="1">
                <a:solidFill>
                  <a:srgbClr val="CC0000"/>
                </a:solidFill>
                <a:latin typeface="Arial" charset="0"/>
              </a:rPr>
              <a:t>					state the number of lone pairs</a:t>
            </a:r>
          </a:p>
          <a:p>
            <a:pPr algn="l">
              <a:spcAft>
                <a:spcPts val="200"/>
              </a:spcAft>
            </a:pPr>
            <a:r>
              <a:rPr lang="en-GB" sz="1600" b="1">
                <a:solidFill>
                  <a:srgbClr val="CC0000"/>
                </a:solidFill>
                <a:latin typeface="Arial" charset="0"/>
              </a:rPr>
              <a:t>					state the bond angle(s)</a:t>
            </a:r>
          </a:p>
          <a:p>
            <a:pPr algn="l">
              <a:spcAft>
                <a:spcPts val="200"/>
              </a:spcAft>
            </a:pPr>
            <a:r>
              <a:rPr lang="en-GB" sz="1600" b="1">
                <a:solidFill>
                  <a:srgbClr val="CC0000"/>
                </a:solidFill>
                <a:latin typeface="Arial" charset="0"/>
              </a:rPr>
              <a:t>					state, or draw, the shape</a:t>
            </a:r>
            <a:r>
              <a:rPr lang="en-GB" sz="1400" b="1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GB" sz="1200" b="1">
                <a:solidFill>
                  <a:schemeClr val="folHlink"/>
                </a:solidFill>
                <a:latin typeface="Verdana" pitchFamily="34" charset="0"/>
              </a:rPr>
              <a:t>	</a:t>
            </a:r>
            <a:endParaRPr lang="en-GB" sz="1200" b="1">
              <a:latin typeface="Verdana" pitchFamily="34" charset="0"/>
            </a:endParaRPr>
          </a:p>
        </p:txBody>
      </p:sp>
      <p:sp>
        <p:nvSpPr>
          <p:cNvPr id="157767" name="Text Box 71"/>
          <p:cNvSpPr txBox="1">
            <a:spLocks noChangeArrowheads="1"/>
          </p:cNvSpPr>
          <p:nvPr/>
        </p:nvSpPr>
        <p:spPr bwMode="auto">
          <a:xfrm>
            <a:off x="250825" y="2846388"/>
            <a:ext cx="747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"/>
              </a:spcBef>
            </a:pPr>
            <a:r>
              <a:rPr lang="en-GB" sz="1800">
                <a:latin typeface="Arial" charset="0"/>
              </a:rPr>
              <a:t>SiCl</a:t>
            </a:r>
            <a:r>
              <a:rPr lang="en-GB" sz="1800" baseline="-25000">
                <a:latin typeface="Arial" charset="0"/>
              </a:rPr>
              <a:t>4</a:t>
            </a:r>
            <a:endParaRPr lang="en-GB" sz="1800">
              <a:latin typeface="Arial" charset="0"/>
            </a:endParaRPr>
          </a:p>
        </p:txBody>
      </p:sp>
      <p:sp>
        <p:nvSpPr>
          <p:cNvPr id="157768" name="Text Box 72"/>
          <p:cNvSpPr txBox="1">
            <a:spLocks noChangeArrowheads="1"/>
          </p:cNvSpPr>
          <p:nvPr/>
        </p:nvSpPr>
        <p:spPr bwMode="auto">
          <a:xfrm>
            <a:off x="250825" y="4070350"/>
            <a:ext cx="766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"/>
              </a:spcBef>
            </a:pPr>
            <a:r>
              <a:rPr lang="en-GB" sz="1800">
                <a:latin typeface="Arial" charset="0"/>
              </a:rPr>
              <a:t>PCl</a:t>
            </a:r>
            <a:r>
              <a:rPr lang="en-GB" sz="1800" baseline="-25000">
                <a:latin typeface="Arial" charset="0"/>
              </a:rPr>
              <a:t>6</a:t>
            </a:r>
            <a:r>
              <a:rPr lang="en-GB" sz="1800" baseline="30000">
                <a:latin typeface="Arial" charset="0"/>
              </a:rPr>
              <a:t>-</a:t>
            </a:r>
            <a:r>
              <a:rPr lang="en-GB" sz="1400">
                <a:latin typeface="Arial" charset="0"/>
              </a:rPr>
              <a:t> </a:t>
            </a:r>
            <a:endParaRPr lang="en-GB" sz="1800">
              <a:latin typeface="Arial" charset="0"/>
            </a:endParaRPr>
          </a:p>
        </p:txBody>
      </p:sp>
      <p:sp>
        <p:nvSpPr>
          <p:cNvPr id="157769" name="Text Box 73"/>
          <p:cNvSpPr txBox="1">
            <a:spLocks noChangeArrowheads="1"/>
          </p:cNvSpPr>
          <p:nvPr/>
        </p:nvSpPr>
        <p:spPr bwMode="auto">
          <a:xfrm>
            <a:off x="250825" y="5373688"/>
            <a:ext cx="67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"/>
              </a:spcBef>
            </a:pPr>
            <a:r>
              <a:rPr lang="en-GB" sz="1800">
                <a:latin typeface="Arial" charset="0"/>
              </a:rPr>
              <a:t>H</a:t>
            </a:r>
            <a:r>
              <a:rPr lang="en-GB" sz="1800" baseline="-25000">
                <a:latin typeface="Arial" charset="0"/>
              </a:rPr>
              <a:t>2</a:t>
            </a:r>
            <a:r>
              <a:rPr lang="en-GB" sz="1800">
                <a:latin typeface="Arial" charset="0"/>
              </a:rPr>
              <a:t>S</a:t>
            </a:r>
            <a:endParaRPr lang="en-GB" sz="1400">
              <a:latin typeface="Arial" charset="0"/>
            </a:endParaRPr>
          </a:p>
        </p:txBody>
      </p:sp>
      <p:sp>
        <p:nvSpPr>
          <p:cNvPr id="157770" name="Text Box 74"/>
          <p:cNvSpPr txBox="1">
            <a:spLocks noChangeArrowheads="1"/>
          </p:cNvSpPr>
          <p:nvPr/>
        </p:nvSpPr>
        <p:spPr bwMode="auto">
          <a:xfrm>
            <a:off x="250825" y="471805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"/>
              </a:spcBef>
            </a:pPr>
            <a:r>
              <a:rPr lang="en-GB" sz="1800">
                <a:latin typeface="Arial" charset="0"/>
              </a:rPr>
              <a:t>SiCl</a:t>
            </a:r>
            <a:r>
              <a:rPr lang="en-GB" sz="1800" baseline="-25000">
                <a:latin typeface="Arial" charset="0"/>
              </a:rPr>
              <a:t>6</a:t>
            </a:r>
            <a:r>
              <a:rPr lang="en-GB" sz="1800" baseline="30000">
                <a:latin typeface="Arial" charset="0"/>
              </a:rPr>
              <a:t>2-</a:t>
            </a:r>
            <a:endParaRPr lang="en-GB" sz="1800">
              <a:latin typeface="Arial" charset="0"/>
            </a:endParaRPr>
          </a:p>
        </p:txBody>
      </p:sp>
      <p:sp>
        <p:nvSpPr>
          <p:cNvPr id="157771" name="Text Box 75"/>
          <p:cNvSpPr txBox="1">
            <a:spLocks noChangeArrowheads="1"/>
          </p:cNvSpPr>
          <p:nvPr/>
        </p:nvSpPr>
        <p:spPr bwMode="auto">
          <a:xfrm>
            <a:off x="269875" y="34290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"/>
              </a:spcBef>
            </a:pPr>
            <a:r>
              <a:rPr lang="en-GB" sz="1800">
                <a:latin typeface="Arial" charset="0"/>
              </a:rPr>
              <a:t>PCl</a:t>
            </a:r>
            <a:r>
              <a:rPr lang="en-GB" sz="1800" baseline="-25000">
                <a:latin typeface="Arial" charset="0"/>
              </a:rPr>
              <a:t>4</a:t>
            </a:r>
            <a:r>
              <a:rPr lang="en-GB" sz="1800" baseline="30000">
                <a:latin typeface="Arial" charset="0"/>
              </a:rPr>
              <a:t>+</a:t>
            </a:r>
            <a:r>
              <a:rPr lang="en-GB" sz="1400" baseline="30000">
                <a:latin typeface="Arial" charset="0"/>
              </a:rPr>
              <a:t> </a:t>
            </a:r>
            <a:endParaRPr lang="en-GB" sz="1400">
              <a:latin typeface="Arial" charset="0"/>
            </a:endParaRPr>
          </a:p>
        </p:txBody>
      </p:sp>
      <p:sp>
        <p:nvSpPr>
          <p:cNvPr id="157772" name="Text Box 76"/>
          <p:cNvSpPr txBox="1">
            <a:spLocks noChangeArrowheads="1"/>
          </p:cNvSpPr>
          <p:nvPr/>
        </p:nvSpPr>
        <p:spPr bwMode="auto">
          <a:xfrm>
            <a:off x="319088" y="2147888"/>
            <a:ext cx="747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"/>
              </a:spcBef>
            </a:pPr>
            <a:r>
              <a:rPr lang="en-GB" sz="1800">
                <a:latin typeface="Arial" charset="0"/>
              </a:rPr>
              <a:t>BF</a:t>
            </a:r>
            <a:r>
              <a:rPr lang="en-GB" sz="1800" baseline="-25000">
                <a:latin typeface="Arial" charset="0"/>
              </a:rPr>
              <a:t>3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1447800" y="258763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QUESTIONS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24" name="Line 4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1187450" y="2224088"/>
            <a:ext cx="780415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400" b="1">
                <a:latin typeface="Arial" charset="0"/>
              </a:rPr>
              <a:t>3 bp	0 lp	120º	trigonal planar	boron pairs up all 3 electrons in</a:t>
            </a:r>
          </a:p>
          <a:p>
            <a:pPr algn="l"/>
            <a:r>
              <a:rPr lang="en-GB" sz="1400" b="1">
                <a:latin typeface="Arial" charset="0"/>
              </a:rPr>
              <a:t>					its outer shell</a:t>
            </a:r>
          </a:p>
          <a:p>
            <a:pPr algn="l"/>
            <a:r>
              <a:rPr lang="en-GB" sz="1400" b="1">
                <a:latin typeface="Arial" charset="0"/>
              </a:rPr>
              <a:t>   </a:t>
            </a:r>
          </a:p>
          <a:p>
            <a:pPr algn="l"/>
            <a:r>
              <a:rPr lang="en-GB" sz="1400" b="1">
                <a:latin typeface="Arial" charset="0"/>
              </a:rPr>
              <a:t>4 bp	0 lp	109.5º	tetrahedral	silicon pairs up all 4 electrons in</a:t>
            </a:r>
          </a:p>
          <a:p>
            <a:pPr algn="l"/>
            <a:r>
              <a:rPr lang="en-GB" sz="1400" b="1">
                <a:latin typeface="Arial" charset="0"/>
              </a:rPr>
              <a:t>					its outer shell  </a:t>
            </a:r>
          </a:p>
          <a:p>
            <a:pPr algn="l"/>
            <a:r>
              <a:rPr lang="en-GB" sz="1400" b="1">
                <a:latin typeface="Arial" charset="0"/>
              </a:rPr>
              <a:t> </a:t>
            </a:r>
          </a:p>
          <a:p>
            <a:pPr algn="l"/>
            <a:r>
              <a:rPr lang="en-GB" sz="1400" b="1">
                <a:latin typeface="Arial" charset="0"/>
              </a:rPr>
              <a:t>4 bp	0 lp	109.5º	tetrahedral	as ion is +, remove an electron </a:t>
            </a:r>
          </a:p>
          <a:p>
            <a:pPr algn="l"/>
            <a:r>
              <a:rPr lang="en-GB" sz="1400" b="1">
                <a:latin typeface="Arial" charset="0"/>
              </a:rPr>
              <a:t>					in the outer shell then pair up</a:t>
            </a:r>
          </a:p>
          <a:p>
            <a:pPr algn="l"/>
            <a:r>
              <a:rPr lang="en-GB" sz="1400" b="1">
                <a:latin typeface="Arial" charset="0"/>
              </a:rPr>
              <a:t> </a:t>
            </a:r>
          </a:p>
          <a:p>
            <a:pPr algn="l"/>
            <a:r>
              <a:rPr lang="en-GB" sz="1400" b="1">
                <a:latin typeface="Arial" charset="0"/>
              </a:rPr>
              <a:t>6 bp	0 lp	90º	octahedral		as the ion is - , add one electron to</a:t>
            </a:r>
          </a:p>
          <a:p>
            <a:pPr algn="l"/>
            <a:r>
              <a:rPr lang="en-GB" sz="1400" b="1">
                <a:latin typeface="Arial" charset="0"/>
              </a:rPr>
              <a:t>					the 5 in the outer shell then pair up</a:t>
            </a:r>
          </a:p>
          <a:p>
            <a:pPr algn="l"/>
            <a:r>
              <a:rPr lang="en-GB" sz="1400" b="1">
                <a:latin typeface="Arial" charset="0"/>
              </a:rPr>
              <a:t> </a:t>
            </a:r>
          </a:p>
          <a:p>
            <a:pPr algn="l"/>
            <a:r>
              <a:rPr lang="en-GB" sz="1400" b="1">
                <a:latin typeface="Arial" charset="0"/>
              </a:rPr>
              <a:t>6 bp	0 lp	90º	octahedral		as the ion is 2-, add two electrons</a:t>
            </a:r>
          </a:p>
          <a:p>
            <a:pPr algn="l"/>
            <a:r>
              <a:rPr lang="en-GB" sz="1400" b="1">
                <a:latin typeface="Arial" charset="0"/>
              </a:rPr>
              <a:t>					to the outer shell then pair up</a:t>
            </a:r>
          </a:p>
          <a:p>
            <a:pPr algn="l"/>
            <a:r>
              <a:rPr lang="en-GB" sz="1400" b="1">
                <a:latin typeface="Arial" charset="0"/>
              </a:rPr>
              <a:t> </a:t>
            </a:r>
          </a:p>
          <a:p>
            <a:pPr algn="l"/>
            <a:r>
              <a:rPr lang="en-GB" sz="1400" b="1">
                <a:latin typeface="Arial" charset="0"/>
              </a:rPr>
              <a:t>2 bp	2 lp	92º	angular		sulphur pairs up 2 of its 6 						electrons in its outer shell - </a:t>
            </a:r>
          </a:p>
          <a:p>
            <a:pPr algn="l"/>
            <a:r>
              <a:rPr lang="en-GB" sz="1400" b="1">
                <a:latin typeface="Arial" charset="0"/>
              </a:rPr>
              <a:t>					2 lone pairs are left</a:t>
            </a:r>
          </a:p>
        </p:txBody>
      </p:sp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319088" y="2147888"/>
            <a:ext cx="747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"/>
              </a:spcBef>
            </a:pPr>
            <a:r>
              <a:rPr lang="en-GB" sz="1800">
                <a:latin typeface="Arial" charset="0"/>
              </a:rPr>
              <a:t>BF</a:t>
            </a:r>
            <a:r>
              <a:rPr lang="en-GB" sz="1800" baseline="-25000">
                <a:latin typeface="Arial" charset="0"/>
              </a:rPr>
              <a:t>3</a:t>
            </a:r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250825" y="2846388"/>
            <a:ext cx="747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"/>
              </a:spcBef>
            </a:pPr>
            <a:r>
              <a:rPr lang="en-GB" sz="1800">
                <a:latin typeface="Arial" charset="0"/>
              </a:rPr>
              <a:t>SiCl</a:t>
            </a:r>
            <a:r>
              <a:rPr lang="en-GB" sz="1800" baseline="-25000">
                <a:latin typeface="Arial" charset="0"/>
              </a:rPr>
              <a:t>4</a:t>
            </a:r>
            <a:endParaRPr lang="en-GB" sz="1800">
              <a:latin typeface="Arial" charset="0"/>
            </a:endParaRPr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250825" y="4070350"/>
            <a:ext cx="766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"/>
              </a:spcBef>
            </a:pPr>
            <a:r>
              <a:rPr lang="en-GB" sz="1800">
                <a:latin typeface="Arial" charset="0"/>
              </a:rPr>
              <a:t>PCl</a:t>
            </a:r>
            <a:r>
              <a:rPr lang="en-GB" sz="1800" baseline="-25000">
                <a:latin typeface="Arial" charset="0"/>
              </a:rPr>
              <a:t>6</a:t>
            </a:r>
            <a:r>
              <a:rPr lang="en-GB" sz="1800" baseline="30000">
                <a:latin typeface="Arial" charset="0"/>
              </a:rPr>
              <a:t>-</a:t>
            </a:r>
            <a:r>
              <a:rPr lang="en-GB" sz="1400">
                <a:latin typeface="Arial" charset="0"/>
              </a:rPr>
              <a:t> </a:t>
            </a:r>
            <a:endParaRPr lang="en-GB" sz="1800">
              <a:latin typeface="Arial" charset="0"/>
            </a:endParaRPr>
          </a:p>
        </p:txBody>
      </p:sp>
      <p:sp>
        <p:nvSpPr>
          <p:cNvPr id="184337" name="Text Box 17"/>
          <p:cNvSpPr txBox="1">
            <a:spLocks noChangeArrowheads="1"/>
          </p:cNvSpPr>
          <p:nvPr/>
        </p:nvSpPr>
        <p:spPr bwMode="auto">
          <a:xfrm>
            <a:off x="250825" y="5373688"/>
            <a:ext cx="67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"/>
              </a:spcBef>
            </a:pPr>
            <a:r>
              <a:rPr lang="en-GB" sz="1800">
                <a:latin typeface="Arial" charset="0"/>
              </a:rPr>
              <a:t>H</a:t>
            </a:r>
            <a:r>
              <a:rPr lang="en-GB" sz="1800" baseline="-25000">
                <a:latin typeface="Arial" charset="0"/>
              </a:rPr>
              <a:t>2</a:t>
            </a:r>
            <a:r>
              <a:rPr lang="en-GB" sz="1800">
                <a:latin typeface="Arial" charset="0"/>
              </a:rPr>
              <a:t>S</a:t>
            </a:r>
            <a:endParaRPr lang="en-GB" sz="1400">
              <a:latin typeface="Arial" charset="0"/>
            </a:endParaRPr>
          </a:p>
        </p:txBody>
      </p:sp>
      <p:sp>
        <p:nvSpPr>
          <p:cNvPr id="184338" name="Text Box 18"/>
          <p:cNvSpPr txBox="1">
            <a:spLocks noChangeArrowheads="1"/>
          </p:cNvSpPr>
          <p:nvPr/>
        </p:nvSpPr>
        <p:spPr bwMode="auto">
          <a:xfrm>
            <a:off x="250825" y="471805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"/>
              </a:spcBef>
            </a:pPr>
            <a:r>
              <a:rPr lang="en-GB" sz="1800">
                <a:latin typeface="Arial" charset="0"/>
              </a:rPr>
              <a:t>SiCl</a:t>
            </a:r>
            <a:r>
              <a:rPr lang="en-GB" sz="1800" baseline="-25000">
                <a:latin typeface="Arial" charset="0"/>
              </a:rPr>
              <a:t>6</a:t>
            </a:r>
            <a:r>
              <a:rPr lang="en-GB" sz="1800" baseline="30000">
                <a:latin typeface="Arial" charset="0"/>
              </a:rPr>
              <a:t>2-</a:t>
            </a:r>
            <a:endParaRPr lang="en-GB" sz="1800">
              <a:latin typeface="Arial" charset="0"/>
            </a:endParaRPr>
          </a:p>
        </p:txBody>
      </p:sp>
      <p:sp>
        <p:nvSpPr>
          <p:cNvPr id="184339" name="Text Box 19"/>
          <p:cNvSpPr txBox="1">
            <a:spLocks noChangeArrowheads="1"/>
          </p:cNvSpPr>
          <p:nvPr/>
        </p:nvSpPr>
        <p:spPr bwMode="auto">
          <a:xfrm>
            <a:off x="269875" y="34290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"/>
              </a:spcBef>
            </a:pPr>
            <a:r>
              <a:rPr lang="en-GB" sz="1800">
                <a:latin typeface="Arial" charset="0"/>
              </a:rPr>
              <a:t>PCl</a:t>
            </a:r>
            <a:r>
              <a:rPr lang="en-GB" sz="1800" baseline="-25000">
                <a:latin typeface="Arial" charset="0"/>
              </a:rPr>
              <a:t>4</a:t>
            </a:r>
            <a:r>
              <a:rPr lang="en-GB" sz="1800" baseline="30000">
                <a:latin typeface="Arial" charset="0"/>
              </a:rPr>
              <a:t>+</a:t>
            </a:r>
            <a:r>
              <a:rPr lang="en-GB" sz="1400" baseline="30000">
                <a:latin typeface="Arial" charset="0"/>
              </a:rPr>
              <a:t> </a:t>
            </a:r>
            <a:endParaRPr lang="en-GB" sz="1400">
              <a:latin typeface="Arial" charset="0"/>
            </a:endParaRPr>
          </a:p>
        </p:txBody>
      </p:sp>
      <p:sp>
        <p:nvSpPr>
          <p:cNvPr id="184341" name="Text Box 21"/>
          <p:cNvSpPr txBox="1">
            <a:spLocks noChangeArrowheads="1"/>
          </p:cNvSpPr>
          <p:nvPr/>
        </p:nvSpPr>
        <p:spPr bwMode="auto">
          <a:xfrm>
            <a:off x="7151688" y="409575"/>
            <a:ext cx="1408112" cy="3143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ANSWER</a:t>
            </a:r>
            <a:endParaRPr lang="en-US" sz="1400"/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323850" y="836613"/>
            <a:ext cx="84328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ts val="200"/>
              </a:spcAft>
            </a:pPr>
            <a:r>
              <a:rPr lang="en-GB" sz="1600" b="1">
                <a:solidFill>
                  <a:schemeClr val="bg2"/>
                </a:solidFill>
                <a:latin typeface="Arial" charset="0"/>
              </a:rPr>
              <a:t>For each of the following ions/molecules, 	state the number of bond pairs</a:t>
            </a:r>
          </a:p>
          <a:p>
            <a:pPr algn="l">
              <a:spcAft>
                <a:spcPts val="200"/>
              </a:spcAft>
            </a:pPr>
            <a:r>
              <a:rPr lang="en-GB" sz="1600" b="1">
                <a:solidFill>
                  <a:schemeClr val="bg2"/>
                </a:solidFill>
                <a:latin typeface="Arial" charset="0"/>
              </a:rPr>
              <a:t>					state the number of lone pairs</a:t>
            </a:r>
          </a:p>
          <a:p>
            <a:pPr algn="l">
              <a:spcAft>
                <a:spcPts val="200"/>
              </a:spcAft>
            </a:pPr>
            <a:r>
              <a:rPr lang="en-GB" sz="1600" b="1">
                <a:solidFill>
                  <a:schemeClr val="bg2"/>
                </a:solidFill>
                <a:latin typeface="Arial" charset="0"/>
              </a:rPr>
              <a:t>					state the bond angle(s)</a:t>
            </a:r>
          </a:p>
          <a:p>
            <a:pPr algn="l">
              <a:spcAft>
                <a:spcPts val="200"/>
              </a:spcAft>
            </a:pPr>
            <a:r>
              <a:rPr lang="en-GB" sz="1600" b="1">
                <a:solidFill>
                  <a:schemeClr val="bg2"/>
                </a:solidFill>
                <a:latin typeface="Arial" charset="0"/>
              </a:rPr>
              <a:t>					state, or draw, the shape</a:t>
            </a:r>
            <a:r>
              <a:rPr lang="en-GB" sz="1400" b="1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GB" sz="1200" b="1">
                <a:solidFill>
                  <a:schemeClr val="folHlink"/>
                </a:solidFill>
                <a:latin typeface="Verdana" pitchFamily="34" charset="0"/>
              </a:rPr>
              <a:t>	</a:t>
            </a:r>
            <a:endParaRPr lang="en-GB" sz="1200" b="1">
              <a:latin typeface="Verdana" pitchFamily="34" charset="0"/>
            </a:endParaRP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447800" y="22860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REVISION CHECK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622300" y="676275"/>
            <a:ext cx="789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What should you be able to do?</a:t>
            </a:r>
            <a:endParaRPr lang="en-US"/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323850" y="1422400"/>
            <a:ext cx="8569325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  <a:latin typeface="Arial" charset="0"/>
              </a:rPr>
              <a:t>Recall</a:t>
            </a:r>
            <a:r>
              <a:rPr lang="en-US" sz="1600">
                <a:solidFill>
                  <a:srgbClr val="000066"/>
                </a:solidFill>
                <a:latin typeface="Arial" charset="0"/>
              </a:rPr>
              <a:t> the theory of Electron Pair Repulsion			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  <a:latin typeface="Arial" charset="0"/>
              </a:rPr>
              <a:t>Understand</a:t>
            </a:r>
            <a:r>
              <a:rPr lang="en-US" sz="1600">
                <a:solidFill>
                  <a:srgbClr val="000066"/>
                </a:solidFill>
                <a:latin typeface="Arial" charset="0"/>
              </a:rPr>
              <a:t> why repulsion between electron pairs affects the shape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  <a:latin typeface="Arial" charset="0"/>
              </a:rPr>
              <a:t>Recall and explain </a:t>
            </a:r>
            <a:r>
              <a:rPr lang="en-US" sz="1600">
                <a:solidFill>
                  <a:srgbClr val="000066"/>
                </a:solidFill>
                <a:latin typeface="Arial" charset="0"/>
              </a:rPr>
              <a:t>the shapes and bond angles of molecules with 2,3,4,5 and 6 bond pairs 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  <a:latin typeface="Arial" charset="0"/>
              </a:rPr>
              <a:t>Recall </a:t>
            </a:r>
            <a:r>
              <a:rPr lang="en-US" sz="1600">
                <a:solidFill>
                  <a:srgbClr val="000066"/>
                </a:solidFill>
                <a:latin typeface="Arial" charset="0"/>
              </a:rPr>
              <a:t>the relative strengths of bond pair and lone pair repulsions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  <a:latin typeface="Arial" charset="0"/>
              </a:rPr>
              <a:t>Recall</a:t>
            </a:r>
            <a:r>
              <a:rPr lang="en-US" sz="160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1600" b="1">
                <a:solidFill>
                  <a:srgbClr val="000066"/>
                </a:solidFill>
                <a:latin typeface="Arial" charset="0"/>
              </a:rPr>
              <a:t>and explain </a:t>
            </a:r>
            <a:r>
              <a:rPr lang="en-US" sz="1600">
                <a:solidFill>
                  <a:srgbClr val="000066"/>
                </a:solidFill>
                <a:latin typeface="Arial" charset="0"/>
              </a:rPr>
              <a:t>the shapes and bond angles of water and ammonia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  <a:latin typeface="Arial" charset="0"/>
              </a:rPr>
              <a:t>Apply </a:t>
            </a:r>
            <a:r>
              <a:rPr lang="en-US" sz="1600">
                <a:solidFill>
                  <a:srgbClr val="000066"/>
                </a:solidFill>
                <a:latin typeface="Arial" charset="0"/>
              </a:rPr>
              <a:t>the above concepts to other molecules and ions, including those with double bonds</a:t>
            </a:r>
            <a:r>
              <a:rPr lang="en-US" sz="1400">
                <a:solidFill>
                  <a:srgbClr val="000066"/>
                </a:solidFill>
                <a:latin typeface="Arial" charset="0"/>
              </a:rPr>
              <a:t>	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812800" y="5105400"/>
            <a:ext cx="751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CAN YOU DO ALL OF THESE?         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YES     	NO</a:t>
            </a:r>
            <a:endParaRPr lang="en-US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51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03900" y="5105400"/>
            <a:ext cx="927100" cy="469900"/>
          </a:xfrm>
          <a:prstGeom prst="actionButtonBlank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73900" y="5092700"/>
            <a:ext cx="927100" cy="469900"/>
          </a:xfrm>
          <a:prstGeom prst="actionButtonBlank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460500" y="1270000"/>
            <a:ext cx="62484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You need to go over the relevant topic(s) again</a:t>
            </a:r>
            <a:endParaRPr lang="en-US" sz="32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Click on the button to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return to the menu</a:t>
            </a:r>
            <a:endParaRPr lang="en-US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1674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54500" y="4051300"/>
            <a:ext cx="660400" cy="546100"/>
          </a:xfrm>
          <a:prstGeom prst="actionButtonInformation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1447800" y="3175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ELECTRON PAIR REPULSION THEORY</a:t>
            </a:r>
          </a:p>
        </p:txBody>
      </p:sp>
      <p:sp>
        <p:nvSpPr>
          <p:cNvPr id="175107" name="Line 3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09" name="Line 5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887413" y="974725"/>
            <a:ext cx="737711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  <a:latin typeface="Arial" charset="0"/>
              </a:rPr>
              <a:t>“THE SHAPE ADOPTED BY A SIMPLE MOLECULE OR ION IS THAT WHICH KEEPS REPULSIVE FORCES TO A MINIMUM”</a:t>
            </a:r>
            <a:endParaRPr lang="en-US" sz="1600" b="1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1381125" y="5661025"/>
            <a:ext cx="2881313" cy="284163"/>
          </a:xfrm>
          <a:prstGeom prst="rect">
            <a:avLst/>
          </a:prstGeom>
          <a:solidFill>
            <a:srgbClr val="FF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MOLECULES WITHOUT LONE PAIRS</a:t>
            </a:r>
            <a:endParaRPr lang="en-US" sz="1200"/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4922838" y="5661025"/>
            <a:ext cx="2559050" cy="284163"/>
          </a:xfrm>
          <a:prstGeom prst="rect">
            <a:avLst/>
          </a:prstGeom>
          <a:solidFill>
            <a:srgbClr val="FF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MOLECULES WITH LONE PAIRS</a:t>
            </a:r>
          </a:p>
        </p:txBody>
      </p:sp>
      <p:sp>
        <p:nvSpPr>
          <p:cNvPr id="175125" name="Text Box 21"/>
          <p:cNvSpPr txBox="1">
            <a:spLocks noChangeArrowheads="1"/>
          </p:cNvSpPr>
          <p:nvPr/>
        </p:nvSpPr>
        <p:spPr bwMode="auto">
          <a:xfrm>
            <a:off x="762000" y="3759200"/>
            <a:ext cx="75438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Because of the equal repulsive forces between bond pairs, most simple molecules, (ones with a central atom and others bonded to it), have standard shapes with equal bond angles.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However, the presence of lone pairs on the central atom affects the angle between the bonds and thus affects the shape.</a:t>
            </a:r>
          </a:p>
        </p:txBody>
      </p:sp>
      <p:grpSp>
        <p:nvGrpSpPr>
          <p:cNvPr id="175117" name="Group 13"/>
          <p:cNvGrpSpPr>
            <a:grpSpLocks/>
          </p:cNvGrpSpPr>
          <p:nvPr/>
        </p:nvGrpSpPr>
        <p:grpSpPr bwMode="auto">
          <a:xfrm>
            <a:off x="2792413" y="2119313"/>
            <a:ext cx="1262062" cy="1212850"/>
            <a:chOff x="3785" y="1794"/>
            <a:chExt cx="795" cy="764"/>
          </a:xfrm>
        </p:grpSpPr>
        <p:sp>
          <p:nvSpPr>
            <p:cNvPr id="175118" name="Text Box 14"/>
            <p:cNvSpPr txBox="1">
              <a:spLocks noChangeArrowheads="1"/>
            </p:cNvSpPr>
            <p:nvPr/>
          </p:nvSpPr>
          <p:spPr bwMode="auto">
            <a:xfrm>
              <a:off x="4068" y="2101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O</a:t>
              </a:r>
              <a:endParaRPr lang="en-US" sz="2000"/>
            </a:p>
          </p:txBody>
        </p:sp>
        <p:sp>
          <p:nvSpPr>
            <p:cNvPr id="175119" name="Arc 15"/>
            <p:cNvSpPr>
              <a:spLocks/>
            </p:cNvSpPr>
            <p:nvPr/>
          </p:nvSpPr>
          <p:spPr bwMode="auto">
            <a:xfrm rot="-7453364">
              <a:off x="3862" y="1887"/>
              <a:ext cx="271" cy="426"/>
            </a:xfrm>
            <a:custGeom>
              <a:avLst/>
              <a:gdLst>
                <a:gd name="G0" fmla="+- 0 0 0"/>
                <a:gd name="G1" fmla="+- 20830 0 0"/>
                <a:gd name="G2" fmla="+- 21600 0 0"/>
                <a:gd name="T0" fmla="*/ 5717 w 21600"/>
                <a:gd name="T1" fmla="*/ 0 h 30730"/>
                <a:gd name="T2" fmla="*/ 19198 w 21600"/>
                <a:gd name="T3" fmla="*/ 30730 h 30730"/>
                <a:gd name="T4" fmla="*/ 0 w 21600"/>
                <a:gd name="T5" fmla="*/ 20830 h 30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730" fill="none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</a:path>
                <a:path w="21600" h="30730" stroke="0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  <a:lnTo>
                    <a:pt x="0" y="2083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arrow" w="med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20" name="Line 16"/>
            <p:cNvSpPr>
              <a:spLocks noChangeShapeType="1"/>
            </p:cNvSpPr>
            <p:nvPr/>
          </p:nvSpPr>
          <p:spPr bwMode="auto">
            <a:xfrm>
              <a:off x="4177" y="1794"/>
              <a:ext cx="0" cy="3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21" name="Line 17"/>
            <p:cNvSpPr>
              <a:spLocks noChangeShapeType="1"/>
            </p:cNvSpPr>
            <p:nvPr/>
          </p:nvSpPr>
          <p:spPr bwMode="auto">
            <a:xfrm rot="-4923391" flipH="1" flipV="1">
              <a:off x="3846" y="2191"/>
              <a:ext cx="187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22" name="Line 18"/>
            <p:cNvSpPr>
              <a:spLocks noChangeShapeType="1"/>
            </p:cNvSpPr>
            <p:nvPr/>
          </p:nvSpPr>
          <p:spPr bwMode="auto">
            <a:xfrm rot="4923391" flipV="1">
              <a:off x="4342" y="2183"/>
              <a:ext cx="187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23" name="Arc 19"/>
            <p:cNvSpPr>
              <a:spLocks/>
            </p:cNvSpPr>
            <p:nvPr/>
          </p:nvSpPr>
          <p:spPr bwMode="auto">
            <a:xfrm rot="7453364" flipH="1">
              <a:off x="4222" y="1889"/>
              <a:ext cx="271" cy="426"/>
            </a:xfrm>
            <a:custGeom>
              <a:avLst/>
              <a:gdLst>
                <a:gd name="G0" fmla="+- 0 0 0"/>
                <a:gd name="G1" fmla="+- 20830 0 0"/>
                <a:gd name="G2" fmla="+- 21600 0 0"/>
                <a:gd name="T0" fmla="*/ 5717 w 21600"/>
                <a:gd name="T1" fmla="*/ 0 h 30730"/>
                <a:gd name="T2" fmla="*/ 19198 w 21600"/>
                <a:gd name="T3" fmla="*/ 30730 h 30730"/>
                <a:gd name="T4" fmla="*/ 0 w 21600"/>
                <a:gd name="T5" fmla="*/ 20830 h 30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730" fill="none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</a:path>
                <a:path w="21600" h="30730" stroke="0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  <a:lnTo>
                    <a:pt x="0" y="2083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arrow" w="med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24" name="Arc 20"/>
            <p:cNvSpPr>
              <a:spLocks/>
            </p:cNvSpPr>
            <p:nvPr/>
          </p:nvSpPr>
          <p:spPr bwMode="auto">
            <a:xfrm rot="-15015749">
              <a:off x="4060" y="2210"/>
              <a:ext cx="271" cy="426"/>
            </a:xfrm>
            <a:custGeom>
              <a:avLst/>
              <a:gdLst>
                <a:gd name="G0" fmla="+- 0 0 0"/>
                <a:gd name="G1" fmla="+- 20830 0 0"/>
                <a:gd name="G2" fmla="+- 21600 0 0"/>
                <a:gd name="T0" fmla="*/ 5717 w 21600"/>
                <a:gd name="T1" fmla="*/ 0 h 30730"/>
                <a:gd name="T2" fmla="*/ 19198 w 21600"/>
                <a:gd name="T3" fmla="*/ 30730 h 30730"/>
                <a:gd name="T4" fmla="*/ 0 w 21600"/>
                <a:gd name="T5" fmla="*/ 20830 h 30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730" fill="none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</a:path>
                <a:path w="21600" h="30730" stroke="0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  <a:lnTo>
                    <a:pt x="0" y="2083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arrow" w="med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138" name="Text Box 34"/>
          <p:cNvSpPr txBox="1">
            <a:spLocks noChangeArrowheads="1"/>
          </p:cNvSpPr>
          <p:nvPr/>
        </p:nvSpPr>
        <p:spPr bwMode="auto">
          <a:xfrm>
            <a:off x="4581525" y="2025650"/>
            <a:ext cx="32305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All bonds are equally spaced out as far apart as possible to give minimum repulsive forces</a:t>
            </a:r>
          </a:p>
        </p:txBody>
      </p:sp>
      <p:sp>
        <p:nvSpPr>
          <p:cNvPr id="175139" name="Line 35"/>
          <p:cNvSpPr>
            <a:spLocks noChangeShapeType="1"/>
          </p:cNvSpPr>
          <p:nvPr/>
        </p:nvSpPr>
        <p:spPr bwMode="auto">
          <a:xfrm flipV="1">
            <a:off x="4048125" y="2289175"/>
            <a:ext cx="431800" cy="1920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40" name="AutoShape 3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47800" y="5661025"/>
            <a:ext cx="2814638" cy="28416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41" name="AutoShape 3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22838" y="5661025"/>
            <a:ext cx="2559050" cy="28416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Line 3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7" name="Line 5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1447800" y="3175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REGULAR SHAPES</a:t>
            </a:r>
          </a:p>
        </p:txBody>
      </p:sp>
      <p:sp>
        <p:nvSpPr>
          <p:cNvPr id="172042" name="Text Box 10"/>
          <p:cNvSpPr txBox="1">
            <a:spLocks noChangeArrowheads="1"/>
          </p:cNvSpPr>
          <p:nvPr/>
        </p:nvSpPr>
        <p:spPr bwMode="auto">
          <a:xfrm>
            <a:off x="395288" y="1076325"/>
            <a:ext cx="5564187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Molecules, or ions, possessing 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ONLY BOND PAIRS</a:t>
            </a:r>
            <a:r>
              <a:rPr lang="en-US" sz="1600" b="1">
                <a:latin typeface="Arial" charset="0"/>
              </a:rPr>
              <a:t> of electrons fit into a set of standard shapes.  </a:t>
            </a:r>
            <a:r>
              <a:rPr lang="en-US" sz="1600" b="1">
                <a:solidFill>
                  <a:schemeClr val="accent2"/>
                </a:solidFill>
                <a:latin typeface="Arial" charset="0"/>
              </a:rPr>
              <a:t>All the bond pair-bond pair repulsions are equal.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All you need to do is to count up the number of bond pairs and chose one of the following examples...</a:t>
            </a:r>
            <a:endParaRPr lang="en-US" sz="1600">
              <a:latin typeface="Arial" charset="0"/>
            </a:endParaRPr>
          </a:p>
        </p:txBody>
      </p:sp>
      <p:grpSp>
        <p:nvGrpSpPr>
          <p:cNvPr id="172049" name="Group 17"/>
          <p:cNvGrpSpPr>
            <a:grpSpLocks/>
          </p:cNvGrpSpPr>
          <p:nvPr/>
        </p:nvGrpSpPr>
        <p:grpSpPr bwMode="auto">
          <a:xfrm>
            <a:off x="7265988" y="1076325"/>
            <a:ext cx="801687" cy="1031875"/>
            <a:chOff x="765" y="1870"/>
            <a:chExt cx="505" cy="650"/>
          </a:xfrm>
        </p:grpSpPr>
        <p:sp>
          <p:nvSpPr>
            <p:cNvPr id="172050" name="Text Box 18"/>
            <p:cNvSpPr txBox="1">
              <a:spLocks noChangeArrowheads="1"/>
            </p:cNvSpPr>
            <p:nvPr/>
          </p:nvSpPr>
          <p:spPr bwMode="auto">
            <a:xfrm>
              <a:off x="765" y="217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C</a:t>
              </a:r>
              <a:endParaRPr lang="en-US" sz="2000"/>
            </a:p>
          </p:txBody>
        </p:sp>
        <p:sp>
          <p:nvSpPr>
            <p:cNvPr id="172051" name="Arc 19"/>
            <p:cNvSpPr>
              <a:spLocks/>
            </p:cNvSpPr>
            <p:nvPr/>
          </p:nvSpPr>
          <p:spPr bwMode="auto">
            <a:xfrm rot="7453364" flipH="1">
              <a:off x="921" y="1971"/>
              <a:ext cx="271" cy="426"/>
            </a:xfrm>
            <a:custGeom>
              <a:avLst/>
              <a:gdLst>
                <a:gd name="G0" fmla="+- 0 0 0"/>
                <a:gd name="G1" fmla="+- 20830 0 0"/>
                <a:gd name="G2" fmla="+- 21600 0 0"/>
                <a:gd name="T0" fmla="*/ 5717 w 21600"/>
                <a:gd name="T1" fmla="*/ 0 h 30730"/>
                <a:gd name="T2" fmla="*/ 19198 w 21600"/>
                <a:gd name="T3" fmla="*/ 30730 h 30730"/>
                <a:gd name="T4" fmla="*/ 0 w 21600"/>
                <a:gd name="T5" fmla="*/ 20830 h 30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730" fill="none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</a:path>
                <a:path w="21600" h="30730" stroke="0" extrusionOk="0">
                  <a:moveTo>
                    <a:pt x="5716" y="0"/>
                  </a:moveTo>
                  <a:cubicBezTo>
                    <a:pt x="15097" y="2574"/>
                    <a:pt x="21600" y="11102"/>
                    <a:pt x="21600" y="20830"/>
                  </a:cubicBezTo>
                  <a:cubicBezTo>
                    <a:pt x="21600" y="24274"/>
                    <a:pt x="20776" y="27668"/>
                    <a:pt x="19197" y="30729"/>
                  </a:cubicBezTo>
                  <a:lnTo>
                    <a:pt x="0" y="2083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arrow" w="med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2" name="Line 20"/>
            <p:cNvSpPr>
              <a:spLocks noChangeShapeType="1"/>
            </p:cNvSpPr>
            <p:nvPr/>
          </p:nvSpPr>
          <p:spPr bwMode="auto">
            <a:xfrm>
              <a:off x="870" y="1870"/>
              <a:ext cx="0" cy="3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3" name="Line 21"/>
            <p:cNvSpPr>
              <a:spLocks noChangeShapeType="1"/>
            </p:cNvSpPr>
            <p:nvPr/>
          </p:nvSpPr>
          <p:spPr bwMode="auto">
            <a:xfrm rot="4923391" flipV="1">
              <a:off x="1020" y="2283"/>
              <a:ext cx="187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2059" name="Text Box 27"/>
          <p:cNvSpPr txBox="1">
            <a:spLocks noChangeArrowheads="1"/>
          </p:cNvSpPr>
          <p:nvPr/>
        </p:nvSpPr>
        <p:spPr bwMode="auto">
          <a:xfrm>
            <a:off x="1117600" y="3930650"/>
            <a:ext cx="700722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2	LINEAR			  180º		BeCl</a:t>
            </a:r>
            <a:r>
              <a:rPr lang="en-US" sz="1600" b="1" baseline="-25000">
                <a:latin typeface="Arial" charset="0"/>
              </a:rPr>
              <a:t>2</a:t>
            </a:r>
            <a:r>
              <a:rPr lang="en-US" sz="1600" b="1">
                <a:latin typeface="Arial" charset="0"/>
              </a:rPr>
              <a:t>	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3	TRIGONAL PLANAR	  120º		AlCl</a:t>
            </a:r>
            <a:r>
              <a:rPr lang="en-US" sz="1600" b="1" baseline="-25000">
                <a:latin typeface="Arial" charset="0"/>
              </a:rPr>
              <a:t>3</a:t>
            </a:r>
            <a:endParaRPr lang="en-US" sz="1600" b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4	TETRAHEDRAL		  109.5º		CH</a:t>
            </a:r>
            <a:r>
              <a:rPr lang="en-US" sz="1600" b="1" baseline="-25000">
                <a:latin typeface="Arial" charset="0"/>
              </a:rPr>
              <a:t>4</a:t>
            </a:r>
            <a:endParaRPr lang="en-US" sz="1600" b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5	TRIGONAL BIPYRAMIDAL	  90º &amp; 120º 	PCl</a:t>
            </a:r>
            <a:r>
              <a:rPr lang="en-US" sz="1600" b="1" baseline="-25000">
                <a:latin typeface="Arial" charset="0"/>
              </a:rPr>
              <a:t>5</a:t>
            </a:r>
            <a:endParaRPr lang="en-US" sz="1600" b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6	OCTAHEDRAL		  90º		SF</a:t>
            </a:r>
            <a:r>
              <a:rPr lang="en-US" sz="1600" b="1" baseline="-25000">
                <a:latin typeface="Arial" charset="0"/>
              </a:rPr>
              <a:t>6</a:t>
            </a:r>
          </a:p>
        </p:txBody>
      </p:sp>
      <p:sp>
        <p:nvSpPr>
          <p:cNvPr id="172060" name="Text Box 28"/>
          <p:cNvSpPr txBox="1">
            <a:spLocks noChangeArrowheads="1"/>
          </p:cNvSpPr>
          <p:nvPr/>
        </p:nvSpPr>
        <p:spPr bwMode="auto">
          <a:xfrm>
            <a:off x="900113" y="3257550"/>
            <a:ext cx="7185025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105000"/>
              </a:spcBef>
            </a:pPr>
            <a:r>
              <a:rPr lang="en-US" sz="1600" b="1">
                <a:solidFill>
                  <a:srgbClr val="CC0000"/>
                </a:solidFill>
                <a:latin typeface="Arial" charset="0"/>
              </a:rPr>
              <a:t>BOND 	         			    BOND		</a:t>
            </a:r>
          </a:p>
          <a:p>
            <a:pPr algn="l">
              <a:lnSpc>
                <a:spcPct val="45000"/>
              </a:lnSpc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Arial" charset="0"/>
              </a:rPr>
              <a:t>PAIRS	           SHAPE</a:t>
            </a:r>
            <a:r>
              <a:rPr lang="en-US" sz="1600">
                <a:latin typeface="Arial" charset="0"/>
              </a:rPr>
              <a:t> 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		 ANGLE(S)	EXAMPLE		</a:t>
            </a:r>
          </a:p>
        </p:txBody>
      </p:sp>
      <p:sp>
        <p:nvSpPr>
          <p:cNvPr id="172063" name="Text Box 31"/>
          <p:cNvSpPr txBox="1">
            <a:spLocks noChangeArrowheads="1"/>
          </p:cNvSpPr>
          <p:nvPr/>
        </p:nvSpPr>
        <p:spPr bwMode="auto">
          <a:xfrm>
            <a:off x="6140450" y="2327275"/>
            <a:ext cx="2895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A covalent bond will repel another covalent bond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24" name="AutoShape 3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27" name="AutoShape 3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84" name="Text Box 92"/>
          <p:cNvSpPr txBox="1">
            <a:spLocks noChangeArrowheads="1"/>
          </p:cNvSpPr>
          <p:nvPr/>
        </p:nvSpPr>
        <p:spPr bwMode="auto">
          <a:xfrm>
            <a:off x="3186113" y="273050"/>
            <a:ext cx="277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BERYLLIUM CHLORIDE</a:t>
            </a:r>
            <a:endParaRPr lang="en-US" sz="20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59501" name="Group 109"/>
          <p:cNvGrpSpPr>
            <a:grpSpLocks/>
          </p:cNvGrpSpPr>
          <p:nvPr/>
        </p:nvGrpSpPr>
        <p:grpSpPr bwMode="auto">
          <a:xfrm>
            <a:off x="2159000" y="1017588"/>
            <a:ext cx="1358900" cy="1358900"/>
            <a:chOff x="984" y="1296"/>
            <a:chExt cx="856" cy="856"/>
          </a:xfrm>
        </p:grpSpPr>
        <p:sp>
          <p:nvSpPr>
            <p:cNvPr id="59502" name="Oval 110"/>
            <p:cNvSpPr>
              <a:spLocks noChangeArrowheads="1"/>
            </p:cNvSpPr>
            <p:nvPr/>
          </p:nvSpPr>
          <p:spPr bwMode="auto">
            <a:xfrm>
              <a:off x="1040" y="1360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3" name="Text Box 111"/>
            <p:cNvSpPr txBox="1">
              <a:spLocks noChangeArrowheads="1"/>
            </p:cNvSpPr>
            <p:nvPr/>
          </p:nvSpPr>
          <p:spPr bwMode="auto">
            <a:xfrm>
              <a:off x="1292" y="1624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Cl</a:t>
              </a:r>
              <a:endParaRPr lang="en-US"/>
            </a:p>
          </p:txBody>
        </p:sp>
        <p:sp>
          <p:nvSpPr>
            <p:cNvPr id="59504" name="Oval 112"/>
            <p:cNvSpPr>
              <a:spLocks noChangeArrowheads="1"/>
            </p:cNvSpPr>
            <p:nvPr/>
          </p:nvSpPr>
          <p:spPr bwMode="auto">
            <a:xfrm>
              <a:off x="1360" y="129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Oval 113"/>
            <p:cNvSpPr>
              <a:spLocks noChangeArrowheads="1"/>
            </p:cNvSpPr>
            <p:nvPr/>
          </p:nvSpPr>
          <p:spPr bwMode="auto">
            <a:xfrm>
              <a:off x="984" y="1680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6" name="Oval 114"/>
            <p:cNvSpPr>
              <a:spLocks noChangeArrowheads="1"/>
            </p:cNvSpPr>
            <p:nvPr/>
          </p:nvSpPr>
          <p:spPr bwMode="auto">
            <a:xfrm>
              <a:off x="1728" y="1672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7" name="Oval 115"/>
            <p:cNvSpPr>
              <a:spLocks noChangeArrowheads="1"/>
            </p:cNvSpPr>
            <p:nvPr/>
          </p:nvSpPr>
          <p:spPr bwMode="auto">
            <a:xfrm>
              <a:off x="1352" y="2040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Oval 116"/>
            <p:cNvSpPr>
              <a:spLocks noChangeArrowheads="1"/>
            </p:cNvSpPr>
            <p:nvPr/>
          </p:nvSpPr>
          <p:spPr bwMode="auto">
            <a:xfrm>
              <a:off x="1632" y="192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9" name="Oval 117"/>
            <p:cNvSpPr>
              <a:spLocks noChangeArrowheads="1"/>
            </p:cNvSpPr>
            <p:nvPr/>
          </p:nvSpPr>
          <p:spPr bwMode="auto">
            <a:xfrm>
              <a:off x="1072" y="1912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0" name="Oval 118"/>
            <p:cNvSpPr>
              <a:spLocks noChangeArrowheads="1"/>
            </p:cNvSpPr>
            <p:nvPr/>
          </p:nvSpPr>
          <p:spPr bwMode="auto">
            <a:xfrm>
              <a:off x="1624" y="141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517" name="Group 125"/>
          <p:cNvGrpSpPr>
            <a:grpSpLocks/>
          </p:cNvGrpSpPr>
          <p:nvPr/>
        </p:nvGrpSpPr>
        <p:grpSpPr bwMode="auto">
          <a:xfrm>
            <a:off x="631825" y="1322388"/>
            <a:ext cx="927100" cy="812800"/>
            <a:chOff x="335" y="888"/>
            <a:chExt cx="584" cy="512"/>
          </a:xfrm>
        </p:grpSpPr>
        <p:sp>
          <p:nvSpPr>
            <p:cNvPr id="59479" name="Text Box 87"/>
            <p:cNvSpPr txBox="1">
              <a:spLocks noChangeArrowheads="1"/>
            </p:cNvSpPr>
            <p:nvPr/>
          </p:nvSpPr>
          <p:spPr bwMode="auto">
            <a:xfrm>
              <a:off x="471" y="1024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Be</a:t>
              </a:r>
              <a:endParaRPr lang="en-US"/>
            </a:p>
          </p:txBody>
        </p:sp>
        <p:sp>
          <p:nvSpPr>
            <p:cNvPr id="59511" name="Oval 119"/>
            <p:cNvSpPr>
              <a:spLocks noChangeArrowheads="1"/>
            </p:cNvSpPr>
            <p:nvPr/>
          </p:nvSpPr>
          <p:spPr bwMode="auto">
            <a:xfrm>
              <a:off x="379" y="888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8" name="Oval 86"/>
            <p:cNvSpPr>
              <a:spLocks noChangeArrowheads="1"/>
            </p:cNvSpPr>
            <p:nvPr/>
          </p:nvSpPr>
          <p:spPr bwMode="auto">
            <a:xfrm>
              <a:off x="335" y="1084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2" name="Oval 120"/>
            <p:cNvSpPr>
              <a:spLocks noChangeArrowheads="1"/>
            </p:cNvSpPr>
            <p:nvPr/>
          </p:nvSpPr>
          <p:spPr bwMode="auto">
            <a:xfrm>
              <a:off x="807" y="1092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538" name="Group 146"/>
          <p:cNvGrpSpPr>
            <a:grpSpLocks/>
          </p:cNvGrpSpPr>
          <p:nvPr/>
        </p:nvGrpSpPr>
        <p:grpSpPr bwMode="auto">
          <a:xfrm>
            <a:off x="5265738" y="1035050"/>
            <a:ext cx="2978150" cy="1289050"/>
            <a:chOff x="2828" y="676"/>
            <a:chExt cx="1876" cy="812"/>
          </a:xfrm>
        </p:grpSpPr>
        <p:sp>
          <p:nvSpPr>
            <p:cNvPr id="59513" name="Text Box 121"/>
            <p:cNvSpPr txBox="1">
              <a:spLocks noChangeArrowheads="1"/>
            </p:cNvSpPr>
            <p:nvPr/>
          </p:nvSpPr>
          <p:spPr bwMode="auto">
            <a:xfrm>
              <a:off x="3607" y="965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Be</a:t>
              </a:r>
              <a:endParaRPr lang="en-US"/>
            </a:p>
          </p:txBody>
        </p:sp>
        <p:sp>
          <p:nvSpPr>
            <p:cNvPr id="59514" name="Oval 122"/>
            <p:cNvSpPr>
              <a:spLocks noChangeArrowheads="1"/>
            </p:cNvSpPr>
            <p:nvPr/>
          </p:nvSpPr>
          <p:spPr bwMode="auto">
            <a:xfrm>
              <a:off x="3515" y="829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9" name="Oval 127"/>
            <p:cNvSpPr>
              <a:spLocks noChangeArrowheads="1"/>
            </p:cNvSpPr>
            <p:nvPr/>
          </p:nvSpPr>
          <p:spPr bwMode="auto">
            <a:xfrm>
              <a:off x="3928" y="716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180" y="98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Cl</a:t>
              </a:r>
              <a:endParaRPr lang="en-US"/>
            </a:p>
          </p:txBody>
        </p:sp>
        <p:sp>
          <p:nvSpPr>
            <p:cNvPr id="59521" name="Oval 129"/>
            <p:cNvSpPr>
              <a:spLocks noChangeArrowheads="1"/>
            </p:cNvSpPr>
            <p:nvPr/>
          </p:nvSpPr>
          <p:spPr bwMode="auto">
            <a:xfrm>
              <a:off x="4374" y="137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2" name="Oval 130"/>
            <p:cNvSpPr>
              <a:spLocks noChangeArrowheads="1"/>
            </p:cNvSpPr>
            <p:nvPr/>
          </p:nvSpPr>
          <p:spPr bwMode="auto">
            <a:xfrm>
              <a:off x="4090" y="703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Oval 131"/>
            <p:cNvSpPr>
              <a:spLocks noChangeArrowheads="1"/>
            </p:cNvSpPr>
            <p:nvPr/>
          </p:nvSpPr>
          <p:spPr bwMode="auto">
            <a:xfrm>
              <a:off x="4584" y="87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4" name="Oval 132"/>
            <p:cNvSpPr>
              <a:spLocks noChangeArrowheads="1"/>
            </p:cNvSpPr>
            <p:nvPr/>
          </p:nvSpPr>
          <p:spPr bwMode="auto">
            <a:xfrm>
              <a:off x="4101" y="1373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5" name="Oval 133"/>
            <p:cNvSpPr>
              <a:spLocks noChangeArrowheads="1"/>
            </p:cNvSpPr>
            <p:nvPr/>
          </p:nvSpPr>
          <p:spPr bwMode="auto">
            <a:xfrm>
              <a:off x="4592" y="1172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Oval 134"/>
            <p:cNvSpPr>
              <a:spLocks noChangeArrowheads="1"/>
            </p:cNvSpPr>
            <p:nvPr/>
          </p:nvSpPr>
          <p:spPr bwMode="auto">
            <a:xfrm>
              <a:off x="3904" y="118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7" name="Oval 135"/>
            <p:cNvSpPr>
              <a:spLocks noChangeArrowheads="1"/>
            </p:cNvSpPr>
            <p:nvPr/>
          </p:nvSpPr>
          <p:spPr bwMode="auto">
            <a:xfrm>
              <a:off x="4355" y="67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Oval 137"/>
            <p:cNvSpPr>
              <a:spLocks noChangeArrowheads="1"/>
            </p:cNvSpPr>
            <p:nvPr/>
          </p:nvSpPr>
          <p:spPr bwMode="auto">
            <a:xfrm>
              <a:off x="2860" y="708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0" name="Text Box 138"/>
            <p:cNvSpPr txBox="1">
              <a:spLocks noChangeArrowheads="1"/>
            </p:cNvSpPr>
            <p:nvPr/>
          </p:nvSpPr>
          <p:spPr bwMode="auto">
            <a:xfrm>
              <a:off x="3112" y="97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Cl</a:t>
              </a:r>
              <a:endParaRPr lang="en-US"/>
            </a:p>
          </p:txBody>
        </p:sp>
        <p:sp>
          <p:nvSpPr>
            <p:cNvPr id="59531" name="Oval 139"/>
            <p:cNvSpPr>
              <a:spLocks noChangeArrowheads="1"/>
            </p:cNvSpPr>
            <p:nvPr/>
          </p:nvSpPr>
          <p:spPr bwMode="auto">
            <a:xfrm>
              <a:off x="3008" y="684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Oval 140"/>
            <p:cNvSpPr>
              <a:spLocks noChangeArrowheads="1"/>
            </p:cNvSpPr>
            <p:nvPr/>
          </p:nvSpPr>
          <p:spPr bwMode="auto">
            <a:xfrm>
              <a:off x="2828" y="879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3" name="Oval 141"/>
            <p:cNvSpPr>
              <a:spLocks noChangeArrowheads="1"/>
            </p:cNvSpPr>
            <p:nvPr/>
          </p:nvSpPr>
          <p:spPr bwMode="auto">
            <a:xfrm>
              <a:off x="3508" y="86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4" name="Oval 142"/>
            <p:cNvSpPr>
              <a:spLocks noChangeArrowheads="1"/>
            </p:cNvSpPr>
            <p:nvPr/>
          </p:nvSpPr>
          <p:spPr bwMode="auto">
            <a:xfrm>
              <a:off x="3316" y="1364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Oval 143"/>
            <p:cNvSpPr>
              <a:spLocks noChangeArrowheads="1"/>
            </p:cNvSpPr>
            <p:nvPr/>
          </p:nvSpPr>
          <p:spPr bwMode="auto">
            <a:xfrm>
              <a:off x="3016" y="135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6" name="Oval 144"/>
            <p:cNvSpPr>
              <a:spLocks noChangeArrowheads="1"/>
            </p:cNvSpPr>
            <p:nvPr/>
          </p:nvSpPr>
          <p:spPr bwMode="auto">
            <a:xfrm>
              <a:off x="2828" y="115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7" name="Oval 145"/>
            <p:cNvSpPr>
              <a:spLocks noChangeArrowheads="1"/>
            </p:cNvSpPr>
            <p:nvPr/>
          </p:nvSpPr>
          <p:spPr bwMode="auto">
            <a:xfrm>
              <a:off x="3300" y="67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6" name="Oval 124"/>
            <p:cNvSpPr>
              <a:spLocks noChangeArrowheads="1"/>
            </p:cNvSpPr>
            <p:nvPr/>
          </p:nvSpPr>
          <p:spPr bwMode="auto">
            <a:xfrm>
              <a:off x="3903" y="889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5" name="Oval 123"/>
            <p:cNvSpPr>
              <a:spLocks noChangeArrowheads="1"/>
            </p:cNvSpPr>
            <p:nvPr/>
          </p:nvSpPr>
          <p:spPr bwMode="auto">
            <a:xfrm>
              <a:off x="3503" y="1201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543" name="Text Box 151"/>
          <p:cNvSpPr txBox="1">
            <a:spLocks noChangeArrowheads="1"/>
          </p:cNvSpPr>
          <p:nvPr/>
        </p:nvSpPr>
        <p:spPr bwMode="auto">
          <a:xfrm>
            <a:off x="250825" y="2684463"/>
            <a:ext cx="44656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Beryllium - has two electrons to pair up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Chlorine - needs 1 electron for ‘octet’</a:t>
            </a:r>
            <a:endParaRPr lang="en-US" sz="1500" b="1">
              <a:latin typeface="Arial" charset="0"/>
            </a:endParaRPr>
          </a:p>
        </p:txBody>
      </p:sp>
      <p:sp>
        <p:nvSpPr>
          <p:cNvPr id="59544" name="Text Box 152"/>
          <p:cNvSpPr txBox="1">
            <a:spLocks noChangeArrowheads="1"/>
          </p:cNvSpPr>
          <p:nvPr/>
        </p:nvSpPr>
        <p:spPr bwMode="auto">
          <a:xfrm>
            <a:off x="4876800" y="2684463"/>
            <a:ext cx="39433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Two covalent bonds are formed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Beryllium still has an incomplete shell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Line 2050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395" name="AutoShape 205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396" name="Line 2052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397" name="AutoShape 205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398" name="Text Box 2054"/>
          <p:cNvSpPr txBox="1">
            <a:spLocks noChangeArrowheads="1"/>
          </p:cNvSpPr>
          <p:nvPr/>
        </p:nvSpPr>
        <p:spPr bwMode="auto">
          <a:xfrm>
            <a:off x="3186113" y="273050"/>
            <a:ext cx="277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BERYLLIUM CHLORIDE</a:t>
            </a:r>
            <a:endParaRPr lang="en-US" sz="20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187399" name="Group 2055"/>
          <p:cNvGrpSpPr>
            <a:grpSpLocks/>
          </p:cNvGrpSpPr>
          <p:nvPr/>
        </p:nvGrpSpPr>
        <p:grpSpPr bwMode="auto">
          <a:xfrm>
            <a:off x="5511800" y="4475163"/>
            <a:ext cx="2527300" cy="757237"/>
            <a:chOff x="3472" y="2448"/>
            <a:chExt cx="1592" cy="477"/>
          </a:xfrm>
        </p:grpSpPr>
        <p:grpSp>
          <p:nvGrpSpPr>
            <p:cNvPr id="187400" name="Group 2056"/>
            <p:cNvGrpSpPr>
              <a:grpSpLocks/>
            </p:cNvGrpSpPr>
            <p:nvPr/>
          </p:nvGrpSpPr>
          <p:grpSpPr bwMode="auto">
            <a:xfrm>
              <a:off x="3472" y="2637"/>
              <a:ext cx="1592" cy="288"/>
              <a:chOff x="564" y="3413"/>
              <a:chExt cx="1592" cy="288"/>
            </a:xfrm>
          </p:grpSpPr>
          <p:sp>
            <p:nvSpPr>
              <p:cNvPr id="187401" name="Line 2057"/>
              <p:cNvSpPr>
                <a:spLocks noChangeShapeType="1"/>
              </p:cNvSpPr>
              <p:nvPr/>
            </p:nvSpPr>
            <p:spPr bwMode="auto">
              <a:xfrm>
                <a:off x="856" y="3560"/>
                <a:ext cx="352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02" name="Text Box 2058"/>
              <p:cNvSpPr txBox="1">
                <a:spLocks noChangeArrowheads="1"/>
              </p:cNvSpPr>
              <p:nvPr/>
            </p:nvSpPr>
            <p:spPr bwMode="auto">
              <a:xfrm>
                <a:off x="564" y="3413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Cl</a:t>
                </a:r>
                <a:endParaRPr lang="en-US"/>
              </a:p>
            </p:txBody>
          </p:sp>
          <p:sp>
            <p:nvSpPr>
              <p:cNvPr id="187403" name="Text Box 2059"/>
              <p:cNvSpPr txBox="1">
                <a:spLocks noChangeArrowheads="1"/>
              </p:cNvSpPr>
              <p:nvPr/>
            </p:nvSpPr>
            <p:spPr bwMode="auto">
              <a:xfrm>
                <a:off x="1848" y="3413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Cl</a:t>
                </a:r>
                <a:endParaRPr lang="en-US"/>
              </a:p>
            </p:txBody>
          </p:sp>
          <p:sp>
            <p:nvSpPr>
              <p:cNvPr id="187404" name="Text Box 2060"/>
              <p:cNvSpPr txBox="1">
                <a:spLocks noChangeArrowheads="1"/>
              </p:cNvSpPr>
              <p:nvPr/>
            </p:nvSpPr>
            <p:spPr bwMode="auto">
              <a:xfrm>
                <a:off x="1182" y="3413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Be</a:t>
                </a:r>
                <a:endParaRPr lang="en-US"/>
              </a:p>
            </p:txBody>
          </p:sp>
          <p:sp>
            <p:nvSpPr>
              <p:cNvPr id="187405" name="Line 2061"/>
              <p:cNvSpPr>
                <a:spLocks noChangeShapeType="1"/>
              </p:cNvSpPr>
              <p:nvPr/>
            </p:nvSpPr>
            <p:spPr bwMode="auto">
              <a:xfrm>
                <a:off x="1512" y="3560"/>
                <a:ext cx="352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7406" name="Arc 2062"/>
            <p:cNvSpPr>
              <a:spLocks/>
            </p:cNvSpPr>
            <p:nvPr/>
          </p:nvSpPr>
          <p:spPr bwMode="auto">
            <a:xfrm rot="-131016">
              <a:off x="3904" y="2448"/>
              <a:ext cx="744" cy="344"/>
            </a:xfrm>
            <a:custGeom>
              <a:avLst/>
              <a:gdLst>
                <a:gd name="G0" fmla="+- 21527 0 0"/>
                <a:gd name="G1" fmla="+- 21600 0 0"/>
                <a:gd name="G2" fmla="+- 21600 0 0"/>
                <a:gd name="T0" fmla="*/ 0 w 43127"/>
                <a:gd name="T1" fmla="*/ 19822 h 21600"/>
                <a:gd name="T2" fmla="*/ 43127 w 43127"/>
                <a:gd name="T3" fmla="*/ 21600 h 21600"/>
                <a:gd name="T4" fmla="*/ 21527 w 4312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27" h="21600" fill="none" extrusionOk="0">
                  <a:moveTo>
                    <a:pt x="0" y="19822"/>
                  </a:moveTo>
                  <a:cubicBezTo>
                    <a:pt x="925" y="8620"/>
                    <a:pt x="10286" y="-1"/>
                    <a:pt x="21527" y="0"/>
                  </a:cubicBezTo>
                  <a:cubicBezTo>
                    <a:pt x="33456" y="0"/>
                    <a:pt x="43127" y="9670"/>
                    <a:pt x="43127" y="21600"/>
                  </a:cubicBezTo>
                </a:path>
                <a:path w="43127" h="21600" stroke="0" extrusionOk="0">
                  <a:moveTo>
                    <a:pt x="0" y="19822"/>
                  </a:moveTo>
                  <a:cubicBezTo>
                    <a:pt x="925" y="8620"/>
                    <a:pt x="10286" y="-1"/>
                    <a:pt x="21527" y="0"/>
                  </a:cubicBezTo>
                  <a:cubicBezTo>
                    <a:pt x="33456" y="0"/>
                    <a:pt x="43127" y="9670"/>
                    <a:pt x="43127" y="21600"/>
                  </a:cubicBezTo>
                  <a:lnTo>
                    <a:pt x="21527" y="21600"/>
                  </a:lnTo>
                  <a:close/>
                </a:path>
              </a:pathLst>
            </a:cu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7" name="Text Box 2063"/>
            <p:cNvSpPr txBox="1">
              <a:spLocks noChangeArrowheads="1"/>
            </p:cNvSpPr>
            <p:nvPr/>
          </p:nvSpPr>
          <p:spPr bwMode="auto">
            <a:xfrm>
              <a:off x="4121" y="2498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FF0066"/>
                  </a:solidFill>
                  <a:latin typeface="Arial" charset="0"/>
                </a:rPr>
                <a:t>180°</a:t>
              </a:r>
              <a:endParaRPr lang="en-US">
                <a:solidFill>
                  <a:srgbClr val="FF0066"/>
                </a:solidFill>
              </a:endParaRPr>
            </a:p>
          </p:txBody>
        </p:sp>
      </p:grpSp>
      <p:sp>
        <p:nvSpPr>
          <p:cNvPr id="187408" name="Text Box 2064"/>
          <p:cNvSpPr txBox="1">
            <a:spLocks noChangeArrowheads="1"/>
          </p:cNvSpPr>
          <p:nvPr/>
        </p:nvSpPr>
        <p:spPr bwMode="auto">
          <a:xfrm>
            <a:off x="463550" y="3814763"/>
            <a:ext cx="30543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BOND PAIRS		2</a:t>
            </a:r>
          </a:p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LONE PAIRS		0</a:t>
            </a:r>
          </a:p>
        </p:txBody>
      </p:sp>
      <p:sp>
        <p:nvSpPr>
          <p:cNvPr id="187409" name="Text Box 2065"/>
          <p:cNvSpPr txBox="1">
            <a:spLocks noChangeArrowheads="1"/>
          </p:cNvSpPr>
          <p:nvPr/>
        </p:nvSpPr>
        <p:spPr bwMode="auto">
          <a:xfrm>
            <a:off x="419100" y="4889500"/>
            <a:ext cx="1527175" cy="1112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BOND ANGLE...</a:t>
            </a:r>
          </a:p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SHAPE...</a:t>
            </a:r>
            <a:endParaRPr lang="en-US">
              <a:solidFill>
                <a:srgbClr val="5F5F5F"/>
              </a:solidFill>
            </a:endParaRPr>
          </a:p>
        </p:txBody>
      </p:sp>
      <p:sp>
        <p:nvSpPr>
          <p:cNvPr id="187410" name="Text Box 2066"/>
          <p:cNvSpPr txBox="1">
            <a:spLocks noChangeArrowheads="1"/>
          </p:cNvSpPr>
          <p:nvPr/>
        </p:nvSpPr>
        <p:spPr bwMode="auto">
          <a:xfrm>
            <a:off x="1909763" y="4962525"/>
            <a:ext cx="1131887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180°</a:t>
            </a:r>
          </a:p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LINEAR</a:t>
            </a:r>
            <a:endParaRPr lang="en-US"/>
          </a:p>
        </p:txBody>
      </p:sp>
      <p:grpSp>
        <p:nvGrpSpPr>
          <p:cNvPr id="187411" name="Group 2067"/>
          <p:cNvGrpSpPr>
            <a:grpSpLocks/>
          </p:cNvGrpSpPr>
          <p:nvPr/>
        </p:nvGrpSpPr>
        <p:grpSpPr bwMode="auto">
          <a:xfrm>
            <a:off x="2159000" y="1017588"/>
            <a:ext cx="1358900" cy="1358900"/>
            <a:chOff x="984" y="1296"/>
            <a:chExt cx="856" cy="856"/>
          </a:xfrm>
        </p:grpSpPr>
        <p:sp>
          <p:nvSpPr>
            <p:cNvPr id="187412" name="Oval 2068"/>
            <p:cNvSpPr>
              <a:spLocks noChangeArrowheads="1"/>
            </p:cNvSpPr>
            <p:nvPr/>
          </p:nvSpPr>
          <p:spPr bwMode="auto">
            <a:xfrm>
              <a:off x="1040" y="1360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3" name="Text Box 2069"/>
            <p:cNvSpPr txBox="1">
              <a:spLocks noChangeArrowheads="1"/>
            </p:cNvSpPr>
            <p:nvPr/>
          </p:nvSpPr>
          <p:spPr bwMode="auto">
            <a:xfrm>
              <a:off x="1292" y="1624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Cl</a:t>
              </a:r>
              <a:endParaRPr lang="en-US"/>
            </a:p>
          </p:txBody>
        </p:sp>
        <p:sp>
          <p:nvSpPr>
            <p:cNvPr id="187414" name="Oval 2070"/>
            <p:cNvSpPr>
              <a:spLocks noChangeArrowheads="1"/>
            </p:cNvSpPr>
            <p:nvPr/>
          </p:nvSpPr>
          <p:spPr bwMode="auto">
            <a:xfrm>
              <a:off x="1360" y="129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5" name="Oval 2071"/>
            <p:cNvSpPr>
              <a:spLocks noChangeArrowheads="1"/>
            </p:cNvSpPr>
            <p:nvPr/>
          </p:nvSpPr>
          <p:spPr bwMode="auto">
            <a:xfrm>
              <a:off x="984" y="1680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6" name="Oval 2072"/>
            <p:cNvSpPr>
              <a:spLocks noChangeArrowheads="1"/>
            </p:cNvSpPr>
            <p:nvPr/>
          </p:nvSpPr>
          <p:spPr bwMode="auto">
            <a:xfrm>
              <a:off x="1728" y="1672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7" name="Oval 2073"/>
            <p:cNvSpPr>
              <a:spLocks noChangeArrowheads="1"/>
            </p:cNvSpPr>
            <p:nvPr/>
          </p:nvSpPr>
          <p:spPr bwMode="auto">
            <a:xfrm>
              <a:off x="1352" y="2040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8" name="Oval 2074"/>
            <p:cNvSpPr>
              <a:spLocks noChangeArrowheads="1"/>
            </p:cNvSpPr>
            <p:nvPr/>
          </p:nvSpPr>
          <p:spPr bwMode="auto">
            <a:xfrm>
              <a:off x="1632" y="192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9" name="Oval 2075"/>
            <p:cNvSpPr>
              <a:spLocks noChangeArrowheads="1"/>
            </p:cNvSpPr>
            <p:nvPr/>
          </p:nvSpPr>
          <p:spPr bwMode="auto">
            <a:xfrm>
              <a:off x="1072" y="1912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20" name="Oval 2076"/>
            <p:cNvSpPr>
              <a:spLocks noChangeArrowheads="1"/>
            </p:cNvSpPr>
            <p:nvPr/>
          </p:nvSpPr>
          <p:spPr bwMode="auto">
            <a:xfrm>
              <a:off x="1624" y="141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7421" name="Group 2077"/>
          <p:cNvGrpSpPr>
            <a:grpSpLocks/>
          </p:cNvGrpSpPr>
          <p:nvPr/>
        </p:nvGrpSpPr>
        <p:grpSpPr bwMode="auto">
          <a:xfrm>
            <a:off x="631825" y="1322388"/>
            <a:ext cx="927100" cy="812800"/>
            <a:chOff x="335" y="888"/>
            <a:chExt cx="584" cy="512"/>
          </a:xfrm>
        </p:grpSpPr>
        <p:sp>
          <p:nvSpPr>
            <p:cNvPr id="187422" name="Text Box 2078"/>
            <p:cNvSpPr txBox="1">
              <a:spLocks noChangeArrowheads="1"/>
            </p:cNvSpPr>
            <p:nvPr/>
          </p:nvSpPr>
          <p:spPr bwMode="auto">
            <a:xfrm>
              <a:off x="471" y="1024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Be</a:t>
              </a:r>
              <a:endParaRPr lang="en-US"/>
            </a:p>
          </p:txBody>
        </p:sp>
        <p:sp>
          <p:nvSpPr>
            <p:cNvPr id="187423" name="Oval 2079"/>
            <p:cNvSpPr>
              <a:spLocks noChangeArrowheads="1"/>
            </p:cNvSpPr>
            <p:nvPr/>
          </p:nvSpPr>
          <p:spPr bwMode="auto">
            <a:xfrm>
              <a:off x="379" y="888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24" name="Oval 2080"/>
            <p:cNvSpPr>
              <a:spLocks noChangeArrowheads="1"/>
            </p:cNvSpPr>
            <p:nvPr/>
          </p:nvSpPr>
          <p:spPr bwMode="auto">
            <a:xfrm>
              <a:off x="335" y="1084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25" name="Oval 2081"/>
            <p:cNvSpPr>
              <a:spLocks noChangeArrowheads="1"/>
            </p:cNvSpPr>
            <p:nvPr/>
          </p:nvSpPr>
          <p:spPr bwMode="auto">
            <a:xfrm>
              <a:off x="807" y="1092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7426" name="Group 2082"/>
          <p:cNvGrpSpPr>
            <a:grpSpLocks/>
          </p:cNvGrpSpPr>
          <p:nvPr/>
        </p:nvGrpSpPr>
        <p:grpSpPr bwMode="auto">
          <a:xfrm>
            <a:off x="5265738" y="1035050"/>
            <a:ext cx="2978150" cy="1289050"/>
            <a:chOff x="2828" y="676"/>
            <a:chExt cx="1876" cy="812"/>
          </a:xfrm>
        </p:grpSpPr>
        <p:sp>
          <p:nvSpPr>
            <p:cNvPr id="187427" name="Text Box 2083"/>
            <p:cNvSpPr txBox="1">
              <a:spLocks noChangeArrowheads="1"/>
            </p:cNvSpPr>
            <p:nvPr/>
          </p:nvSpPr>
          <p:spPr bwMode="auto">
            <a:xfrm>
              <a:off x="3607" y="965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Be</a:t>
              </a:r>
              <a:endParaRPr lang="en-US"/>
            </a:p>
          </p:txBody>
        </p:sp>
        <p:sp>
          <p:nvSpPr>
            <p:cNvPr id="187428" name="Oval 2084"/>
            <p:cNvSpPr>
              <a:spLocks noChangeArrowheads="1"/>
            </p:cNvSpPr>
            <p:nvPr/>
          </p:nvSpPr>
          <p:spPr bwMode="auto">
            <a:xfrm>
              <a:off x="3515" y="829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29" name="Oval 2085"/>
            <p:cNvSpPr>
              <a:spLocks noChangeArrowheads="1"/>
            </p:cNvSpPr>
            <p:nvPr/>
          </p:nvSpPr>
          <p:spPr bwMode="auto">
            <a:xfrm>
              <a:off x="3928" y="716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30" name="Text Box 2086"/>
            <p:cNvSpPr txBox="1">
              <a:spLocks noChangeArrowheads="1"/>
            </p:cNvSpPr>
            <p:nvPr/>
          </p:nvSpPr>
          <p:spPr bwMode="auto">
            <a:xfrm>
              <a:off x="4180" y="98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Cl</a:t>
              </a:r>
              <a:endParaRPr lang="en-US"/>
            </a:p>
          </p:txBody>
        </p:sp>
        <p:sp>
          <p:nvSpPr>
            <p:cNvPr id="187431" name="Oval 2087"/>
            <p:cNvSpPr>
              <a:spLocks noChangeArrowheads="1"/>
            </p:cNvSpPr>
            <p:nvPr/>
          </p:nvSpPr>
          <p:spPr bwMode="auto">
            <a:xfrm>
              <a:off x="4374" y="137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32" name="Oval 2088"/>
            <p:cNvSpPr>
              <a:spLocks noChangeArrowheads="1"/>
            </p:cNvSpPr>
            <p:nvPr/>
          </p:nvSpPr>
          <p:spPr bwMode="auto">
            <a:xfrm>
              <a:off x="4090" y="703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33" name="Oval 2089"/>
            <p:cNvSpPr>
              <a:spLocks noChangeArrowheads="1"/>
            </p:cNvSpPr>
            <p:nvPr/>
          </p:nvSpPr>
          <p:spPr bwMode="auto">
            <a:xfrm>
              <a:off x="4584" y="87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34" name="Oval 2090"/>
            <p:cNvSpPr>
              <a:spLocks noChangeArrowheads="1"/>
            </p:cNvSpPr>
            <p:nvPr/>
          </p:nvSpPr>
          <p:spPr bwMode="auto">
            <a:xfrm>
              <a:off x="4101" y="1373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35" name="Oval 2091"/>
            <p:cNvSpPr>
              <a:spLocks noChangeArrowheads="1"/>
            </p:cNvSpPr>
            <p:nvPr/>
          </p:nvSpPr>
          <p:spPr bwMode="auto">
            <a:xfrm>
              <a:off x="4592" y="1172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36" name="Oval 2092"/>
            <p:cNvSpPr>
              <a:spLocks noChangeArrowheads="1"/>
            </p:cNvSpPr>
            <p:nvPr/>
          </p:nvSpPr>
          <p:spPr bwMode="auto">
            <a:xfrm>
              <a:off x="3904" y="118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37" name="Oval 2093"/>
            <p:cNvSpPr>
              <a:spLocks noChangeArrowheads="1"/>
            </p:cNvSpPr>
            <p:nvPr/>
          </p:nvSpPr>
          <p:spPr bwMode="auto">
            <a:xfrm>
              <a:off x="4355" y="67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38" name="Oval 2094"/>
            <p:cNvSpPr>
              <a:spLocks noChangeArrowheads="1"/>
            </p:cNvSpPr>
            <p:nvPr/>
          </p:nvSpPr>
          <p:spPr bwMode="auto">
            <a:xfrm>
              <a:off x="2860" y="708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39" name="Text Box 2095"/>
            <p:cNvSpPr txBox="1">
              <a:spLocks noChangeArrowheads="1"/>
            </p:cNvSpPr>
            <p:nvPr/>
          </p:nvSpPr>
          <p:spPr bwMode="auto">
            <a:xfrm>
              <a:off x="3112" y="97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Cl</a:t>
              </a:r>
              <a:endParaRPr lang="en-US"/>
            </a:p>
          </p:txBody>
        </p:sp>
        <p:sp>
          <p:nvSpPr>
            <p:cNvPr id="187440" name="Oval 2096"/>
            <p:cNvSpPr>
              <a:spLocks noChangeArrowheads="1"/>
            </p:cNvSpPr>
            <p:nvPr/>
          </p:nvSpPr>
          <p:spPr bwMode="auto">
            <a:xfrm>
              <a:off x="3008" y="684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1" name="Oval 2097"/>
            <p:cNvSpPr>
              <a:spLocks noChangeArrowheads="1"/>
            </p:cNvSpPr>
            <p:nvPr/>
          </p:nvSpPr>
          <p:spPr bwMode="auto">
            <a:xfrm>
              <a:off x="2828" y="879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2" name="Oval 2098"/>
            <p:cNvSpPr>
              <a:spLocks noChangeArrowheads="1"/>
            </p:cNvSpPr>
            <p:nvPr/>
          </p:nvSpPr>
          <p:spPr bwMode="auto">
            <a:xfrm>
              <a:off x="3508" y="86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3" name="Oval 2099"/>
            <p:cNvSpPr>
              <a:spLocks noChangeArrowheads="1"/>
            </p:cNvSpPr>
            <p:nvPr/>
          </p:nvSpPr>
          <p:spPr bwMode="auto">
            <a:xfrm>
              <a:off x="3316" y="1364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4" name="Oval 2100"/>
            <p:cNvSpPr>
              <a:spLocks noChangeArrowheads="1"/>
            </p:cNvSpPr>
            <p:nvPr/>
          </p:nvSpPr>
          <p:spPr bwMode="auto">
            <a:xfrm>
              <a:off x="3016" y="135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5" name="Oval 2101"/>
            <p:cNvSpPr>
              <a:spLocks noChangeArrowheads="1"/>
            </p:cNvSpPr>
            <p:nvPr/>
          </p:nvSpPr>
          <p:spPr bwMode="auto">
            <a:xfrm>
              <a:off x="2828" y="115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6" name="Oval 2102"/>
            <p:cNvSpPr>
              <a:spLocks noChangeArrowheads="1"/>
            </p:cNvSpPr>
            <p:nvPr/>
          </p:nvSpPr>
          <p:spPr bwMode="auto">
            <a:xfrm>
              <a:off x="3300" y="67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7" name="Oval 2103"/>
            <p:cNvSpPr>
              <a:spLocks noChangeArrowheads="1"/>
            </p:cNvSpPr>
            <p:nvPr/>
          </p:nvSpPr>
          <p:spPr bwMode="auto">
            <a:xfrm>
              <a:off x="3903" y="889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8" name="Oval 2104"/>
            <p:cNvSpPr>
              <a:spLocks noChangeArrowheads="1"/>
            </p:cNvSpPr>
            <p:nvPr/>
          </p:nvSpPr>
          <p:spPr bwMode="auto">
            <a:xfrm>
              <a:off x="3503" y="1201"/>
              <a:ext cx="112" cy="11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7449" name="Text Box 2105"/>
          <p:cNvSpPr txBox="1">
            <a:spLocks noChangeArrowheads="1"/>
          </p:cNvSpPr>
          <p:nvPr/>
        </p:nvSpPr>
        <p:spPr bwMode="auto">
          <a:xfrm>
            <a:off x="250825" y="2684463"/>
            <a:ext cx="44656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Beryllium - has two electrons to pair up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Chlorine - needs 1 electron for ‘octet’</a:t>
            </a:r>
            <a:endParaRPr lang="en-US" sz="1500" b="1">
              <a:latin typeface="Arial" charset="0"/>
            </a:endParaRPr>
          </a:p>
        </p:txBody>
      </p:sp>
      <p:sp>
        <p:nvSpPr>
          <p:cNvPr id="187450" name="Text Box 2106"/>
          <p:cNvSpPr txBox="1">
            <a:spLocks noChangeArrowheads="1"/>
          </p:cNvSpPr>
          <p:nvPr/>
        </p:nvSpPr>
        <p:spPr bwMode="auto">
          <a:xfrm>
            <a:off x="4876800" y="2684463"/>
            <a:ext cx="39433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Two covalent bonds are </a:t>
            </a:r>
            <a:r>
              <a:rPr lang="en-US" sz="1600" b="1" dirty="0" smtClean="0">
                <a:latin typeface="Arial" charset="0"/>
              </a:rPr>
              <a:t>formed</a:t>
            </a:r>
            <a:endParaRPr lang="en-US" sz="1600" b="1" dirty="0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Line 2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2" name="Line 4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6615" name="Picture 7" descr="shapetpyra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1300" y="1681163"/>
            <a:ext cx="3581400" cy="3495675"/>
          </a:xfrm>
          <a:prstGeom prst="rect">
            <a:avLst/>
          </a:prstGeom>
          <a:noFill/>
        </p:spPr>
      </p:pic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2316163" y="273050"/>
            <a:ext cx="451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ADDING ANOTHER ATOM - ANIMATION</a:t>
            </a:r>
            <a:endParaRPr lang="en-US" sz="20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Oval 2"/>
          <p:cNvSpPr>
            <a:spLocks noChangeArrowheads="1"/>
          </p:cNvSpPr>
          <p:nvPr/>
        </p:nvSpPr>
        <p:spPr bwMode="auto">
          <a:xfrm>
            <a:off x="673100" y="1066800"/>
            <a:ext cx="787400" cy="8128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19" name="Line 3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1" name="Line 5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3" name="Oval 7"/>
          <p:cNvSpPr>
            <a:spLocks noChangeArrowheads="1"/>
          </p:cNvSpPr>
          <p:nvPr/>
        </p:nvSpPr>
        <p:spPr bwMode="auto">
          <a:xfrm>
            <a:off x="1338263" y="1581150"/>
            <a:ext cx="153987" cy="1539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4" name="Oval 8"/>
          <p:cNvSpPr>
            <a:spLocks noChangeArrowheads="1"/>
          </p:cNvSpPr>
          <p:nvPr/>
        </p:nvSpPr>
        <p:spPr bwMode="auto">
          <a:xfrm>
            <a:off x="974725" y="984250"/>
            <a:ext cx="153988" cy="1539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5" name="Text Box 9"/>
          <p:cNvSpPr txBox="1">
            <a:spLocks noChangeArrowheads="1"/>
          </p:cNvSpPr>
          <p:nvPr/>
        </p:nvSpPr>
        <p:spPr bwMode="auto">
          <a:xfrm>
            <a:off x="857250" y="1270000"/>
            <a:ext cx="3513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latin typeface="Arial" charset="0"/>
              </a:rPr>
              <a:t>B</a:t>
            </a:r>
            <a:endParaRPr lang="en-US" dirty="0"/>
          </a:p>
        </p:txBody>
      </p:sp>
      <p:sp>
        <p:nvSpPr>
          <p:cNvPr id="188426" name="Text Box 10"/>
          <p:cNvSpPr txBox="1">
            <a:spLocks noChangeArrowheads="1"/>
          </p:cNvSpPr>
          <p:nvPr/>
        </p:nvSpPr>
        <p:spPr bwMode="auto">
          <a:xfrm>
            <a:off x="3198813" y="273050"/>
            <a:ext cx="23134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BORON </a:t>
            </a:r>
            <a:r>
              <a:rPr lang="en-US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CHLORIDE</a:t>
            </a:r>
            <a:endParaRPr lang="en-US" sz="1800" dirty="0">
              <a:latin typeface="Arial" charset="0"/>
            </a:endParaRPr>
          </a:p>
        </p:txBody>
      </p:sp>
      <p:sp>
        <p:nvSpPr>
          <p:cNvPr id="188427" name="Line 11"/>
          <p:cNvSpPr>
            <a:spLocks noChangeShapeType="1"/>
          </p:cNvSpPr>
          <p:nvPr/>
        </p:nvSpPr>
        <p:spPr bwMode="auto">
          <a:xfrm flipV="1">
            <a:off x="6170613" y="4935538"/>
            <a:ext cx="352425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8" name="Text Box 12"/>
          <p:cNvSpPr txBox="1">
            <a:spLocks noChangeArrowheads="1"/>
          </p:cNvSpPr>
          <p:nvPr/>
        </p:nvSpPr>
        <p:spPr bwMode="auto">
          <a:xfrm>
            <a:off x="5689600" y="46863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Cl</a:t>
            </a:r>
            <a:endParaRPr lang="en-US"/>
          </a:p>
        </p:txBody>
      </p:sp>
      <p:sp>
        <p:nvSpPr>
          <p:cNvPr id="188429" name="Text Box 13"/>
          <p:cNvSpPr txBox="1">
            <a:spLocks noChangeArrowheads="1"/>
          </p:cNvSpPr>
          <p:nvPr/>
        </p:nvSpPr>
        <p:spPr bwMode="auto">
          <a:xfrm>
            <a:off x="7105650" y="52657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Cl</a:t>
            </a:r>
            <a:endParaRPr lang="en-US"/>
          </a:p>
        </p:txBody>
      </p:sp>
      <p:sp>
        <p:nvSpPr>
          <p:cNvPr id="188430" name="Text Box 14"/>
          <p:cNvSpPr txBox="1">
            <a:spLocks noChangeArrowheads="1"/>
          </p:cNvSpPr>
          <p:nvPr/>
        </p:nvSpPr>
        <p:spPr bwMode="auto">
          <a:xfrm>
            <a:off x="6497638" y="4699000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B</a:t>
            </a:r>
            <a:endParaRPr lang="en-US" dirty="0"/>
          </a:p>
        </p:txBody>
      </p:sp>
      <p:sp>
        <p:nvSpPr>
          <p:cNvPr id="188431" name="Arc 15"/>
          <p:cNvSpPr>
            <a:spLocks/>
          </p:cNvSpPr>
          <p:nvPr/>
        </p:nvSpPr>
        <p:spPr bwMode="auto">
          <a:xfrm rot="-131016">
            <a:off x="6421438" y="4551363"/>
            <a:ext cx="614362" cy="381000"/>
          </a:xfrm>
          <a:custGeom>
            <a:avLst/>
            <a:gdLst>
              <a:gd name="G0" fmla="+- 21527 0 0"/>
              <a:gd name="G1" fmla="+- 21600 0 0"/>
              <a:gd name="G2" fmla="+- 21600 0 0"/>
              <a:gd name="T0" fmla="*/ 0 w 36017"/>
              <a:gd name="T1" fmla="*/ 19822 h 21600"/>
              <a:gd name="T2" fmla="*/ 36017 w 36017"/>
              <a:gd name="T3" fmla="*/ 5582 h 21600"/>
              <a:gd name="T4" fmla="*/ 21527 w 3601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017" h="21600" fill="none" extrusionOk="0">
                <a:moveTo>
                  <a:pt x="0" y="19822"/>
                </a:moveTo>
                <a:cubicBezTo>
                  <a:pt x="925" y="8620"/>
                  <a:pt x="10286" y="-1"/>
                  <a:pt x="21527" y="0"/>
                </a:cubicBezTo>
                <a:cubicBezTo>
                  <a:pt x="26882" y="0"/>
                  <a:pt x="32046" y="1989"/>
                  <a:pt x="36017" y="5581"/>
                </a:cubicBezTo>
              </a:path>
              <a:path w="36017" h="21600" stroke="0" extrusionOk="0">
                <a:moveTo>
                  <a:pt x="0" y="19822"/>
                </a:moveTo>
                <a:cubicBezTo>
                  <a:pt x="925" y="8620"/>
                  <a:pt x="10286" y="-1"/>
                  <a:pt x="21527" y="0"/>
                </a:cubicBezTo>
                <a:cubicBezTo>
                  <a:pt x="26882" y="0"/>
                  <a:pt x="32046" y="1989"/>
                  <a:pt x="36017" y="5581"/>
                </a:cubicBezTo>
                <a:lnTo>
                  <a:pt x="21527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32" name="Line 16"/>
          <p:cNvSpPr>
            <a:spLocks noChangeShapeType="1"/>
          </p:cNvSpPr>
          <p:nvPr/>
        </p:nvSpPr>
        <p:spPr bwMode="auto">
          <a:xfrm flipV="1">
            <a:off x="6889750" y="4478338"/>
            <a:ext cx="314325" cy="3175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33" name="Text Box 17"/>
          <p:cNvSpPr txBox="1">
            <a:spLocks noChangeArrowheads="1"/>
          </p:cNvSpPr>
          <p:nvPr/>
        </p:nvSpPr>
        <p:spPr bwMode="auto">
          <a:xfrm>
            <a:off x="6045200" y="4475163"/>
            <a:ext cx="550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0066"/>
                </a:solidFill>
                <a:latin typeface="Arial" charset="0"/>
              </a:rPr>
              <a:t>120°</a:t>
            </a:r>
            <a:endParaRPr lang="en-US">
              <a:solidFill>
                <a:srgbClr val="FF0066"/>
              </a:solidFill>
            </a:endParaRPr>
          </a:p>
        </p:txBody>
      </p:sp>
      <p:sp>
        <p:nvSpPr>
          <p:cNvPr id="188434" name="Line 18"/>
          <p:cNvSpPr>
            <a:spLocks noChangeShapeType="1"/>
          </p:cNvSpPr>
          <p:nvPr/>
        </p:nvSpPr>
        <p:spPr bwMode="auto">
          <a:xfrm rot="4923391" flipV="1">
            <a:off x="6877050" y="5121276"/>
            <a:ext cx="327025" cy="2476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35" name="Text Box 19"/>
          <p:cNvSpPr txBox="1">
            <a:spLocks noChangeArrowheads="1"/>
          </p:cNvSpPr>
          <p:nvPr/>
        </p:nvSpPr>
        <p:spPr bwMode="auto">
          <a:xfrm>
            <a:off x="7143750" y="41449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Cl</a:t>
            </a:r>
            <a:endParaRPr lang="en-US"/>
          </a:p>
        </p:txBody>
      </p:sp>
      <p:sp>
        <p:nvSpPr>
          <p:cNvPr id="188436" name="Oval 20"/>
          <p:cNvSpPr>
            <a:spLocks noChangeArrowheads="1"/>
          </p:cNvSpPr>
          <p:nvPr/>
        </p:nvSpPr>
        <p:spPr bwMode="auto">
          <a:xfrm>
            <a:off x="652463" y="1581150"/>
            <a:ext cx="153987" cy="153988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8437" name="Group 21"/>
          <p:cNvGrpSpPr>
            <a:grpSpLocks/>
          </p:cNvGrpSpPr>
          <p:nvPr/>
        </p:nvGrpSpPr>
        <p:grpSpPr bwMode="auto">
          <a:xfrm>
            <a:off x="2222500" y="762000"/>
            <a:ext cx="1358900" cy="1358900"/>
            <a:chOff x="984" y="1296"/>
            <a:chExt cx="856" cy="856"/>
          </a:xfrm>
        </p:grpSpPr>
        <p:sp>
          <p:nvSpPr>
            <p:cNvPr id="188438" name="Oval 22"/>
            <p:cNvSpPr>
              <a:spLocks noChangeArrowheads="1"/>
            </p:cNvSpPr>
            <p:nvPr/>
          </p:nvSpPr>
          <p:spPr bwMode="auto">
            <a:xfrm>
              <a:off x="1040" y="1360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39" name="Text Box 23"/>
            <p:cNvSpPr txBox="1">
              <a:spLocks noChangeArrowheads="1"/>
            </p:cNvSpPr>
            <p:nvPr/>
          </p:nvSpPr>
          <p:spPr bwMode="auto">
            <a:xfrm>
              <a:off x="1292" y="1624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Cl</a:t>
              </a:r>
              <a:endParaRPr lang="en-US"/>
            </a:p>
          </p:txBody>
        </p:sp>
        <p:sp>
          <p:nvSpPr>
            <p:cNvPr id="188440" name="Oval 24"/>
            <p:cNvSpPr>
              <a:spLocks noChangeArrowheads="1"/>
            </p:cNvSpPr>
            <p:nvPr/>
          </p:nvSpPr>
          <p:spPr bwMode="auto">
            <a:xfrm>
              <a:off x="1360" y="129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1" name="Oval 25"/>
            <p:cNvSpPr>
              <a:spLocks noChangeArrowheads="1"/>
            </p:cNvSpPr>
            <p:nvPr/>
          </p:nvSpPr>
          <p:spPr bwMode="auto">
            <a:xfrm>
              <a:off x="984" y="1680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2" name="Oval 26"/>
            <p:cNvSpPr>
              <a:spLocks noChangeArrowheads="1"/>
            </p:cNvSpPr>
            <p:nvPr/>
          </p:nvSpPr>
          <p:spPr bwMode="auto">
            <a:xfrm>
              <a:off x="1728" y="1672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3" name="Oval 27"/>
            <p:cNvSpPr>
              <a:spLocks noChangeArrowheads="1"/>
            </p:cNvSpPr>
            <p:nvPr/>
          </p:nvSpPr>
          <p:spPr bwMode="auto">
            <a:xfrm>
              <a:off x="1352" y="2040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4" name="Oval 28"/>
            <p:cNvSpPr>
              <a:spLocks noChangeArrowheads="1"/>
            </p:cNvSpPr>
            <p:nvPr/>
          </p:nvSpPr>
          <p:spPr bwMode="auto">
            <a:xfrm>
              <a:off x="1632" y="192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5" name="Oval 29"/>
            <p:cNvSpPr>
              <a:spLocks noChangeArrowheads="1"/>
            </p:cNvSpPr>
            <p:nvPr/>
          </p:nvSpPr>
          <p:spPr bwMode="auto">
            <a:xfrm>
              <a:off x="1072" y="1912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6" name="Oval 30"/>
            <p:cNvSpPr>
              <a:spLocks noChangeArrowheads="1"/>
            </p:cNvSpPr>
            <p:nvPr/>
          </p:nvSpPr>
          <p:spPr bwMode="auto">
            <a:xfrm>
              <a:off x="1624" y="141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447" name="Group 31"/>
          <p:cNvGrpSpPr>
            <a:grpSpLocks/>
          </p:cNvGrpSpPr>
          <p:nvPr/>
        </p:nvGrpSpPr>
        <p:grpSpPr bwMode="auto">
          <a:xfrm>
            <a:off x="5232400" y="736600"/>
            <a:ext cx="3022600" cy="2514600"/>
            <a:chOff x="3296" y="464"/>
            <a:chExt cx="1904" cy="1584"/>
          </a:xfrm>
        </p:grpSpPr>
        <p:sp>
          <p:nvSpPr>
            <p:cNvPr id="188448" name="Oval 32"/>
            <p:cNvSpPr>
              <a:spLocks noChangeArrowheads="1"/>
            </p:cNvSpPr>
            <p:nvPr/>
          </p:nvSpPr>
          <p:spPr bwMode="auto">
            <a:xfrm>
              <a:off x="4008" y="848"/>
              <a:ext cx="496" cy="512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9" name="Text Box 33"/>
            <p:cNvSpPr txBox="1">
              <a:spLocks noChangeArrowheads="1"/>
            </p:cNvSpPr>
            <p:nvPr/>
          </p:nvSpPr>
          <p:spPr bwMode="auto">
            <a:xfrm>
              <a:off x="4124" y="984"/>
              <a:ext cx="2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dirty="0" smtClean="0">
                  <a:latin typeface="Arial" charset="0"/>
                </a:rPr>
                <a:t>B</a:t>
              </a:r>
              <a:endParaRPr lang="en-US" dirty="0"/>
            </a:p>
          </p:txBody>
        </p:sp>
        <p:sp>
          <p:nvSpPr>
            <p:cNvPr id="188450" name="Oval 34"/>
            <p:cNvSpPr>
              <a:spLocks noChangeArrowheads="1"/>
            </p:cNvSpPr>
            <p:nvPr/>
          </p:nvSpPr>
          <p:spPr bwMode="auto">
            <a:xfrm>
              <a:off x="4400" y="528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1" name="Text Box 35"/>
            <p:cNvSpPr txBox="1">
              <a:spLocks noChangeArrowheads="1"/>
            </p:cNvSpPr>
            <p:nvPr/>
          </p:nvSpPr>
          <p:spPr bwMode="auto">
            <a:xfrm>
              <a:off x="4652" y="79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Cl</a:t>
              </a:r>
              <a:endParaRPr lang="en-US"/>
            </a:p>
          </p:txBody>
        </p:sp>
        <p:sp>
          <p:nvSpPr>
            <p:cNvPr id="188452" name="Oval 36"/>
            <p:cNvSpPr>
              <a:spLocks noChangeArrowheads="1"/>
            </p:cNvSpPr>
            <p:nvPr/>
          </p:nvSpPr>
          <p:spPr bwMode="auto">
            <a:xfrm>
              <a:off x="4704" y="464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3" name="Oval 37"/>
            <p:cNvSpPr>
              <a:spLocks noChangeArrowheads="1"/>
            </p:cNvSpPr>
            <p:nvPr/>
          </p:nvSpPr>
          <p:spPr bwMode="auto">
            <a:xfrm>
              <a:off x="4344" y="84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4" name="Oval 38"/>
            <p:cNvSpPr>
              <a:spLocks noChangeArrowheads="1"/>
            </p:cNvSpPr>
            <p:nvPr/>
          </p:nvSpPr>
          <p:spPr bwMode="auto">
            <a:xfrm>
              <a:off x="5088" y="840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5" name="Oval 39"/>
            <p:cNvSpPr>
              <a:spLocks noChangeArrowheads="1"/>
            </p:cNvSpPr>
            <p:nvPr/>
          </p:nvSpPr>
          <p:spPr bwMode="auto">
            <a:xfrm>
              <a:off x="4696" y="120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6" name="Oval 40"/>
            <p:cNvSpPr>
              <a:spLocks noChangeArrowheads="1"/>
            </p:cNvSpPr>
            <p:nvPr/>
          </p:nvSpPr>
          <p:spPr bwMode="auto">
            <a:xfrm>
              <a:off x="4984" y="1112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7" name="Oval 41"/>
            <p:cNvSpPr>
              <a:spLocks noChangeArrowheads="1"/>
            </p:cNvSpPr>
            <p:nvPr/>
          </p:nvSpPr>
          <p:spPr bwMode="auto">
            <a:xfrm>
              <a:off x="4448" y="592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8" name="Oval 42"/>
            <p:cNvSpPr>
              <a:spLocks noChangeArrowheads="1"/>
            </p:cNvSpPr>
            <p:nvPr/>
          </p:nvSpPr>
          <p:spPr bwMode="auto">
            <a:xfrm>
              <a:off x="4952" y="56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9" name="Oval 43"/>
            <p:cNvSpPr>
              <a:spLocks noChangeArrowheads="1"/>
            </p:cNvSpPr>
            <p:nvPr/>
          </p:nvSpPr>
          <p:spPr bwMode="auto">
            <a:xfrm>
              <a:off x="3888" y="1272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0" name="Text Box 44"/>
            <p:cNvSpPr txBox="1">
              <a:spLocks noChangeArrowheads="1"/>
            </p:cNvSpPr>
            <p:nvPr/>
          </p:nvSpPr>
          <p:spPr bwMode="auto">
            <a:xfrm>
              <a:off x="4140" y="1536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Cl</a:t>
              </a:r>
              <a:endParaRPr lang="en-US"/>
            </a:p>
          </p:txBody>
        </p:sp>
        <p:sp>
          <p:nvSpPr>
            <p:cNvPr id="188461" name="Oval 45"/>
            <p:cNvSpPr>
              <a:spLocks noChangeArrowheads="1"/>
            </p:cNvSpPr>
            <p:nvPr/>
          </p:nvSpPr>
          <p:spPr bwMode="auto">
            <a:xfrm>
              <a:off x="4344" y="1240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2" name="Oval 46"/>
            <p:cNvSpPr>
              <a:spLocks noChangeArrowheads="1"/>
            </p:cNvSpPr>
            <p:nvPr/>
          </p:nvSpPr>
          <p:spPr bwMode="auto">
            <a:xfrm>
              <a:off x="3840" y="1704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3" name="Oval 47"/>
            <p:cNvSpPr>
              <a:spLocks noChangeArrowheads="1"/>
            </p:cNvSpPr>
            <p:nvPr/>
          </p:nvSpPr>
          <p:spPr bwMode="auto">
            <a:xfrm>
              <a:off x="4576" y="1440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4" name="Oval 48"/>
            <p:cNvSpPr>
              <a:spLocks noChangeArrowheads="1"/>
            </p:cNvSpPr>
            <p:nvPr/>
          </p:nvSpPr>
          <p:spPr bwMode="auto">
            <a:xfrm>
              <a:off x="4328" y="193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5" name="Oval 49"/>
            <p:cNvSpPr>
              <a:spLocks noChangeArrowheads="1"/>
            </p:cNvSpPr>
            <p:nvPr/>
          </p:nvSpPr>
          <p:spPr bwMode="auto">
            <a:xfrm>
              <a:off x="4552" y="1744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6" name="Oval 50"/>
            <p:cNvSpPr>
              <a:spLocks noChangeArrowheads="1"/>
            </p:cNvSpPr>
            <p:nvPr/>
          </p:nvSpPr>
          <p:spPr bwMode="auto">
            <a:xfrm>
              <a:off x="4040" y="1912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7" name="Oval 51"/>
            <p:cNvSpPr>
              <a:spLocks noChangeArrowheads="1"/>
            </p:cNvSpPr>
            <p:nvPr/>
          </p:nvSpPr>
          <p:spPr bwMode="auto">
            <a:xfrm>
              <a:off x="3872" y="140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8" name="Oval 52"/>
            <p:cNvSpPr>
              <a:spLocks noChangeArrowheads="1"/>
            </p:cNvSpPr>
            <p:nvPr/>
          </p:nvSpPr>
          <p:spPr bwMode="auto">
            <a:xfrm>
              <a:off x="3352" y="528"/>
              <a:ext cx="749" cy="749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9" name="Text Box 53"/>
            <p:cNvSpPr txBox="1">
              <a:spLocks noChangeArrowheads="1"/>
            </p:cNvSpPr>
            <p:nvPr/>
          </p:nvSpPr>
          <p:spPr bwMode="auto">
            <a:xfrm>
              <a:off x="3604" y="79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Cl</a:t>
              </a:r>
              <a:endParaRPr lang="en-US"/>
            </a:p>
          </p:txBody>
        </p:sp>
        <p:sp>
          <p:nvSpPr>
            <p:cNvPr id="188470" name="Oval 54"/>
            <p:cNvSpPr>
              <a:spLocks noChangeArrowheads="1"/>
            </p:cNvSpPr>
            <p:nvPr/>
          </p:nvSpPr>
          <p:spPr bwMode="auto">
            <a:xfrm>
              <a:off x="3672" y="464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1" name="Oval 55"/>
            <p:cNvSpPr>
              <a:spLocks noChangeArrowheads="1"/>
            </p:cNvSpPr>
            <p:nvPr/>
          </p:nvSpPr>
          <p:spPr bwMode="auto">
            <a:xfrm>
              <a:off x="3296" y="84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2" name="Oval 56"/>
            <p:cNvSpPr>
              <a:spLocks noChangeArrowheads="1"/>
            </p:cNvSpPr>
            <p:nvPr/>
          </p:nvSpPr>
          <p:spPr bwMode="auto">
            <a:xfrm>
              <a:off x="3392" y="584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3" name="Oval 57"/>
            <p:cNvSpPr>
              <a:spLocks noChangeArrowheads="1"/>
            </p:cNvSpPr>
            <p:nvPr/>
          </p:nvSpPr>
          <p:spPr bwMode="auto">
            <a:xfrm>
              <a:off x="3664" y="1208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4" name="Oval 58"/>
            <p:cNvSpPr>
              <a:spLocks noChangeArrowheads="1"/>
            </p:cNvSpPr>
            <p:nvPr/>
          </p:nvSpPr>
          <p:spPr bwMode="auto">
            <a:xfrm>
              <a:off x="3944" y="1096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5" name="Oval 59"/>
            <p:cNvSpPr>
              <a:spLocks noChangeArrowheads="1"/>
            </p:cNvSpPr>
            <p:nvPr/>
          </p:nvSpPr>
          <p:spPr bwMode="auto">
            <a:xfrm>
              <a:off x="3384" y="1080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6" name="Oval 60"/>
            <p:cNvSpPr>
              <a:spLocks noChangeArrowheads="1"/>
            </p:cNvSpPr>
            <p:nvPr/>
          </p:nvSpPr>
          <p:spPr bwMode="auto">
            <a:xfrm>
              <a:off x="3936" y="584"/>
              <a:ext cx="112" cy="11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7" name="Oval 61"/>
            <p:cNvSpPr>
              <a:spLocks noChangeArrowheads="1"/>
            </p:cNvSpPr>
            <p:nvPr/>
          </p:nvSpPr>
          <p:spPr bwMode="auto">
            <a:xfrm>
              <a:off x="4059" y="844"/>
              <a:ext cx="97" cy="9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8" name="Oval 62"/>
            <p:cNvSpPr>
              <a:spLocks noChangeArrowheads="1"/>
            </p:cNvSpPr>
            <p:nvPr/>
          </p:nvSpPr>
          <p:spPr bwMode="auto">
            <a:xfrm>
              <a:off x="4046" y="1252"/>
              <a:ext cx="97" cy="9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9" name="Oval 63"/>
            <p:cNvSpPr>
              <a:spLocks noChangeArrowheads="1"/>
            </p:cNvSpPr>
            <p:nvPr/>
          </p:nvSpPr>
          <p:spPr bwMode="auto">
            <a:xfrm>
              <a:off x="4443" y="1108"/>
              <a:ext cx="97" cy="9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8480" name="Text Box 64"/>
          <p:cNvSpPr txBox="1">
            <a:spLocks noChangeArrowheads="1"/>
          </p:cNvSpPr>
          <p:nvPr/>
        </p:nvSpPr>
        <p:spPr bwMode="auto">
          <a:xfrm>
            <a:off x="463550" y="3814763"/>
            <a:ext cx="30543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BOND PAIRS		3</a:t>
            </a:r>
          </a:p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LONE PAIRS		0</a:t>
            </a:r>
          </a:p>
        </p:txBody>
      </p:sp>
      <p:sp>
        <p:nvSpPr>
          <p:cNvPr id="188481" name="Text Box 65"/>
          <p:cNvSpPr txBox="1">
            <a:spLocks noChangeArrowheads="1"/>
          </p:cNvSpPr>
          <p:nvPr/>
        </p:nvSpPr>
        <p:spPr bwMode="auto">
          <a:xfrm>
            <a:off x="419100" y="4889500"/>
            <a:ext cx="1527175" cy="1112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BOND ANGLE...</a:t>
            </a:r>
          </a:p>
          <a:p>
            <a:pPr algn="r">
              <a:lnSpc>
                <a:spcPts val="3600"/>
              </a:lnSpc>
              <a:spcBef>
                <a:spcPct val="50000"/>
              </a:spcBef>
            </a:pPr>
            <a:r>
              <a:rPr lang="en-US" sz="1400" b="1">
                <a:solidFill>
                  <a:srgbClr val="5F5F5F"/>
                </a:solidFill>
                <a:latin typeface="Arial" charset="0"/>
              </a:rPr>
              <a:t>SHAPE...</a:t>
            </a:r>
            <a:endParaRPr lang="en-US">
              <a:solidFill>
                <a:srgbClr val="5F5F5F"/>
              </a:solidFill>
            </a:endParaRPr>
          </a:p>
        </p:txBody>
      </p:sp>
      <p:sp>
        <p:nvSpPr>
          <p:cNvPr id="188482" name="Text Box 66"/>
          <p:cNvSpPr txBox="1">
            <a:spLocks noChangeArrowheads="1"/>
          </p:cNvSpPr>
          <p:nvPr/>
        </p:nvSpPr>
        <p:spPr bwMode="auto">
          <a:xfrm>
            <a:off x="1909763" y="4962525"/>
            <a:ext cx="2643187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120°</a:t>
            </a:r>
          </a:p>
          <a:p>
            <a:pPr algn="l">
              <a:lnSpc>
                <a:spcPts val="32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TRIGONAL PLANAR</a:t>
            </a:r>
            <a:endParaRPr lang="en-US"/>
          </a:p>
        </p:txBody>
      </p:sp>
      <p:sp>
        <p:nvSpPr>
          <p:cNvPr id="188483" name="Text Box 67"/>
          <p:cNvSpPr txBox="1">
            <a:spLocks noChangeArrowheads="1"/>
          </p:cNvSpPr>
          <p:nvPr/>
        </p:nvSpPr>
        <p:spPr bwMode="auto">
          <a:xfrm>
            <a:off x="173038" y="2228850"/>
            <a:ext cx="47037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Aluminium - has three electrons to pair up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Chlorine - needs 1 electron to complete ‘octet’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Three covalent bonds are formed; aluminium still has an incomplete outer shell.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2703</TotalTime>
  <Words>2088</Words>
  <Application>Microsoft PowerPoint</Application>
  <PresentationFormat>On-screen Show (4:3)</PresentationFormat>
  <Paragraphs>633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HOPTON</dc:creator>
  <cp:lastModifiedBy>rmansur</cp:lastModifiedBy>
  <cp:revision>505</cp:revision>
  <dcterms:created xsi:type="dcterms:W3CDTF">2002-05-25T07:04:53Z</dcterms:created>
  <dcterms:modified xsi:type="dcterms:W3CDTF">2010-10-04T13:43:40Z</dcterms:modified>
</cp:coreProperties>
</file>