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5" r:id="rId20"/>
    <p:sldId id="274" r:id="rId21"/>
    <p:sldId id="276" r:id="rId22"/>
    <p:sldId id="277" r:id="rId23"/>
    <p:sldId id="278" r:id="rId24"/>
    <p:sldId id="284" r:id="rId25"/>
    <p:sldId id="279" r:id="rId26"/>
    <p:sldId id="280" r:id="rId27"/>
    <p:sldId id="281" r:id="rId28"/>
    <p:sldId id="282" r:id="rId29"/>
    <p:sldId id="28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4" autoAdjust="0"/>
    <p:restoredTop sz="94660"/>
  </p:normalViewPr>
  <p:slideViewPr>
    <p:cSldViewPr>
      <p:cViewPr varScale="1">
        <p:scale>
          <a:sx n="78" d="100"/>
          <a:sy n="78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8E4BCB-2143-4D72-B110-172B4234B76C}" type="datetimeFigureOut">
              <a:rPr lang="en-US" smtClean="0"/>
              <a:pPr/>
              <a:t>5/27/2010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309FE2-070C-465F-9309-9ECE7FBC46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b="1" smtClean="0"/>
              <a:t>The emission lines correspond to photons of discrete energies that are emitted when excited atomic states in the gas make transitions back to lower-lying levels.</a:t>
            </a:r>
          </a:p>
          <a:p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16D3D5-E5A7-4AF5-A2B5-70A6ACC78499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F3BDE8A-E2F7-4B00-B2EC-F31B75C8071D}" type="datetimeFigureOut">
              <a:rPr lang="en-US" smtClean="0"/>
              <a:pPr/>
              <a:t>5/27/2010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D44DB2-CD47-4B20-9130-D26DCC88B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DE8A-E2F7-4B00-B2EC-F31B75C8071D}" type="datetimeFigureOut">
              <a:rPr lang="en-US" smtClean="0"/>
              <a:pPr/>
              <a:t>5/27/2010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44DB2-CD47-4B20-9130-D26DCC88B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F3BDE8A-E2F7-4B00-B2EC-F31B75C8071D}" type="datetimeFigureOut">
              <a:rPr lang="en-US" smtClean="0"/>
              <a:pPr/>
              <a:t>5/27/2010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6D44DB2-CD47-4B20-9130-D26DCC88B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DE8A-E2F7-4B00-B2EC-F31B75C8071D}" type="datetimeFigureOut">
              <a:rPr lang="en-US" smtClean="0"/>
              <a:pPr/>
              <a:t>5/27/2010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D44DB2-CD47-4B20-9130-D26DCC88B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DE8A-E2F7-4B00-B2EC-F31B75C8071D}" type="datetimeFigureOut">
              <a:rPr lang="en-US" smtClean="0"/>
              <a:pPr/>
              <a:t>5/27/2010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6D44DB2-CD47-4B20-9130-D26DCC88B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F3BDE8A-E2F7-4B00-B2EC-F31B75C8071D}" type="datetimeFigureOut">
              <a:rPr lang="en-US" smtClean="0"/>
              <a:pPr/>
              <a:t>5/27/2010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6D44DB2-CD47-4B20-9130-D26DCC88B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F3BDE8A-E2F7-4B00-B2EC-F31B75C8071D}" type="datetimeFigureOut">
              <a:rPr lang="en-US" smtClean="0"/>
              <a:pPr/>
              <a:t>5/27/2010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6D44DB2-CD47-4B20-9130-D26DCC88B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DE8A-E2F7-4B00-B2EC-F31B75C8071D}" type="datetimeFigureOut">
              <a:rPr lang="en-US" smtClean="0"/>
              <a:pPr/>
              <a:t>5/27/2010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D44DB2-CD47-4B20-9130-D26DCC88B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DE8A-E2F7-4B00-B2EC-F31B75C8071D}" type="datetimeFigureOut">
              <a:rPr lang="en-US" smtClean="0"/>
              <a:pPr/>
              <a:t>5/27/2010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D44DB2-CD47-4B20-9130-D26DCC88B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DE8A-E2F7-4B00-B2EC-F31B75C8071D}" type="datetimeFigureOut">
              <a:rPr lang="en-US" smtClean="0"/>
              <a:pPr/>
              <a:t>5/27/2010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D44DB2-CD47-4B20-9130-D26DCC88B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F3BDE8A-E2F7-4B00-B2EC-F31B75C8071D}" type="datetimeFigureOut">
              <a:rPr lang="en-US" smtClean="0"/>
              <a:pPr/>
              <a:t>5/27/2010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6D44DB2-CD47-4B20-9130-D26DCC88B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F3BDE8A-E2F7-4B00-B2EC-F31B75C8071D}" type="datetimeFigureOut">
              <a:rPr lang="en-US" smtClean="0"/>
              <a:pPr/>
              <a:t>5/27/2010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6D44DB2-CD47-4B20-9130-D26DCC88B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lby.edu/chemistry/OChem/DEMOS/MassSpec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emistrydaily.com/chemistry/Speed_of_light" TargetMode="External"/><Relationship Id="rId2" Type="http://schemas.openxmlformats.org/officeDocument/2006/relationships/hyperlink" Target="http://www.bc.cc.ca.us/programs/sea/astronomy/light/light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sep10.phys.utk.edu/astr162/lect/light/waves.html" TargetMode="External"/><Relationship Id="rId4" Type="http://schemas.openxmlformats.org/officeDocument/2006/relationships/hyperlink" Target="http://www.chemistrydaily.com/chemistry/Planck's_constant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agnet.fsu.edu/education/tutorials/java/massspectra/index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sbcc.edu/physics/solar/sciencesegment/bohratom.sw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astro.u-strasbg.fr/~koppen/discharge/helium.html" TargetMode="External"/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2" Type="http://schemas.openxmlformats.org/officeDocument/2006/relationships/hyperlink" Target="http://astro.u-strasbg.fr/~koppen/discharge/hydrogen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stro.u-strasbg.fr/~koppen/discharge/argon.html" TargetMode="External"/><Relationship Id="rId5" Type="http://schemas.openxmlformats.org/officeDocument/2006/relationships/image" Target="../media/image12.jpeg"/><Relationship Id="rId4" Type="http://schemas.openxmlformats.org/officeDocument/2006/relationships/hyperlink" Target="http://astro.u-strasbg.fr/~koppen/discharge/mercury.html" TargetMode="External"/><Relationship Id="rId9" Type="http://schemas.openxmlformats.org/officeDocument/2006/relationships/image" Target="../media/image14.jpe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Mass </a:t>
            </a:r>
            <a:r>
              <a:rPr lang="en-US" dirty="0" err="1" smtClean="0"/>
              <a:t>Spectronomer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 </a:t>
            </a:r>
          </a:p>
        </p:txBody>
      </p:sp>
      <p:sp>
        <p:nvSpPr>
          <p:cNvPr id="31746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/>
              <a:t> 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2286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n-GB" sz="4400" dirty="0">
                <a:solidFill>
                  <a:schemeClr val="tx2"/>
                </a:solidFill>
                <a:latin typeface="Arial" charset="0"/>
              </a:rPr>
              <a:t>Atomic Structure – </a:t>
            </a:r>
            <a:r>
              <a:rPr lang="en-GB" sz="3200" b="1" dirty="0">
                <a:solidFill>
                  <a:schemeClr val="tx2"/>
                </a:solidFill>
                <a:latin typeface="Arial" charset="0"/>
              </a:rPr>
              <a:t>Mass Spectrometer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066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Char char="®"/>
            </a:pPr>
            <a:r>
              <a:rPr lang="en-GB" sz="3200">
                <a:latin typeface="Arial" charset="0"/>
              </a:rPr>
              <a:t>Isotopes of boron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Char char="®"/>
            </a:pPr>
            <a:endParaRPr lang="en-GB" sz="3200"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Char char="®"/>
            </a:pPr>
            <a:endParaRPr lang="en-GB" sz="3200">
              <a:latin typeface="Arial" charset="0"/>
            </a:endParaRPr>
          </a:p>
        </p:txBody>
      </p:sp>
      <p:pic>
        <p:nvPicPr>
          <p:cNvPr id="31750" name="Picture 6" descr="pg10_fig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819400"/>
            <a:ext cx="3249613" cy="2157413"/>
          </a:xfrm>
          <a:prstGeom prst="rect">
            <a:avLst/>
          </a:prstGeom>
          <a:noFill/>
        </p:spPr>
      </p:pic>
      <p:graphicFrame>
        <p:nvGraphicFramePr>
          <p:cNvPr id="31751" name="Group 7"/>
          <p:cNvGraphicFramePr>
            <a:graphicFrameLocks noGrp="1"/>
          </p:cNvGraphicFramePr>
          <p:nvPr/>
        </p:nvGraphicFramePr>
        <p:xfrm>
          <a:off x="5334000" y="2819400"/>
          <a:ext cx="3352800" cy="1173480"/>
        </p:xfrm>
        <a:graphic>
          <a:graphicData uri="http://schemas.openxmlformats.org/drawingml/2006/table">
            <a:tbl>
              <a:tblPr/>
              <a:tblGrid>
                <a:gridCol w="1828800"/>
                <a:gridCol w="762000"/>
                <a:gridCol w="7620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166FB"/>
                          </a:solidFill>
                          <a:effectLst/>
                          <a:latin typeface="Tahoma" pitchFamily="34" charset="0"/>
                        </a:rPr>
                        <a:t>m/z value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166FB"/>
                          </a:solidFill>
                          <a:effectLst/>
                          <a:latin typeface="Tahoma" pitchFamily="34" charset="0"/>
                        </a:rPr>
                        <a:t> 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166FB"/>
                          </a:solidFill>
                          <a:effectLst/>
                          <a:latin typeface="Tahoma" pitchFamily="34" charset="0"/>
                        </a:rPr>
                        <a:t>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166FB"/>
                          </a:solidFill>
                          <a:effectLst/>
                          <a:latin typeface="Tahoma" pitchFamily="34" charset="0"/>
                        </a:rPr>
                        <a:t>Relative abundance 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166FB"/>
                          </a:solidFill>
                          <a:effectLst/>
                          <a:latin typeface="Tahoma" pitchFamily="34" charset="0"/>
                        </a:rPr>
                        <a:t>18.7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166FB"/>
                          </a:solidFill>
                          <a:effectLst/>
                          <a:latin typeface="Tahoma" pitchFamily="34" charset="0"/>
                        </a:rPr>
                        <a:t>81.3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65" name="Text Box 21"/>
          <p:cNvSpPr txBox="1">
            <a:spLocks noChangeArrowheads="1"/>
          </p:cNvSpPr>
          <p:nvPr/>
        </p:nvSpPr>
        <p:spPr bwMode="auto">
          <a:xfrm>
            <a:off x="5105400" y="4343400"/>
            <a:ext cx="3773488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b="1">
                <a:latin typeface="Arial Narrow" pitchFamily="34" charset="0"/>
              </a:rPr>
              <a:t>A</a:t>
            </a:r>
            <a:r>
              <a:rPr lang="en-GB" sz="2000" b="1" baseline="-25000">
                <a:latin typeface="Arial Narrow" pitchFamily="34" charset="0"/>
              </a:rPr>
              <a:t>r</a:t>
            </a:r>
            <a:r>
              <a:rPr lang="en-GB" sz="2000" b="1">
                <a:latin typeface="Arial Narrow" pitchFamily="34" charset="0"/>
              </a:rPr>
              <a:t> of boron = </a:t>
            </a:r>
            <a:r>
              <a:rPr lang="en-GB" sz="2000" b="1" u="sng">
                <a:latin typeface="Arial Narrow" pitchFamily="34" charset="0"/>
              </a:rPr>
              <a:t>(11 x 18.7) + (10 x 81.3)</a:t>
            </a:r>
          </a:p>
          <a:p>
            <a:r>
              <a:rPr lang="en-GB" sz="2000" b="1">
                <a:latin typeface="Arial Narrow" pitchFamily="34" charset="0"/>
              </a:rPr>
              <a:t>	                 (18.7 + 81.3)</a:t>
            </a:r>
          </a:p>
          <a:p>
            <a:endParaRPr lang="en-GB" sz="2000" b="1">
              <a:latin typeface="Arial Narrow" pitchFamily="34" charset="0"/>
            </a:endParaRPr>
          </a:p>
          <a:p>
            <a:r>
              <a:rPr lang="en-GB" sz="2000" b="1">
                <a:latin typeface="Arial Narrow" pitchFamily="34" charset="0"/>
              </a:rPr>
              <a:t>	     = </a:t>
            </a:r>
            <a:r>
              <a:rPr lang="en-GB" sz="2000" b="1" u="sng">
                <a:latin typeface="Arial Narrow" pitchFamily="34" charset="0"/>
              </a:rPr>
              <a:t>205.7 + 813</a:t>
            </a:r>
          </a:p>
          <a:p>
            <a:r>
              <a:rPr lang="en-GB" sz="2000" b="1">
                <a:latin typeface="Arial Narrow" pitchFamily="34" charset="0"/>
              </a:rPr>
              <a:t> 	               100</a:t>
            </a:r>
          </a:p>
          <a:p>
            <a:r>
              <a:rPr lang="en-GB" sz="2000" b="1">
                <a:latin typeface="Arial Narrow" pitchFamily="34" charset="0"/>
              </a:rPr>
              <a:t>	     = </a:t>
            </a:r>
            <a:r>
              <a:rPr lang="en-GB" sz="2000" b="1" u="sng">
                <a:latin typeface="Arial Narrow" pitchFamily="34" charset="0"/>
              </a:rPr>
              <a:t>1018.7 </a:t>
            </a:r>
            <a:r>
              <a:rPr lang="en-GB" sz="2000" b="1">
                <a:latin typeface="Arial Narrow" pitchFamily="34" charset="0"/>
              </a:rPr>
              <a:t>  =  </a:t>
            </a:r>
            <a:r>
              <a:rPr lang="en-GB" sz="2000" b="1" u="sng">
                <a:solidFill>
                  <a:srgbClr val="0166FB"/>
                </a:solidFill>
                <a:latin typeface="Arial Narrow" pitchFamily="34" charset="0"/>
              </a:rPr>
              <a:t>10.2</a:t>
            </a:r>
          </a:p>
          <a:p>
            <a:r>
              <a:rPr lang="en-GB" sz="2000" b="1">
                <a:latin typeface="Arial Narrow" pitchFamily="34" charset="0"/>
              </a:rPr>
              <a:t>	          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build="p" autoUpdateAnimBg="0"/>
      <p:bldP spid="31749" grpId="0" autoUpdateAnimBg="0"/>
      <p:bldP spid="3176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Mass Spectrometer – </a:t>
            </a:r>
            <a:r>
              <a:rPr lang="en-GB" sz="3200" b="1"/>
              <a:t>Questions</a:t>
            </a:r>
          </a:p>
        </p:txBody>
      </p:sp>
      <p:sp>
        <p:nvSpPr>
          <p:cNvPr id="327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A mass spec chart for a sample of neon shows that it contains:</a:t>
            </a:r>
          </a:p>
          <a:p>
            <a:pPr lvl="1">
              <a:lnSpc>
                <a:spcPct val="90000"/>
              </a:lnSpc>
            </a:pPr>
            <a:r>
              <a:rPr lang="en-GB"/>
              <a:t>90.9% </a:t>
            </a:r>
            <a:r>
              <a:rPr lang="en-GB" baseline="30000"/>
              <a:t>20</a:t>
            </a:r>
            <a:r>
              <a:rPr lang="en-GB"/>
              <a:t>Ne</a:t>
            </a:r>
          </a:p>
          <a:p>
            <a:pPr lvl="1">
              <a:lnSpc>
                <a:spcPct val="90000"/>
              </a:lnSpc>
            </a:pPr>
            <a:r>
              <a:rPr lang="en-GB"/>
              <a:t>0.17% </a:t>
            </a:r>
            <a:r>
              <a:rPr lang="en-GB" baseline="30000"/>
              <a:t>21</a:t>
            </a:r>
            <a:r>
              <a:rPr lang="en-GB"/>
              <a:t>Ne</a:t>
            </a:r>
          </a:p>
          <a:p>
            <a:pPr lvl="1">
              <a:lnSpc>
                <a:spcPct val="90000"/>
              </a:lnSpc>
            </a:pPr>
            <a:r>
              <a:rPr lang="en-GB"/>
              <a:t>8.93% </a:t>
            </a:r>
            <a:r>
              <a:rPr lang="en-GB" baseline="30000"/>
              <a:t>22</a:t>
            </a:r>
            <a:r>
              <a:rPr lang="en-GB"/>
              <a:t>Ne</a:t>
            </a:r>
          </a:p>
          <a:p>
            <a:pPr lvl="1">
              <a:lnSpc>
                <a:spcPct val="90000"/>
              </a:lnSpc>
            </a:pPr>
            <a:endParaRPr lang="en-GB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GB"/>
              <a:t>Calculate the relative atomic mass of neon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GB">
                <a:solidFill>
                  <a:srgbClr val="FF0000"/>
                </a:solidFill>
              </a:rPr>
              <a:t>You must show all your working!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  <p:bldP spid="32771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Mass Spectrometer – </a:t>
            </a:r>
            <a:r>
              <a:rPr lang="en-GB" sz="3200" b="1"/>
              <a:t>Questions</a:t>
            </a:r>
          </a:p>
        </p:txBody>
      </p:sp>
      <p:sp>
        <p:nvSpPr>
          <p:cNvPr id="737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838200" y="1905000"/>
            <a:ext cx="7772400" cy="21717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GB" sz="2400"/>
              <a:t>90.9% </a:t>
            </a:r>
            <a:r>
              <a:rPr lang="en-GB" sz="2400" baseline="30000"/>
              <a:t>20</a:t>
            </a:r>
            <a:r>
              <a:rPr lang="en-GB" sz="2400"/>
              <a:t>Ne</a:t>
            </a:r>
          </a:p>
          <a:p>
            <a:pPr lvl="1">
              <a:lnSpc>
                <a:spcPct val="90000"/>
              </a:lnSpc>
            </a:pPr>
            <a:r>
              <a:rPr lang="en-GB" sz="2400"/>
              <a:t>0.17% </a:t>
            </a:r>
            <a:r>
              <a:rPr lang="en-GB" sz="2400" baseline="30000"/>
              <a:t>21</a:t>
            </a:r>
            <a:r>
              <a:rPr lang="en-GB" sz="2400"/>
              <a:t>Ne</a:t>
            </a:r>
          </a:p>
          <a:p>
            <a:pPr lvl="1">
              <a:lnSpc>
                <a:spcPct val="90000"/>
              </a:lnSpc>
            </a:pPr>
            <a:r>
              <a:rPr lang="en-GB" sz="2400"/>
              <a:t>8.93% </a:t>
            </a:r>
            <a:r>
              <a:rPr lang="en-GB" sz="2400" baseline="30000"/>
              <a:t>22</a:t>
            </a:r>
            <a:r>
              <a:rPr lang="en-GB" sz="2400"/>
              <a:t>Ne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GB" sz="240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GB" sz="2400"/>
              <a:t> </a:t>
            </a: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1258888" y="5026025"/>
            <a:ext cx="720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187450" y="3213100"/>
            <a:ext cx="6842125" cy="1370013"/>
            <a:chOff x="793" y="3067"/>
            <a:chExt cx="4310" cy="863"/>
          </a:xfrm>
        </p:grpSpPr>
        <p:sp>
          <p:nvSpPr>
            <p:cNvPr id="73732" name="Line 4"/>
            <p:cNvSpPr>
              <a:spLocks noChangeShapeType="1"/>
            </p:cNvSpPr>
            <p:nvPr/>
          </p:nvSpPr>
          <p:spPr bwMode="auto">
            <a:xfrm>
              <a:off x="884" y="3339"/>
              <a:ext cx="408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734" name="Text Box 6"/>
            <p:cNvSpPr txBox="1">
              <a:spLocks noChangeArrowheads="1"/>
            </p:cNvSpPr>
            <p:nvPr/>
          </p:nvSpPr>
          <p:spPr bwMode="auto">
            <a:xfrm>
              <a:off x="793" y="3067"/>
              <a:ext cx="4310" cy="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vl="1" algn="ctr"/>
              <a:r>
                <a:rPr lang="en-GB" dirty="0"/>
                <a:t>(90.9 x 20) + (0.17 x 21) + (8.93 x 22)</a:t>
              </a:r>
            </a:p>
            <a:p>
              <a:pPr lvl="1" algn="ctr"/>
              <a:endParaRPr lang="en-GB" dirty="0" smtClean="0"/>
            </a:p>
            <a:p>
              <a:pPr lvl="1" algn="ctr"/>
              <a:r>
                <a:rPr lang="en-GB" dirty="0" smtClean="0"/>
                <a:t>100</a:t>
              </a:r>
              <a:endParaRPr lang="en-GB" dirty="0"/>
            </a:p>
            <a:p>
              <a:pPr>
                <a:spcBef>
                  <a:spcPct val="50000"/>
                </a:spcBef>
              </a:pPr>
              <a:endParaRPr lang="en-US" dirty="0"/>
            </a:p>
          </p:txBody>
        </p:sp>
      </p:grpSp>
      <p:sp>
        <p:nvSpPr>
          <p:cNvPr id="73742" name="Text Box 14"/>
          <p:cNvSpPr txBox="1">
            <a:spLocks noChangeArrowheads="1"/>
          </p:cNvSpPr>
          <p:nvPr/>
        </p:nvSpPr>
        <p:spPr bwMode="auto">
          <a:xfrm>
            <a:off x="2124075" y="5589588"/>
            <a:ext cx="5111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>
                <a:solidFill>
                  <a:srgbClr val="FF0000"/>
                </a:solidFill>
              </a:rPr>
              <a:t>A</a:t>
            </a:r>
            <a:r>
              <a:rPr lang="en-GB" sz="3200" baseline="-25000">
                <a:solidFill>
                  <a:srgbClr val="FF0000"/>
                </a:solidFill>
              </a:rPr>
              <a:t>r</a:t>
            </a:r>
            <a:r>
              <a:rPr lang="en-GB">
                <a:solidFill>
                  <a:srgbClr val="FF0000"/>
                </a:solidFill>
              </a:rPr>
              <a:t>= 20.18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3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3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 autoUpdateAnimBg="0"/>
      <p:bldP spid="73731" grpId="0" build="p" bldLvl="2" autoUpdateAnimBg="0"/>
      <p:bldP spid="7374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Mass Spectrometer – </a:t>
            </a:r>
            <a:r>
              <a:rPr lang="en-GB" sz="3200" b="1"/>
              <a:t>Questions</a:t>
            </a:r>
          </a:p>
        </p:txBody>
      </p:sp>
      <p:sp>
        <p:nvSpPr>
          <p:cNvPr id="747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5003800" y="1905000"/>
            <a:ext cx="3606800" cy="4114800"/>
          </a:xfrm>
        </p:spPr>
        <p:txBody>
          <a:bodyPr/>
          <a:lstStyle/>
          <a:p>
            <a:pPr lvl="1"/>
            <a:endParaRPr lang="en-GB"/>
          </a:p>
          <a:p>
            <a:pPr lvl="1">
              <a:buFont typeface="Wingdings" pitchFamily="2" charset="2"/>
              <a:buNone/>
            </a:pPr>
            <a:r>
              <a:rPr lang="en-GB"/>
              <a:t>Calculate the relative atomic mass of lead</a:t>
            </a:r>
          </a:p>
          <a:p>
            <a:pPr lvl="1">
              <a:buFont typeface="Wingdings" pitchFamily="2" charset="2"/>
              <a:buNone/>
            </a:pPr>
            <a:r>
              <a:rPr lang="en-GB">
                <a:solidFill>
                  <a:srgbClr val="FF0000"/>
                </a:solidFill>
              </a:rPr>
              <a:t>You must show all your working!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539750" y="1916113"/>
            <a:ext cx="4321175" cy="3278187"/>
            <a:chOff x="884" y="1298"/>
            <a:chExt cx="2722" cy="2065"/>
          </a:xfrm>
        </p:grpSpPr>
        <p:sp>
          <p:nvSpPr>
            <p:cNvPr id="74756" name="Rectangle 4"/>
            <p:cNvSpPr>
              <a:spLocks noChangeArrowheads="1"/>
            </p:cNvSpPr>
            <p:nvPr/>
          </p:nvSpPr>
          <p:spPr bwMode="auto">
            <a:xfrm>
              <a:off x="884" y="1298"/>
              <a:ext cx="2722" cy="204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57" name="Line 5"/>
            <p:cNvSpPr>
              <a:spLocks noChangeShapeType="1"/>
            </p:cNvSpPr>
            <p:nvPr/>
          </p:nvSpPr>
          <p:spPr bwMode="auto">
            <a:xfrm>
              <a:off x="1338" y="1389"/>
              <a:ext cx="0" cy="1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758" name="Line 6"/>
            <p:cNvSpPr>
              <a:spLocks noChangeShapeType="1"/>
            </p:cNvSpPr>
            <p:nvPr/>
          </p:nvSpPr>
          <p:spPr bwMode="auto">
            <a:xfrm>
              <a:off x="1338" y="3113"/>
              <a:ext cx="20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759" name="Line 7"/>
            <p:cNvSpPr>
              <a:spLocks noChangeShapeType="1"/>
            </p:cNvSpPr>
            <p:nvPr/>
          </p:nvSpPr>
          <p:spPr bwMode="auto">
            <a:xfrm flipV="1">
              <a:off x="2336" y="2659"/>
              <a:ext cx="0" cy="45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760" name="Line 8"/>
            <p:cNvSpPr>
              <a:spLocks noChangeShapeType="1"/>
            </p:cNvSpPr>
            <p:nvPr/>
          </p:nvSpPr>
          <p:spPr bwMode="auto">
            <a:xfrm flipV="1">
              <a:off x="1791" y="2931"/>
              <a:ext cx="0" cy="18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761" name="Line 9"/>
            <p:cNvSpPr>
              <a:spLocks noChangeShapeType="1"/>
            </p:cNvSpPr>
            <p:nvPr/>
          </p:nvSpPr>
          <p:spPr bwMode="auto">
            <a:xfrm flipV="1">
              <a:off x="2608" y="2750"/>
              <a:ext cx="0" cy="36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762" name="Line 10"/>
            <p:cNvSpPr>
              <a:spLocks noChangeShapeType="1"/>
            </p:cNvSpPr>
            <p:nvPr/>
          </p:nvSpPr>
          <p:spPr bwMode="auto">
            <a:xfrm flipV="1">
              <a:off x="2925" y="2024"/>
              <a:ext cx="0" cy="1089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763" name="Text Box 11"/>
            <p:cNvSpPr txBox="1">
              <a:spLocks noChangeArrowheads="1"/>
            </p:cNvSpPr>
            <p:nvPr/>
          </p:nvSpPr>
          <p:spPr bwMode="auto">
            <a:xfrm>
              <a:off x="3107" y="3067"/>
              <a:ext cx="45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m/e</a:t>
              </a:r>
              <a:endParaRPr lang="en-US"/>
            </a:p>
          </p:txBody>
        </p:sp>
        <p:sp>
          <p:nvSpPr>
            <p:cNvPr id="74764" name="Text Box 12"/>
            <p:cNvSpPr txBox="1">
              <a:spLocks noChangeArrowheads="1"/>
            </p:cNvSpPr>
            <p:nvPr/>
          </p:nvSpPr>
          <p:spPr bwMode="auto">
            <a:xfrm>
              <a:off x="1610" y="3113"/>
              <a:ext cx="45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/>
                <a:t>204</a:t>
              </a:r>
              <a:endParaRPr lang="en-US" sz="2000"/>
            </a:p>
          </p:txBody>
        </p:sp>
        <p:sp>
          <p:nvSpPr>
            <p:cNvPr id="74765" name="Text Box 13"/>
            <p:cNvSpPr txBox="1">
              <a:spLocks noChangeArrowheads="1"/>
            </p:cNvSpPr>
            <p:nvPr/>
          </p:nvSpPr>
          <p:spPr bwMode="auto">
            <a:xfrm>
              <a:off x="1973" y="3113"/>
              <a:ext cx="45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/>
                <a:t>206</a:t>
              </a:r>
              <a:endParaRPr lang="en-US" sz="2000"/>
            </a:p>
          </p:txBody>
        </p:sp>
        <p:sp>
          <p:nvSpPr>
            <p:cNvPr id="74766" name="Text Box 14"/>
            <p:cNvSpPr txBox="1">
              <a:spLocks noChangeArrowheads="1"/>
            </p:cNvSpPr>
            <p:nvPr/>
          </p:nvSpPr>
          <p:spPr bwMode="auto">
            <a:xfrm>
              <a:off x="2336" y="3113"/>
              <a:ext cx="45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/>
                <a:t>207</a:t>
              </a:r>
              <a:endParaRPr lang="en-US" sz="2000"/>
            </a:p>
          </p:txBody>
        </p:sp>
        <p:sp>
          <p:nvSpPr>
            <p:cNvPr id="74767" name="Text Box 15"/>
            <p:cNvSpPr txBox="1">
              <a:spLocks noChangeArrowheads="1"/>
            </p:cNvSpPr>
            <p:nvPr/>
          </p:nvSpPr>
          <p:spPr bwMode="auto">
            <a:xfrm>
              <a:off x="2699" y="3113"/>
              <a:ext cx="45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/>
                <a:t>208</a:t>
              </a:r>
              <a:endParaRPr lang="en-US" sz="2000"/>
            </a:p>
          </p:txBody>
        </p:sp>
        <p:sp>
          <p:nvSpPr>
            <p:cNvPr id="74768" name="Line 16"/>
            <p:cNvSpPr>
              <a:spLocks noChangeShapeType="1"/>
            </p:cNvSpPr>
            <p:nvPr/>
          </p:nvSpPr>
          <p:spPr bwMode="auto">
            <a:xfrm flipH="1">
              <a:off x="1247" y="2976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769" name="Line 17"/>
            <p:cNvSpPr>
              <a:spLocks noChangeShapeType="1"/>
            </p:cNvSpPr>
            <p:nvPr/>
          </p:nvSpPr>
          <p:spPr bwMode="auto">
            <a:xfrm flipH="1">
              <a:off x="1247" y="2614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770" name="Line 18"/>
            <p:cNvSpPr>
              <a:spLocks noChangeShapeType="1"/>
            </p:cNvSpPr>
            <p:nvPr/>
          </p:nvSpPr>
          <p:spPr bwMode="auto">
            <a:xfrm flipH="1">
              <a:off x="1247" y="2704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771" name="Line 19"/>
            <p:cNvSpPr>
              <a:spLocks noChangeShapeType="1"/>
            </p:cNvSpPr>
            <p:nvPr/>
          </p:nvSpPr>
          <p:spPr bwMode="auto">
            <a:xfrm flipH="1">
              <a:off x="1202" y="197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772" name="Text Box 20"/>
            <p:cNvSpPr txBox="1">
              <a:spLocks noChangeArrowheads="1"/>
            </p:cNvSpPr>
            <p:nvPr/>
          </p:nvSpPr>
          <p:spPr bwMode="auto">
            <a:xfrm>
              <a:off x="884" y="1706"/>
              <a:ext cx="45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/>
                <a:t>52.3</a:t>
              </a:r>
              <a:endParaRPr lang="en-US" sz="2000"/>
            </a:p>
          </p:txBody>
        </p:sp>
        <p:sp>
          <p:nvSpPr>
            <p:cNvPr id="74773" name="Text Box 21"/>
            <p:cNvSpPr txBox="1">
              <a:spLocks noChangeArrowheads="1"/>
            </p:cNvSpPr>
            <p:nvPr/>
          </p:nvSpPr>
          <p:spPr bwMode="auto">
            <a:xfrm>
              <a:off x="885" y="2409"/>
              <a:ext cx="45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/>
                <a:t>23.6</a:t>
              </a:r>
              <a:endParaRPr lang="en-US" sz="2000"/>
            </a:p>
          </p:txBody>
        </p:sp>
        <p:sp>
          <p:nvSpPr>
            <p:cNvPr id="74774" name="Text Box 22"/>
            <p:cNvSpPr txBox="1">
              <a:spLocks noChangeArrowheads="1"/>
            </p:cNvSpPr>
            <p:nvPr/>
          </p:nvSpPr>
          <p:spPr bwMode="auto">
            <a:xfrm>
              <a:off x="885" y="2568"/>
              <a:ext cx="45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/>
                <a:t>22.6</a:t>
              </a:r>
              <a:endParaRPr lang="en-US" sz="2000"/>
            </a:p>
          </p:txBody>
        </p:sp>
        <p:sp>
          <p:nvSpPr>
            <p:cNvPr id="74775" name="Text Box 23"/>
            <p:cNvSpPr txBox="1">
              <a:spLocks noChangeArrowheads="1"/>
            </p:cNvSpPr>
            <p:nvPr/>
          </p:nvSpPr>
          <p:spPr bwMode="auto">
            <a:xfrm>
              <a:off x="930" y="2840"/>
              <a:ext cx="45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/>
                <a:t>1.5</a:t>
              </a:r>
              <a:endParaRPr lang="en-US" sz="2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autoUpdateAnimBg="0"/>
      <p:bldP spid="74755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Mass Spectrometer – </a:t>
            </a:r>
            <a:r>
              <a:rPr lang="en-GB" sz="3200" b="1"/>
              <a:t>Questions</a:t>
            </a:r>
          </a:p>
        </p:txBody>
      </p:sp>
      <p:sp>
        <p:nvSpPr>
          <p:cNvPr id="757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838200" y="1905000"/>
            <a:ext cx="7772400" cy="2387600"/>
          </a:xfr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en-GB" sz="2400"/>
              <a:t>1.5% </a:t>
            </a:r>
            <a:r>
              <a:rPr lang="en-GB" sz="2400" baseline="30000"/>
              <a:t>204</a:t>
            </a:r>
            <a:r>
              <a:rPr lang="en-GB" sz="2400"/>
              <a:t>Pb</a:t>
            </a:r>
          </a:p>
          <a:p>
            <a:pPr lvl="1">
              <a:lnSpc>
                <a:spcPct val="80000"/>
              </a:lnSpc>
            </a:pPr>
            <a:r>
              <a:rPr lang="en-GB" sz="2400"/>
              <a:t>23.6% </a:t>
            </a:r>
            <a:r>
              <a:rPr lang="en-GB" sz="2400" baseline="30000"/>
              <a:t>206</a:t>
            </a:r>
            <a:r>
              <a:rPr lang="en-GB" sz="2400"/>
              <a:t>Pb</a:t>
            </a:r>
          </a:p>
          <a:p>
            <a:pPr lvl="1">
              <a:lnSpc>
                <a:spcPct val="80000"/>
              </a:lnSpc>
            </a:pPr>
            <a:r>
              <a:rPr lang="en-GB" sz="2400"/>
              <a:t>22.6% </a:t>
            </a:r>
            <a:r>
              <a:rPr lang="en-GB" sz="2400" baseline="30000"/>
              <a:t>207</a:t>
            </a:r>
            <a:r>
              <a:rPr lang="en-GB" sz="2400"/>
              <a:t>Pb</a:t>
            </a:r>
          </a:p>
          <a:p>
            <a:pPr lvl="1">
              <a:lnSpc>
                <a:spcPct val="80000"/>
              </a:lnSpc>
            </a:pPr>
            <a:r>
              <a:rPr lang="en-GB" sz="2400"/>
              <a:t>52.3% </a:t>
            </a:r>
            <a:r>
              <a:rPr lang="en-GB" sz="2400" baseline="30000"/>
              <a:t>208</a:t>
            </a:r>
            <a:r>
              <a:rPr lang="en-GB" sz="2400"/>
              <a:t>Pb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GB" sz="240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GB" sz="2400"/>
              <a:t> 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1258888" y="5026025"/>
            <a:ext cx="720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838317" y="3581400"/>
            <a:ext cx="8066087" cy="1370012"/>
            <a:chOff x="799" y="3072"/>
            <a:chExt cx="4310" cy="863"/>
          </a:xfrm>
        </p:grpSpPr>
        <p:sp>
          <p:nvSpPr>
            <p:cNvPr id="75782" name="Line 6"/>
            <p:cNvSpPr>
              <a:spLocks noChangeShapeType="1"/>
            </p:cNvSpPr>
            <p:nvPr/>
          </p:nvSpPr>
          <p:spPr bwMode="auto">
            <a:xfrm>
              <a:off x="884" y="3339"/>
              <a:ext cx="408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5783" name="Text Box 7"/>
            <p:cNvSpPr txBox="1">
              <a:spLocks noChangeArrowheads="1"/>
            </p:cNvSpPr>
            <p:nvPr/>
          </p:nvSpPr>
          <p:spPr bwMode="auto">
            <a:xfrm>
              <a:off x="799" y="3072"/>
              <a:ext cx="4310" cy="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vl="1" algn="ctr"/>
              <a:r>
                <a:rPr lang="en-GB" dirty="0"/>
                <a:t>(1.5 x 204) + (23.6 x 206) + (22.6 x 207)+(52.3 x 208)</a:t>
              </a:r>
            </a:p>
            <a:p>
              <a:pPr lvl="1" algn="ctr"/>
              <a:endParaRPr lang="en-GB" dirty="0" smtClean="0"/>
            </a:p>
            <a:p>
              <a:pPr lvl="1" algn="ctr"/>
              <a:r>
                <a:rPr lang="en-GB" dirty="0" smtClean="0"/>
                <a:t>100</a:t>
              </a:r>
              <a:endParaRPr lang="en-GB" dirty="0"/>
            </a:p>
            <a:p>
              <a:pPr>
                <a:spcBef>
                  <a:spcPct val="50000"/>
                </a:spcBef>
              </a:pPr>
              <a:endParaRPr lang="en-US" dirty="0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0" y="4508500"/>
            <a:ext cx="5867400" cy="1370013"/>
            <a:chOff x="793" y="3067"/>
            <a:chExt cx="4310" cy="863"/>
          </a:xfrm>
        </p:grpSpPr>
        <p:sp>
          <p:nvSpPr>
            <p:cNvPr id="75785" name="Line 9"/>
            <p:cNvSpPr>
              <a:spLocks noChangeShapeType="1"/>
            </p:cNvSpPr>
            <p:nvPr/>
          </p:nvSpPr>
          <p:spPr bwMode="auto">
            <a:xfrm>
              <a:off x="884" y="3339"/>
              <a:ext cx="408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5786" name="Text Box 10"/>
            <p:cNvSpPr txBox="1">
              <a:spLocks noChangeArrowheads="1"/>
            </p:cNvSpPr>
            <p:nvPr/>
          </p:nvSpPr>
          <p:spPr bwMode="auto">
            <a:xfrm>
              <a:off x="793" y="3067"/>
              <a:ext cx="4310" cy="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vl="1" algn="ctr"/>
              <a:r>
                <a:rPr lang="en-GB" dirty="0"/>
                <a:t>306 + 4861.6 + 4678.2 + 10878.4</a:t>
              </a:r>
            </a:p>
            <a:p>
              <a:pPr lvl="1" algn="ctr"/>
              <a:endParaRPr lang="en-GB" dirty="0" smtClean="0"/>
            </a:p>
            <a:p>
              <a:pPr lvl="1" algn="ctr"/>
              <a:r>
                <a:rPr lang="en-GB" dirty="0" smtClean="0"/>
                <a:t>100</a:t>
              </a:r>
              <a:endParaRPr lang="en-GB" dirty="0"/>
            </a:p>
            <a:p>
              <a:pPr>
                <a:spcBef>
                  <a:spcPct val="50000"/>
                </a:spcBef>
              </a:pPr>
              <a:endParaRPr lang="en-US" dirty="0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084888" y="4508500"/>
            <a:ext cx="2232025" cy="1370013"/>
            <a:chOff x="793" y="3067"/>
            <a:chExt cx="4310" cy="863"/>
          </a:xfrm>
        </p:grpSpPr>
        <p:sp>
          <p:nvSpPr>
            <p:cNvPr id="75788" name="Line 12"/>
            <p:cNvSpPr>
              <a:spLocks noChangeShapeType="1"/>
            </p:cNvSpPr>
            <p:nvPr/>
          </p:nvSpPr>
          <p:spPr bwMode="auto">
            <a:xfrm>
              <a:off x="884" y="3339"/>
              <a:ext cx="408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5789" name="Text Box 13"/>
            <p:cNvSpPr txBox="1">
              <a:spLocks noChangeArrowheads="1"/>
            </p:cNvSpPr>
            <p:nvPr/>
          </p:nvSpPr>
          <p:spPr bwMode="auto">
            <a:xfrm>
              <a:off x="793" y="3067"/>
              <a:ext cx="4310" cy="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vl="1" algn="ctr"/>
              <a:r>
                <a:rPr lang="en-GB" dirty="0"/>
                <a:t>20724.2</a:t>
              </a:r>
            </a:p>
            <a:p>
              <a:pPr lvl="1" algn="ctr"/>
              <a:endParaRPr lang="en-GB" dirty="0" smtClean="0"/>
            </a:p>
            <a:p>
              <a:pPr lvl="1" algn="ctr"/>
              <a:r>
                <a:rPr lang="en-GB" dirty="0" smtClean="0"/>
                <a:t>100</a:t>
              </a:r>
              <a:endParaRPr lang="en-GB" dirty="0"/>
            </a:p>
            <a:p>
              <a:pPr>
                <a:spcBef>
                  <a:spcPct val="50000"/>
                </a:spcBef>
              </a:pPr>
              <a:endParaRPr lang="en-US" dirty="0"/>
            </a:p>
          </p:txBody>
        </p:sp>
      </p:grpSp>
      <p:sp>
        <p:nvSpPr>
          <p:cNvPr id="75790" name="Text Box 14"/>
          <p:cNvSpPr txBox="1">
            <a:spLocks noChangeArrowheads="1"/>
          </p:cNvSpPr>
          <p:nvPr/>
        </p:nvSpPr>
        <p:spPr bwMode="auto">
          <a:xfrm>
            <a:off x="2124075" y="5589588"/>
            <a:ext cx="5111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>
                <a:solidFill>
                  <a:srgbClr val="FF0000"/>
                </a:solidFill>
              </a:rPr>
              <a:t>A</a:t>
            </a:r>
            <a:r>
              <a:rPr lang="en-GB" sz="3200" baseline="-25000">
                <a:solidFill>
                  <a:srgbClr val="FF0000"/>
                </a:solidFill>
              </a:rPr>
              <a:t>r</a:t>
            </a:r>
            <a:r>
              <a:rPr lang="en-GB">
                <a:solidFill>
                  <a:srgbClr val="FF0000"/>
                </a:solidFill>
              </a:rPr>
              <a:t>= 207.24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build="p" bldLvl="2" autoUpdateAnimBg="0"/>
      <p:bldP spid="7579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http://www.colby.edu/chemistry/OChem/DEMOS/MassSpec.html</a:t>
            </a:r>
            <a:r>
              <a:rPr lang="en-US" dirty="0" smtClean="0"/>
              <a:t> 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en-US" smtClean="0"/>
              <a:t>The Electromagnetic Spectrum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endParaRPr lang="en-US" smtClean="0"/>
          </a:p>
        </p:txBody>
      </p:sp>
      <p:pic>
        <p:nvPicPr>
          <p:cNvPr id="10244" name="Picture 5" descr="light_em_spectr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500174"/>
            <a:ext cx="6572296" cy="4920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500034" y="5500702"/>
            <a:ext cx="3311525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High frequency</a:t>
            </a:r>
          </a:p>
          <a:p>
            <a:pPr>
              <a:spcBef>
                <a:spcPct val="50000"/>
              </a:spcBef>
            </a:pPr>
            <a:r>
              <a:rPr lang="en-US"/>
              <a:t>Short wavelength</a:t>
            </a:r>
          </a:p>
          <a:p>
            <a:pPr>
              <a:spcBef>
                <a:spcPct val="50000"/>
              </a:spcBef>
            </a:pPr>
            <a:r>
              <a:rPr lang="en-US"/>
              <a:t>High energy</a:t>
            </a:r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5214942" y="5500702"/>
            <a:ext cx="3311525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lower frequency</a:t>
            </a:r>
          </a:p>
          <a:p>
            <a:pPr>
              <a:spcBef>
                <a:spcPct val="50000"/>
              </a:spcBef>
            </a:pPr>
            <a:r>
              <a:rPr lang="en-US" dirty="0"/>
              <a:t>longer wavelength</a:t>
            </a:r>
          </a:p>
          <a:p>
            <a:pPr>
              <a:spcBef>
                <a:spcPct val="50000"/>
              </a:spcBef>
            </a:pPr>
            <a:r>
              <a:rPr lang="en-US" dirty="0"/>
              <a:t>lower energy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Wave Properties of Matter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571472" y="1666860"/>
            <a:ext cx="7848600" cy="5191140"/>
          </a:xfrm>
        </p:spPr>
        <p:txBody>
          <a:bodyPr/>
          <a:lstStyle/>
          <a:p>
            <a:r>
              <a:rPr lang="en-US" sz="2400" b="1" dirty="0" smtClean="0">
                <a:hlinkClick r:id="rId2"/>
              </a:rPr>
              <a:t>Light</a:t>
            </a:r>
            <a:r>
              <a:rPr lang="en-US" sz="2400" b="1" dirty="0" smtClean="0"/>
              <a:t> or electromagnetic radiation may be viewed in one of two complementary ways: as a wave or as a stream of particles</a:t>
            </a:r>
            <a:endParaRPr lang="en-US" sz="2400" dirty="0" smtClean="0"/>
          </a:p>
          <a:p>
            <a:r>
              <a:rPr lang="en-US" sz="2400" dirty="0" smtClean="0"/>
              <a:t>Electromagnetic energy at a particular wavelength </a:t>
            </a:r>
            <a:r>
              <a:rPr lang="en-US" sz="2400" dirty="0" smtClean="0">
                <a:solidFill>
                  <a:srgbClr val="FF0000"/>
                </a:solidFill>
              </a:rPr>
              <a:t>λ</a:t>
            </a:r>
            <a:r>
              <a:rPr lang="en-US" sz="2400" dirty="0" smtClean="0"/>
              <a:t> has an associated frequency </a:t>
            </a:r>
            <a:r>
              <a:rPr lang="en-US" sz="2400" dirty="0" smtClean="0">
                <a:solidFill>
                  <a:srgbClr val="FF0000"/>
                </a:solidFill>
              </a:rPr>
              <a:t>ν</a:t>
            </a:r>
            <a:r>
              <a:rPr lang="en-US" sz="2400" dirty="0" smtClean="0"/>
              <a:t> and  energy </a:t>
            </a:r>
            <a:r>
              <a:rPr lang="en-US" sz="2400" i="1" dirty="0" smtClean="0">
                <a:solidFill>
                  <a:srgbClr val="FF0000"/>
                </a:solidFill>
              </a:rPr>
              <a:t>E</a:t>
            </a:r>
            <a:r>
              <a:rPr lang="en-US" sz="2400" dirty="0" smtClean="0"/>
              <a:t>. These quantities are related according to the equations: </a:t>
            </a:r>
          </a:p>
          <a:p>
            <a:pPr>
              <a:buFont typeface="Arial" charset="0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            c = </a:t>
            </a:r>
            <a:r>
              <a:rPr lang="el-GR" sz="2400" dirty="0" smtClean="0">
                <a:solidFill>
                  <a:srgbClr val="FF0000"/>
                </a:solidFill>
              </a:rPr>
              <a:t>λ</a:t>
            </a:r>
            <a:r>
              <a:rPr lang="en-US" sz="2400" dirty="0" smtClean="0">
                <a:solidFill>
                  <a:srgbClr val="FF0000"/>
                </a:solidFill>
              </a:rPr>
              <a:t> ν                    </a:t>
            </a:r>
            <a:r>
              <a:rPr lang="en-US" sz="2400" dirty="0" smtClean="0"/>
              <a:t>and           </a:t>
            </a:r>
            <a:r>
              <a:rPr lang="en-US" sz="2400" dirty="0" smtClean="0">
                <a:solidFill>
                  <a:srgbClr val="FF0000"/>
                </a:solidFill>
              </a:rPr>
              <a:t>E = h ν</a:t>
            </a:r>
          </a:p>
          <a:p>
            <a:pPr>
              <a:buFont typeface="Arial" charset="0"/>
              <a:buNone/>
            </a:pPr>
            <a:r>
              <a:rPr lang="en-US" sz="2400" dirty="0" smtClean="0"/>
              <a:t>Where</a:t>
            </a:r>
          </a:p>
          <a:p>
            <a:pPr>
              <a:buFont typeface="Arial" charset="0"/>
              <a:buNone/>
            </a:pPr>
            <a:r>
              <a:rPr lang="en-US" sz="2400" i="1" dirty="0" smtClean="0"/>
              <a:t>c</a:t>
            </a:r>
            <a:r>
              <a:rPr lang="en-US" sz="2400" dirty="0" smtClean="0"/>
              <a:t> ( </a:t>
            </a:r>
            <a:r>
              <a:rPr lang="en-US" sz="2400" dirty="0" smtClean="0">
                <a:hlinkClick r:id="rId3" action="ppaction://hlinkfile"/>
              </a:rPr>
              <a:t>speed of light</a:t>
            </a:r>
            <a:r>
              <a:rPr lang="en-US" sz="2400" dirty="0" smtClean="0"/>
              <a:t> ) = 3×10</a:t>
            </a:r>
            <a:r>
              <a:rPr lang="en-US" sz="2400" baseline="30000" dirty="0" smtClean="0"/>
              <a:t>8</a:t>
            </a:r>
            <a:r>
              <a:rPr lang="en-US" sz="2400" dirty="0" smtClean="0"/>
              <a:t> m/s) </a:t>
            </a:r>
          </a:p>
          <a:p>
            <a:pPr>
              <a:buFont typeface="Arial" charset="0"/>
              <a:buNone/>
            </a:pPr>
            <a:r>
              <a:rPr lang="en-US" sz="2400" i="1" dirty="0" smtClean="0"/>
              <a:t>h</a:t>
            </a:r>
            <a:r>
              <a:rPr lang="en-US" sz="2400" dirty="0" smtClean="0"/>
              <a:t> (</a:t>
            </a:r>
            <a:r>
              <a:rPr lang="en-US" sz="2400" dirty="0" smtClean="0">
                <a:hlinkClick r:id="rId4" action="ppaction://hlinkfile"/>
              </a:rPr>
              <a:t>Planck's constant </a:t>
            </a:r>
            <a:r>
              <a:rPr lang="en-US" sz="2400" dirty="0" smtClean="0"/>
              <a:t>) = 6.626 × 10</a:t>
            </a:r>
            <a:r>
              <a:rPr lang="en-US" sz="2400" baseline="30000" dirty="0" smtClean="0"/>
              <a:t>−34</a:t>
            </a:r>
            <a:r>
              <a:rPr lang="en-US" sz="2400" dirty="0" smtClean="0"/>
              <a:t> J·s </a:t>
            </a:r>
          </a:p>
          <a:p>
            <a:endParaRPr lang="en-US" sz="1800" dirty="0" smtClean="0"/>
          </a:p>
          <a:p>
            <a:pPr>
              <a:buFont typeface="Arial" charset="0"/>
              <a:buNone/>
            </a:pPr>
            <a:r>
              <a:rPr lang="en-US" sz="1800" dirty="0" smtClean="0">
                <a:hlinkClick r:id="rId5"/>
              </a:rPr>
              <a:t>http://csep10.phys.utk.edu/astr162/lect/light/waves.html</a:t>
            </a:r>
            <a:endParaRPr lang="en-US" sz="18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mtClean="0"/>
              <a:t>Exercise</a:t>
            </a:r>
          </a:p>
        </p:txBody>
      </p:sp>
      <p:sp>
        <p:nvSpPr>
          <p:cNvPr id="20483" name="Content Placeholder 4"/>
          <p:cNvSpPr>
            <a:spLocks noGrp="1"/>
          </p:cNvSpPr>
          <p:nvPr>
            <p:ph idx="1"/>
          </p:nvPr>
        </p:nvSpPr>
        <p:spPr>
          <a:xfrm>
            <a:off x="228600" y="1676400"/>
            <a:ext cx="8229600" cy="5715000"/>
          </a:xfrm>
        </p:spPr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en-US" sz="2400" dirty="0" smtClean="0"/>
              <a:t>Suppose we have an electromagnetic wave of wavelength 400nm.</a:t>
            </a:r>
          </a:p>
          <a:p>
            <a:pPr marL="514350" indent="-514350">
              <a:buFont typeface="Arial" charset="0"/>
              <a:buNone/>
            </a:pPr>
            <a:r>
              <a:rPr lang="en-US" sz="2400" dirty="0" smtClean="0"/>
              <a:t>a)Calculate its frequency </a:t>
            </a:r>
          </a:p>
          <a:p>
            <a:pPr marL="514350" indent="-514350">
              <a:buFont typeface="Arial" charset="0"/>
              <a:buNone/>
            </a:pPr>
            <a:r>
              <a:rPr lang="en-US" sz="2400" dirty="0" smtClean="0"/>
              <a:t>b)Calculate  its energy</a:t>
            </a:r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Font typeface="Arial" charset="0"/>
              <a:buNone/>
            </a:pPr>
            <a:r>
              <a:rPr lang="en-US" sz="2400" dirty="0" smtClean="0"/>
              <a:t>2. The yellow light given off by a sodium vapor lamp used for public  lighting has a </a:t>
            </a:r>
            <a:r>
              <a:rPr lang="en-US" sz="2400" dirty="0" err="1" smtClean="0"/>
              <a:t>walength</a:t>
            </a:r>
            <a:r>
              <a:rPr lang="en-US" sz="2400" dirty="0" smtClean="0"/>
              <a:t> of 589 nm.</a:t>
            </a:r>
          </a:p>
          <a:p>
            <a:pPr marL="514350" indent="-514350">
              <a:buFont typeface="Arial" charset="0"/>
              <a:buAutoNum type="alphaLcParenR"/>
            </a:pPr>
            <a:r>
              <a:rPr lang="en-US" sz="2400" dirty="0" smtClean="0"/>
              <a:t>What is the frequency of radiation ?</a:t>
            </a:r>
          </a:p>
          <a:p>
            <a:pPr marL="514350" indent="-514350">
              <a:buFont typeface="Arial" charset="0"/>
              <a:buAutoNum type="alphaLcParenR"/>
            </a:pPr>
            <a:r>
              <a:rPr lang="en-US" sz="2400" dirty="0" smtClean="0"/>
              <a:t>What is the amount of energy?</a:t>
            </a:r>
          </a:p>
          <a:p>
            <a:pPr marL="514350" indent="-514350">
              <a:buFont typeface="Arial" charset="0"/>
              <a:buAutoNum type="arabicPeriod"/>
            </a:pPr>
            <a:endParaRPr lang="en-US" dirty="0" smtClean="0"/>
          </a:p>
          <a:p>
            <a:pPr marL="514350" indent="-514350">
              <a:buFont typeface="Arial" charset="0"/>
              <a:buAutoNum type="arabicPeriod"/>
            </a:pPr>
            <a:endParaRPr lang="en-US" dirty="0" smtClean="0"/>
          </a:p>
          <a:p>
            <a:pPr marL="514350" indent="-514350">
              <a:buFont typeface="Arial" charset="0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Emission Spectra</a:t>
            </a:r>
          </a:p>
        </p:txBody>
      </p:sp>
      <p:sp>
        <p:nvSpPr>
          <p:cNvPr id="22531" name="Content Placeholder 4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914912"/>
          </a:xfrm>
        </p:spPr>
        <p:txBody>
          <a:bodyPr/>
          <a:lstStyle/>
          <a:p>
            <a:r>
              <a:rPr lang="en-US" sz="2400" dirty="0" smtClean="0">
                <a:solidFill>
                  <a:srgbClr val="FF0000"/>
                </a:solidFill>
              </a:rPr>
              <a:t>Emission spectra</a:t>
            </a:r>
            <a:r>
              <a:rPr lang="en-US" sz="2400" dirty="0" smtClean="0"/>
              <a:t>: consists of a series of separate discrete lines, which become closer together(converge) towards the high energy end of the spectrum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22532" name="Picture 7" descr="spectra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394075"/>
            <a:ext cx="6781800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/>
          <a:lstStyle/>
          <a:p>
            <a:r>
              <a:rPr lang="en-US" sz="2400" smtClean="0"/>
              <a:t>Mass Spectrometer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buFont typeface="Arial" charset="0"/>
              <a:buNone/>
            </a:pPr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z="2000" smtClean="0">
              <a:hlinkClick r:id="rId2"/>
            </a:endParaRPr>
          </a:p>
          <a:p>
            <a:endParaRPr lang="en-US" sz="2000" smtClean="0">
              <a:hlinkClick r:id="rId2"/>
            </a:endParaRPr>
          </a:p>
          <a:p>
            <a:endParaRPr lang="en-US" sz="2000" smtClean="0">
              <a:hlinkClick r:id="rId2"/>
            </a:endParaRPr>
          </a:p>
          <a:p>
            <a:r>
              <a:rPr lang="en-US" sz="2000" smtClean="0">
                <a:hlinkClick r:id="rId2"/>
              </a:rPr>
              <a:t>http://www.magnet.fsu.edu/education/tutorials/java/massspectra/index.html</a:t>
            </a:r>
            <a:endParaRPr lang="en-US" sz="2000" smtClean="0"/>
          </a:p>
          <a:p>
            <a:endParaRPr lang="en-US" smtClean="0"/>
          </a:p>
          <a:p>
            <a:endParaRPr lang="en-US" smtClean="0"/>
          </a:p>
        </p:txBody>
      </p:sp>
      <p:pic>
        <p:nvPicPr>
          <p:cNvPr id="15364" name="Picture 3" descr="mass spectromete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944563"/>
            <a:ext cx="8458200" cy="402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Emission of Light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When electrons are excited they can move to a higher energy level.</a:t>
            </a:r>
          </a:p>
          <a:p>
            <a:r>
              <a:rPr lang="en-US" sz="2800" dirty="0" smtClean="0"/>
              <a:t>When they move back down they emit energy in the form of light</a:t>
            </a:r>
          </a:p>
          <a:p>
            <a:r>
              <a:rPr lang="en-US" sz="2800" dirty="0" smtClean="0"/>
              <a:t>The color of the light emitted depends on the FREQUENCY</a:t>
            </a:r>
          </a:p>
          <a:p>
            <a:r>
              <a:rPr lang="en-US" sz="2800" dirty="0" smtClean="0"/>
              <a:t>This light forms a LINE SPECTRUM</a:t>
            </a:r>
          </a:p>
          <a:p>
            <a:r>
              <a:rPr lang="en-US" sz="2800" dirty="0" smtClean="0"/>
              <a:t>Bohr Model:</a:t>
            </a:r>
          </a:p>
          <a:p>
            <a:r>
              <a:rPr lang="en-US" dirty="0" smtClean="0">
                <a:hlinkClick r:id="rId2"/>
              </a:rPr>
              <a:t>http://www.cs.sbcc.edu/physics/solar/sciencesegment/bohratom.swf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Line Spectra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Because electrons can only exist in certain energy levels, only certain transitions can occur. 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e.g. an electron can move from the second energy level (n=2) to the first energy level (n=1).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Each transition emits light of a particular frequency.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Therefore a line spectrum is produced.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A continuous spectrum would suggest that electrons can exist anywhere around the nucleus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Hydrogen Emission Spectrum</a:t>
            </a:r>
          </a:p>
        </p:txBody>
      </p:sp>
      <p:pic>
        <p:nvPicPr>
          <p:cNvPr id="13315" name="Picture 7" descr="spectrumfre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541463"/>
            <a:ext cx="8064500" cy="531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4000" smtClean="0"/>
              <a:t>Which Frequencies can be observed?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/>
              <a:t>From n=x to n=1:</a:t>
            </a:r>
          </a:p>
          <a:p>
            <a:pPr lvl="1"/>
            <a:r>
              <a:rPr lang="en-US" smtClean="0"/>
              <a:t>These are the transitions that emit the most energy (highest frequency or shortest wavelength), therefore in u.v. range.</a:t>
            </a:r>
          </a:p>
          <a:p>
            <a:pPr lvl="1"/>
            <a:r>
              <a:rPr lang="en-US" smtClean="0"/>
              <a:t>N=3</a:t>
            </a:r>
            <a:r>
              <a:rPr lang="en-US" smtClean="0">
                <a:sym typeface="Wingdings" pitchFamily="2" charset="2"/>
              </a:rPr>
              <a:t> n=1</a:t>
            </a:r>
            <a:r>
              <a:rPr lang="en-US" baseline="-25000" smtClean="0">
                <a:sym typeface="Wingdings" pitchFamily="2" charset="2"/>
              </a:rPr>
              <a:t> </a:t>
            </a:r>
            <a:r>
              <a:rPr lang="en-US" smtClean="0">
                <a:sym typeface="Wingdings" pitchFamily="2" charset="2"/>
              </a:rPr>
              <a:t>emits a higher frequency than n=2  n=1 etc</a:t>
            </a:r>
            <a:endParaRPr lang="en-US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 of Emission Spectra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electrons return to the first level (n=1) the series of lines occurs in the </a:t>
            </a:r>
            <a:r>
              <a:rPr lang="en-US" b="1" dirty="0" smtClean="0">
                <a:solidFill>
                  <a:srgbClr val="7030A0"/>
                </a:solidFill>
              </a:rPr>
              <a:t>ultraviolet region </a:t>
            </a:r>
            <a:r>
              <a:rPr lang="en-US" dirty="0" smtClean="0"/>
              <a:t>as this involves the largest energy change.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visible region </a:t>
            </a:r>
            <a:r>
              <a:rPr lang="en-US" dirty="0" smtClean="0"/>
              <a:t>spectrum is formed by electrons dropping back to the n=2 level. </a:t>
            </a:r>
          </a:p>
          <a:p>
            <a:r>
              <a:rPr lang="en-US" dirty="0" smtClean="0"/>
              <a:t>The first series in the </a:t>
            </a:r>
            <a:r>
              <a:rPr lang="en-US" b="1" dirty="0" smtClean="0">
                <a:solidFill>
                  <a:srgbClr val="FF0000"/>
                </a:solidFill>
              </a:rPr>
              <a:t>infrared region</a:t>
            </a:r>
            <a:r>
              <a:rPr lang="en-US" dirty="0" smtClean="0"/>
              <a:t> is due to electrons falling to the n=3 level.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Notes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/>
              <a:t>Notice that at higher frequencies the lines get closer together (converge)</a:t>
            </a:r>
          </a:p>
          <a:p>
            <a:r>
              <a:rPr lang="en-US" smtClean="0"/>
              <a:t>This indicates that the energy difference between levels becomes less as the level number increases.</a:t>
            </a:r>
          </a:p>
          <a:p>
            <a:r>
              <a:rPr lang="en-US" smtClean="0"/>
              <a:t>In other words: the difference in energy between n=1 and n=2is less than the difference in energy between n=2 and n=3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 descr="tieup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20688"/>
            <a:ext cx="8353425" cy="643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4000" smtClean="0"/>
              <a:t>The lower energy part of the spectrum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Represents lower energy transitions</a:t>
            </a:r>
          </a:p>
          <a:p>
            <a:pPr>
              <a:lnSpc>
                <a:spcPct val="90000"/>
              </a:lnSpc>
            </a:pPr>
            <a:r>
              <a:rPr lang="en-US" smtClean="0"/>
              <a:t>E.g. an electron moving from n=4 to n=3</a:t>
            </a:r>
            <a:endParaRPr lang="en-US" baseline="-25000" smtClean="0"/>
          </a:p>
          <a:p>
            <a:pPr>
              <a:lnSpc>
                <a:spcPct val="90000"/>
              </a:lnSpc>
            </a:pPr>
            <a:r>
              <a:rPr lang="en-US" smtClean="0"/>
              <a:t>These energy levels are closer so less energy is emitted.</a:t>
            </a:r>
          </a:p>
          <a:p>
            <a:pPr>
              <a:lnSpc>
                <a:spcPct val="90000"/>
              </a:lnSpc>
            </a:pPr>
            <a:r>
              <a:rPr lang="en-US" smtClean="0"/>
              <a:t>Convergence is also observed here, e.g lines for n=6 </a:t>
            </a:r>
            <a:r>
              <a:rPr lang="en-US" smtClean="0">
                <a:sym typeface="Wingdings" pitchFamily="2" charset="2"/>
              </a:rPr>
              <a:t> n=3 will be extremely close to the line for n=7  n=3</a:t>
            </a:r>
          </a:p>
          <a:p>
            <a:pPr>
              <a:lnSpc>
                <a:spcPct val="90000"/>
              </a:lnSpc>
            </a:pPr>
            <a:r>
              <a:rPr lang="en-US" smtClean="0">
                <a:sym typeface="Wingdings" pitchFamily="2" charset="2"/>
              </a:rPr>
              <a:t>Each series will come to an end with the line for the transition from n = </a:t>
            </a:r>
            <a:r>
              <a:rPr lang="en-US" smtClean="0">
                <a:cs typeface="Arial" charset="0"/>
                <a:sym typeface="Wingdings" pitchFamily="2" charset="2"/>
              </a:rPr>
              <a:t>∞</a:t>
            </a:r>
            <a:endParaRPr lang="en-US" smtClean="0">
              <a:cs typeface="Arial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Some Atomic Emission Spectra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1676400" cy="152400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90000"/>
              </a:lnSpc>
            </a:pPr>
            <a:r>
              <a:rPr lang="en-US" sz="1400" b="1" smtClean="0"/>
              <a:t>Hydrogen</a:t>
            </a:r>
          </a:p>
        </p:txBody>
      </p:sp>
      <p:pic>
        <p:nvPicPr>
          <p:cNvPr id="19460" name="Picture 6" descr="http://astro.u-strasbg.fr/%7Ekoppen/discharge/hydroge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388" y="1828800"/>
            <a:ext cx="7515225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533400" y="2743200"/>
            <a:ext cx="1482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Mercury</a:t>
            </a:r>
          </a:p>
        </p:txBody>
      </p:sp>
      <p:pic>
        <p:nvPicPr>
          <p:cNvPr id="19462" name="Picture 8" descr="http://astro.u-strasbg.fr/%7Ekoppen/discharge/mercury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0100" y="2971800"/>
            <a:ext cx="7543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3" name="Rectangle 9"/>
          <p:cNvSpPr>
            <a:spLocks noChangeArrowheads="1"/>
          </p:cNvSpPr>
          <p:nvPr/>
        </p:nvSpPr>
        <p:spPr bwMode="auto">
          <a:xfrm>
            <a:off x="838200" y="3810000"/>
            <a:ext cx="781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Argon</a:t>
            </a:r>
            <a:endParaRPr lang="en-US" sz="1400"/>
          </a:p>
        </p:txBody>
      </p:sp>
      <p:pic>
        <p:nvPicPr>
          <p:cNvPr id="19464" name="Picture 10" descr="http://astro.u-strasbg.fr/%7Ekoppen/discharge/argon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000" y="4114800"/>
            <a:ext cx="7543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5" name="Rectangle 11"/>
          <p:cNvSpPr>
            <a:spLocks noChangeArrowheads="1"/>
          </p:cNvSpPr>
          <p:nvPr/>
        </p:nvSpPr>
        <p:spPr bwMode="auto">
          <a:xfrm>
            <a:off x="838200" y="4953000"/>
            <a:ext cx="862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Helium</a:t>
            </a:r>
            <a:endParaRPr lang="en-US" sz="1400"/>
          </a:p>
        </p:txBody>
      </p:sp>
      <p:pic>
        <p:nvPicPr>
          <p:cNvPr id="19466" name="Picture 12" descr="http://astro.u-strasbg.fr/%7Ekoppen/discharge/helium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00100" y="5257800"/>
            <a:ext cx="7543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514352"/>
          </a:xfrm>
        </p:spPr>
        <p:txBody>
          <a:bodyPr/>
          <a:lstStyle/>
          <a:p>
            <a:r>
              <a:rPr lang="en-US" sz="2400" dirty="0" smtClean="0"/>
              <a:t>Hydrogen Spectrum</a:t>
            </a:r>
          </a:p>
        </p:txBody>
      </p:sp>
      <p:pic>
        <p:nvPicPr>
          <p:cNvPr id="24579" name="Content Placeholder 3" descr="hydsp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85918" y="1500174"/>
            <a:ext cx="5357850" cy="513862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Mass Spectrometer</a:t>
            </a:r>
            <a:endParaRPr lang="en-GB" sz="3200" b="1" dirty="0"/>
          </a:p>
        </p:txBody>
      </p:sp>
      <p:sp>
        <p:nvSpPr>
          <p:cNvPr id="245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838200" y="1600200"/>
            <a:ext cx="7772400" cy="4114800"/>
          </a:xfrm>
        </p:spPr>
        <p:txBody>
          <a:bodyPr/>
          <a:lstStyle/>
          <a:p>
            <a:r>
              <a:rPr lang="en-GB" sz="2400" dirty="0"/>
              <a:t>The mass spectrometer is an instrument used:</a:t>
            </a:r>
          </a:p>
          <a:p>
            <a:pPr lvl="2"/>
            <a:r>
              <a:rPr lang="en-GB" sz="2200" dirty="0"/>
              <a:t>To measure the relative masses of isotopes</a:t>
            </a:r>
          </a:p>
          <a:p>
            <a:pPr lvl="2"/>
            <a:r>
              <a:rPr lang="en-GB" sz="2200" dirty="0"/>
              <a:t>To find the relative abundance of the isotopes in a sample of an element</a:t>
            </a:r>
          </a:p>
          <a:p>
            <a:endParaRPr lang="en-GB" sz="22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867400" y="3352800"/>
            <a:ext cx="32766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>
                <a:latin typeface="Arial Narrow" pitchFamily="34" charset="0"/>
              </a:rPr>
              <a:t>When charged particles pass through a magnetic field, the particles are deflected by the magnetic field, and the amount of deflection depends upon the </a:t>
            </a:r>
            <a:r>
              <a:rPr lang="en-GB" b="1">
                <a:solidFill>
                  <a:srgbClr val="0166FB"/>
                </a:solidFill>
                <a:latin typeface="Arial Narrow" pitchFamily="34" charset="0"/>
              </a:rPr>
              <a:t>mass/charge</a:t>
            </a:r>
            <a:r>
              <a:rPr lang="en-GB">
                <a:latin typeface="Arial Narrow" pitchFamily="34" charset="0"/>
              </a:rPr>
              <a:t> ratio of the charged particle.</a:t>
            </a:r>
          </a:p>
        </p:txBody>
      </p:sp>
      <p:pic>
        <p:nvPicPr>
          <p:cNvPr id="6" name="Content Placeholder 3" descr="masspec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914400" y="3352800"/>
            <a:ext cx="4724400" cy="31008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  <p:bldP spid="24579" grpId="0" build="p" autoUpdateAnimBg="0"/>
      <p:bldP spid="2458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Mass Spectrometer – </a:t>
            </a:r>
            <a:r>
              <a:rPr lang="en-GB" sz="3200" b="1"/>
              <a:t>5 Stages</a:t>
            </a:r>
          </a:p>
        </p:txBody>
      </p:sp>
      <p:sp>
        <p:nvSpPr>
          <p:cNvPr id="256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z="2800"/>
              <a:t>Once the sample of an element has been placed in the mass spectrometer, it undergoes five stages.</a:t>
            </a:r>
          </a:p>
          <a:p>
            <a:r>
              <a:rPr lang="en-GB" sz="2800" b="1">
                <a:solidFill>
                  <a:srgbClr val="FF0000"/>
                </a:solidFill>
              </a:rPr>
              <a:t>Vaporisation</a:t>
            </a:r>
            <a:r>
              <a:rPr lang="en-GB" sz="2800"/>
              <a:t> – the sample has to be in gaseous form.  If the sample is a solid or liquid, a heater is used to vaporise some of the sample.</a:t>
            </a:r>
          </a:p>
          <a:p>
            <a:endParaRPr lang="en-GB" sz="2800"/>
          </a:p>
          <a:p>
            <a:endParaRPr lang="en-GB" sz="2400"/>
          </a:p>
          <a:p>
            <a:endParaRPr lang="en-GB" sz="2400"/>
          </a:p>
          <a:p>
            <a:endParaRPr lang="en-GB" sz="2400"/>
          </a:p>
          <a:p>
            <a:endParaRPr lang="en-GB" sz="2400"/>
          </a:p>
          <a:p>
            <a:endParaRPr lang="en-GB" sz="240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124200" y="5013325"/>
            <a:ext cx="3429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800" b="1">
                <a:solidFill>
                  <a:srgbClr val="0166FB"/>
                </a:solidFill>
                <a:latin typeface="Arial Narrow" pitchFamily="34" charset="0"/>
              </a:rPr>
              <a:t>      X </a:t>
            </a:r>
            <a:r>
              <a:rPr lang="en-GB" sz="2800" b="1" baseline="-25000">
                <a:solidFill>
                  <a:srgbClr val="0166FB"/>
                </a:solidFill>
                <a:latin typeface="Arial Narrow" pitchFamily="34" charset="0"/>
              </a:rPr>
              <a:t>(s)</a:t>
            </a:r>
            <a:r>
              <a:rPr lang="en-GB" sz="2800" b="1">
                <a:solidFill>
                  <a:srgbClr val="0166FB"/>
                </a:solidFill>
                <a:latin typeface="Arial Narrow" pitchFamily="34" charset="0"/>
              </a:rPr>
              <a:t>  </a:t>
            </a:r>
            <a:r>
              <a:rPr lang="en-GB" sz="2800" b="1">
                <a:solidFill>
                  <a:srgbClr val="0166FB"/>
                </a:solidFill>
                <a:latin typeface="Arial Narrow" pitchFamily="34" charset="0"/>
                <a:sym typeface="Symbol" pitchFamily="18" charset="2"/>
              </a:rPr>
              <a:t>  X </a:t>
            </a:r>
            <a:r>
              <a:rPr lang="en-GB" sz="2800" b="1" baseline="-25000">
                <a:solidFill>
                  <a:srgbClr val="0166FB"/>
                </a:solidFill>
                <a:latin typeface="Arial Narrow" pitchFamily="34" charset="0"/>
                <a:sym typeface="Symbol" pitchFamily="18" charset="2"/>
              </a:rPr>
              <a:t>(g)</a:t>
            </a:r>
          </a:p>
          <a:p>
            <a:endParaRPr lang="en-GB" sz="2800" b="1" baseline="-25000">
              <a:solidFill>
                <a:srgbClr val="0166FB"/>
              </a:solidFill>
              <a:latin typeface="Arial Narrow" pitchFamily="34" charset="0"/>
              <a:sym typeface="Symbol" pitchFamily="18" charset="2"/>
            </a:endParaRPr>
          </a:p>
          <a:p>
            <a:r>
              <a:rPr lang="en-GB" sz="2800" b="1" i="1">
                <a:solidFill>
                  <a:srgbClr val="0166FB"/>
                </a:solidFill>
                <a:latin typeface="Arial Narrow" pitchFamily="34" charset="0"/>
                <a:sym typeface="Symbol" pitchFamily="18" charset="2"/>
              </a:rPr>
              <a:t>or</a:t>
            </a:r>
            <a:r>
              <a:rPr lang="en-GB" sz="2800" b="1">
                <a:solidFill>
                  <a:srgbClr val="0166FB"/>
                </a:solidFill>
                <a:latin typeface="Arial Narrow" pitchFamily="34" charset="0"/>
                <a:sym typeface="Symbol" pitchFamily="18" charset="2"/>
              </a:rPr>
              <a:t>   X </a:t>
            </a:r>
            <a:r>
              <a:rPr lang="en-GB" sz="2800" b="1" baseline="-25000">
                <a:solidFill>
                  <a:srgbClr val="0166FB"/>
                </a:solidFill>
                <a:latin typeface="Arial Narrow" pitchFamily="34" charset="0"/>
                <a:sym typeface="Symbol" pitchFamily="18" charset="2"/>
              </a:rPr>
              <a:t>(l)</a:t>
            </a:r>
            <a:r>
              <a:rPr lang="en-GB" sz="2800" b="1">
                <a:solidFill>
                  <a:srgbClr val="0166FB"/>
                </a:solidFill>
                <a:latin typeface="Arial Narrow" pitchFamily="34" charset="0"/>
                <a:sym typeface="Symbol" pitchFamily="18" charset="2"/>
              </a:rPr>
              <a:t>     X </a:t>
            </a:r>
            <a:r>
              <a:rPr lang="en-GB" sz="2800" b="1" baseline="-25000">
                <a:solidFill>
                  <a:srgbClr val="0166FB"/>
                </a:solidFill>
                <a:latin typeface="Arial Narrow" pitchFamily="34" charset="0"/>
                <a:sym typeface="Symbol" pitchFamily="18" charset="2"/>
              </a:rPr>
              <a:t>(g)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build="p" autoUpdateAnimBg="0"/>
      <p:bldP spid="2560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Mass Spectrometer – </a:t>
            </a:r>
            <a:r>
              <a:rPr lang="en-GB" sz="3200" b="1"/>
              <a:t>5 Stages</a:t>
            </a:r>
          </a:p>
        </p:txBody>
      </p:sp>
      <p:sp>
        <p:nvSpPr>
          <p:cNvPr id="266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838200" y="1524000"/>
            <a:ext cx="7772400" cy="4114800"/>
          </a:xfrm>
        </p:spPr>
        <p:txBody>
          <a:bodyPr/>
          <a:lstStyle/>
          <a:p>
            <a:r>
              <a:rPr lang="en-GB">
                <a:solidFill>
                  <a:srgbClr val="FF0000"/>
                </a:solidFill>
              </a:rPr>
              <a:t>Ionization</a:t>
            </a:r>
            <a:r>
              <a:rPr lang="en-GB"/>
              <a:t> – sample is bombarded by a stream of high-energy electrons from an electron gun, which ‘knock’ an electron from an atom.  This produces a positive ion:</a:t>
            </a:r>
          </a:p>
          <a:p>
            <a:endParaRPr lang="en-GB"/>
          </a:p>
          <a:p>
            <a:endParaRPr lang="en-GB"/>
          </a:p>
          <a:p>
            <a:pPr>
              <a:buFont typeface="Wingdings" pitchFamily="2" charset="2"/>
              <a:buNone/>
            </a:pPr>
            <a:endParaRPr lang="en-GB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276600" y="3962400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800" b="1">
                <a:solidFill>
                  <a:srgbClr val="0166FB"/>
                </a:solidFill>
                <a:latin typeface="Arial Narrow" pitchFamily="34" charset="0"/>
              </a:rPr>
              <a:t>      X </a:t>
            </a:r>
            <a:r>
              <a:rPr lang="en-GB" sz="2800" b="1" baseline="-25000">
                <a:solidFill>
                  <a:srgbClr val="0166FB"/>
                </a:solidFill>
                <a:latin typeface="Arial Narrow" pitchFamily="34" charset="0"/>
              </a:rPr>
              <a:t>(g)</a:t>
            </a:r>
            <a:r>
              <a:rPr lang="en-GB" sz="2800" b="1">
                <a:solidFill>
                  <a:srgbClr val="0166FB"/>
                </a:solidFill>
                <a:latin typeface="Arial Narrow" pitchFamily="34" charset="0"/>
              </a:rPr>
              <a:t>  </a:t>
            </a:r>
            <a:r>
              <a:rPr lang="en-GB" sz="2800" b="1">
                <a:solidFill>
                  <a:srgbClr val="0166FB"/>
                </a:solidFill>
                <a:latin typeface="Arial Narrow" pitchFamily="34" charset="0"/>
                <a:sym typeface="Symbol" pitchFamily="18" charset="2"/>
              </a:rPr>
              <a:t>  X </a:t>
            </a:r>
            <a:r>
              <a:rPr lang="en-GB" sz="2800" b="1" baseline="30000">
                <a:solidFill>
                  <a:srgbClr val="0166FB"/>
                </a:solidFill>
                <a:latin typeface="Arial Narrow" pitchFamily="34" charset="0"/>
                <a:sym typeface="Symbol" pitchFamily="18" charset="2"/>
              </a:rPr>
              <a:t>+</a:t>
            </a:r>
            <a:r>
              <a:rPr lang="en-GB" sz="2800" b="1">
                <a:solidFill>
                  <a:srgbClr val="0166FB"/>
                </a:solidFill>
                <a:latin typeface="Arial Narrow" pitchFamily="34" charset="0"/>
                <a:sym typeface="Symbol" pitchFamily="18" charset="2"/>
              </a:rPr>
              <a:t> </a:t>
            </a:r>
            <a:r>
              <a:rPr lang="en-GB" sz="2800" b="1" baseline="-25000">
                <a:solidFill>
                  <a:srgbClr val="0166FB"/>
                </a:solidFill>
                <a:latin typeface="Arial Narrow" pitchFamily="34" charset="0"/>
                <a:sym typeface="Symbol" pitchFamily="18" charset="2"/>
              </a:rPr>
              <a:t>(g)</a:t>
            </a:r>
            <a:r>
              <a:rPr lang="en-GB" sz="2800" b="1">
                <a:solidFill>
                  <a:srgbClr val="0166FB"/>
                </a:solidFill>
                <a:latin typeface="Arial Narrow" pitchFamily="34" charset="0"/>
                <a:sym typeface="Symbol" pitchFamily="18" charset="2"/>
              </a:rPr>
              <a:t> +  e</a:t>
            </a:r>
            <a:r>
              <a:rPr lang="en-GB" sz="2800" b="1" baseline="30000">
                <a:solidFill>
                  <a:srgbClr val="0166FB"/>
                </a:solidFill>
                <a:latin typeface="Arial Narrow" pitchFamily="34" charset="0"/>
                <a:sym typeface="Symbol" pitchFamily="18" charset="2"/>
              </a:rPr>
              <a:t>-</a:t>
            </a:r>
            <a:r>
              <a:rPr lang="en-GB" sz="2800" b="1">
                <a:solidFill>
                  <a:srgbClr val="0166FB"/>
                </a:solidFill>
                <a:latin typeface="Arial Narrow" pitchFamily="34" charset="0"/>
                <a:sym typeface="Symbol" pitchFamily="18" charset="2"/>
              </a:rPr>
              <a:t> 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838200" y="4775200"/>
            <a:ext cx="777240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Char char="®"/>
            </a:pPr>
            <a:r>
              <a:rPr lang="en-GB" b="1">
                <a:solidFill>
                  <a:srgbClr val="FF0000"/>
                </a:solidFill>
                <a:latin typeface="Arial" charset="0"/>
              </a:rPr>
              <a:t>Acceleration</a:t>
            </a:r>
            <a:r>
              <a:rPr lang="en-GB">
                <a:latin typeface="Arial" charset="0"/>
              </a:rPr>
              <a:t> – an electric field is used to accelerate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None/>
            </a:pPr>
            <a:r>
              <a:rPr lang="en-GB">
                <a:latin typeface="Arial" charset="0"/>
              </a:rPr>
              <a:t>   the positive ions towards the magnetic field.  The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None/>
            </a:pPr>
            <a:r>
              <a:rPr lang="en-GB">
                <a:latin typeface="Arial" charset="0"/>
              </a:rPr>
              <a:t>   accelerated ions are focused and passed through a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None/>
            </a:pPr>
            <a:r>
              <a:rPr lang="en-GB">
                <a:latin typeface="Arial" charset="0"/>
              </a:rPr>
              <a:t>   slit: this produces a narrow beam of ions.</a:t>
            </a:r>
            <a:endParaRPr lang="en-GB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27" grpId="0" build="p" autoUpdateAnimBg="0"/>
      <p:bldP spid="26628" grpId="0" autoUpdateAnimBg="0"/>
      <p:bldP spid="2662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Mass Spectrometer – </a:t>
            </a:r>
            <a:r>
              <a:rPr lang="en-GB" sz="3200" b="1"/>
              <a:t>5 Stages</a:t>
            </a:r>
          </a:p>
        </p:txBody>
      </p:sp>
      <p:sp>
        <p:nvSpPr>
          <p:cNvPr id="276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838200" y="1676400"/>
            <a:ext cx="7772400" cy="4114800"/>
          </a:xfrm>
        </p:spPr>
        <p:txBody>
          <a:bodyPr/>
          <a:lstStyle/>
          <a:p>
            <a:r>
              <a:rPr lang="en-GB">
                <a:solidFill>
                  <a:srgbClr val="FF0000"/>
                </a:solidFill>
              </a:rPr>
              <a:t>Deflection</a:t>
            </a:r>
            <a:r>
              <a:rPr lang="en-GB"/>
              <a:t> – </a:t>
            </a:r>
          </a:p>
        </p:txBody>
      </p:sp>
      <p:pic>
        <p:nvPicPr>
          <p:cNvPr id="27652" name="Picture 4" descr="pg9_fig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286000"/>
            <a:ext cx="3071813" cy="4495800"/>
          </a:xfrm>
          <a:prstGeom prst="rect">
            <a:avLst/>
          </a:prstGeom>
          <a:noFill/>
        </p:spPr>
      </p:pic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4343400" y="2286000"/>
            <a:ext cx="48006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>
                <a:latin typeface="Arial Narrow" pitchFamily="34" charset="0"/>
              </a:rPr>
              <a:t>The accelerated ions are deflected into the magnetic field.  The amount of deflection is greater when:</a:t>
            </a:r>
          </a:p>
          <a:p>
            <a:endParaRPr lang="en-GB">
              <a:latin typeface="Arial Narrow" pitchFamily="34" charset="0"/>
            </a:endParaRPr>
          </a:p>
          <a:p>
            <a:r>
              <a:rPr lang="en-GB">
                <a:solidFill>
                  <a:srgbClr val="0166FB"/>
                </a:solidFill>
                <a:latin typeface="Arial Narrow" pitchFamily="34" charset="0"/>
              </a:rPr>
              <a:t>• the mass of the positive ion is </a:t>
            </a:r>
            <a:r>
              <a:rPr lang="en-GB" b="1">
                <a:solidFill>
                  <a:srgbClr val="0166FB"/>
                </a:solidFill>
                <a:latin typeface="Arial Narrow" pitchFamily="34" charset="0"/>
              </a:rPr>
              <a:t>less</a:t>
            </a:r>
          </a:p>
          <a:p>
            <a:r>
              <a:rPr lang="en-GB">
                <a:solidFill>
                  <a:srgbClr val="0166FB"/>
                </a:solidFill>
                <a:latin typeface="Arial Narrow" pitchFamily="34" charset="0"/>
              </a:rPr>
              <a:t>• the charge on the positive ion is </a:t>
            </a:r>
            <a:r>
              <a:rPr lang="en-GB" b="1">
                <a:solidFill>
                  <a:srgbClr val="0166FB"/>
                </a:solidFill>
                <a:latin typeface="Arial Narrow" pitchFamily="34" charset="0"/>
              </a:rPr>
              <a:t>greater</a:t>
            </a:r>
          </a:p>
          <a:p>
            <a:r>
              <a:rPr lang="en-GB">
                <a:solidFill>
                  <a:srgbClr val="0166FB"/>
                </a:solidFill>
                <a:latin typeface="Arial Narrow" pitchFamily="34" charset="0"/>
              </a:rPr>
              <a:t>• the velocity of the positive ion is </a:t>
            </a:r>
            <a:r>
              <a:rPr lang="en-GB" b="1">
                <a:solidFill>
                  <a:srgbClr val="0166FB"/>
                </a:solidFill>
                <a:latin typeface="Arial Narrow" pitchFamily="34" charset="0"/>
              </a:rPr>
              <a:t>less</a:t>
            </a:r>
          </a:p>
          <a:p>
            <a:r>
              <a:rPr lang="en-GB">
                <a:solidFill>
                  <a:srgbClr val="0166FB"/>
                </a:solidFill>
                <a:latin typeface="Arial Narrow" pitchFamily="34" charset="0"/>
              </a:rPr>
              <a:t>• the strength of the magnetic field is  </a:t>
            </a:r>
          </a:p>
          <a:p>
            <a:r>
              <a:rPr lang="en-GB">
                <a:solidFill>
                  <a:srgbClr val="0166FB"/>
                </a:solidFill>
                <a:latin typeface="Arial Narrow" pitchFamily="34" charset="0"/>
              </a:rPr>
              <a:t>  </a:t>
            </a:r>
            <a:r>
              <a:rPr lang="en-GB" b="1">
                <a:solidFill>
                  <a:srgbClr val="0166FB"/>
                </a:solidFill>
                <a:latin typeface="Arial Narrow" pitchFamily="34" charset="0"/>
              </a:rPr>
              <a:t>greater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  <p:bldP spid="27651" grpId="0" build="p" autoUpdateAnimBg="0"/>
      <p:bldP spid="2765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Mass Spectrometer</a:t>
            </a:r>
            <a:endParaRPr lang="en-GB" sz="3200" b="1"/>
          </a:p>
        </p:txBody>
      </p:sp>
      <p:sp>
        <p:nvSpPr>
          <p:cNvPr id="286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z="2800"/>
              <a:t>If all the ions are travelling at the same velocity and carry the same charge, the amount of deflection in a given magnetic field depends upon the mass of the ion.</a:t>
            </a:r>
          </a:p>
          <a:p>
            <a:r>
              <a:rPr lang="en-GB" sz="2800"/>
              <a:t>For a given magnetic field, only ions with a particular </a:t>
            </a:r>
            <a:r>
              <a:rPr lang="en-GB" sz="2800" b="1"/>
              <a:t>relative </a:t>
            </a:r>
            <a:r>
              <a:rPr lang="en-GB" sz="2800" b="1">
                <a:solidFill>
                  <a:srgbClr val="0166FB"/>
                </a:solidFill>
              </a:rPr>
              <a:t>mass (</a:t>
            </a:r>
            <a:r>
              <a:rPr lang="en-GB" sz="2800" b="1" i="1">
                <a:solidFill>
                  <a:srgbClr val="0166FB"/>
                </a:solidFill>
              </a:rPr>
              <a:t>m</a:t>
            </a:r>
            <a:r>
              <a:rPr lang="en-GB" sz="2800" b="1">
                <a:solidFill>
                  <a:srgbClr val="0166FB"/>
                </a:solidFill>
              </a:rPr>
              <a:t>)</a:t>
            </a:r>
            <a:r>
              <a:rPr lang="en-GB" sz="2800"/>
              <a:t> to </a:t>
            </a:r>
            <a:r>
              <a:rPr lang="en-GB" sz="2800" b="1">
                <a:solidFill>
                  <a:srgbClr val="0166FB"/>
                </a:solidFill>
              </a:rPr>
              <a:t>charge (</a:t>
            </a:r>
            <a:r>
              <a:rPr lang="en-GB" sz="2800" b="1" i="1">
                <a:solidFill>
                  <a:srgbClr val="0166FB"/>
                </a:solidFill>
              </a:rPr>
              <a:t>z</a:t>
            </a:r>
            <a:r>
              <a:rPr lang="en-GB" sz="2800" b="1">
                <a:solidFill>
                  <a:srgbClr val="0166FB"/>
                </a:solidFill>
              </a:rPr>
              <a:t>)</a:t>
            </a:r>
            <a:r>
              <a:rPr lang="en-GB" sz="2800"/>
              <a:t> ration – the </a:t>
            </a:r>
            <a:r>
              <a:rPr lang="en-GB" sz="2800" b="1">
                <a:solidFill>
                  <a:srgbClr val="0166FB"/>
                </a:solidFill>
              </a:rPr>
              <a:t>m/z value</a:t>
            </a:r>
            <a:r>
              <a:rPr lang="en-GB" sz="2800"/>
              <a:t> – are deflected sufficiently to reach the detector.</a:t>
            </a:r>
          </a:p>
          <a:p>
            <a:endParaRPr lang="en-GB" sz="2800"/>
          </a:p>
          <a:p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  <p:bldP spid="2867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Mass Spectrometer</a:t>
            </a:r>
            <a:endParaRPr lang="en-GB" sz="3200" b="1"/>
          </a:p>
        </p:txBody>
      </p:sp>
      <p:sp>
        <p:nvSpPr>
          <p:cNvPr id="296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>
                <a:solidFill>
                  <a:srgbClr val="FF0000"/>
                </a:solidFill>
              </a:rPr>
              <a:t>Detection</a:t>
            </a:r>
            <a:r>
              <a:rPr lang="en-GB" sz="2800"/>
              <a:t> – ions that reach the detector cause electrons to be released in an </a:t>
            </a:r>
            <a:r>
              <a:rPr lang="en-GB" sz="2800">
                <a:solidFill>
                  <a:srgbClr val="0166FB"/>
                </a:solidFill>
              </a:rPr>
              <a:t>ion-current detector</a:t>
            </a:r>
          </a:p>
          <a:p>
            <a:pPr>
              <a:lnSpc>
                <a:spcPct val="90000"/>
              </a:lnSpc>
            </a:pPr>
            <a:r>
              <a:rPr lang="en-GB" sz="2800"/>
              <a:t>The number of electrons released, hence the current produced is proportional to the number of ions striking the detector.</a:t>
            </a:r>
          </a:p>
          <a:p>
            <a:pPr>
              <a:lnSpc>
                <a:spcPct val="90000"/>
              </a:lnSpc>
            </a:pPr>
            <a:r>
              <a:rPr lang="en-GB" sz="2800"/>
              <a:t>The detector is linked to an amplifier and then to a recorder: this converts the current into a </a:t>
            </a:r>
            <a:r>
              <a:rPr lang="en-GB" sz="2800">
                <a:solidFill>
                  <a:srgbClr val="0166FB"/>
                </a:solidFill>
              </a:rPr>
              <a:t>peak</a:t>
            </a:r>
            <a:r>
              <a:rPr lang="en-GB" sz="2800"/>
              <a:t> which is shown in the </a:t>
            </a:r>
            <a:r>
              <a:rPr lang="en-GB" sz="2800">
                <a:solidFill>
                  <a:srgbClr val="0166FB"/>
                </a:solidFill>
              </a:rPr>
              <a:t>mass spectrum.</a:t>
            </a:r>
          </a:p>
          <a:p>
            <a:pPr>
              <a:lnSpc>
                <a:spcPct val="90000"/>
              </a:lnSpc>
            </a:pPr>
            <a:endParaRPr lang="en-GB" sz="2800">
              <a:solidFill>
                <a:srgbClr val="0166F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  <p:bldP spid="2969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66088" cy="1143000"/>
          </a:xfrm>
        </p:spPr>
        <p:txBody>
          <a:bodyPr/>
          <a:lstStyle/>
          <a:p>
            <a:r>
              <a:rPr lang="en-GB" sz="4000"/>
              <a:t>Atomic Structure – </a:t>
            </a:r>
            <a:r>
              <a:rPr lang="en-GB" sz="2800" b="1"/>
              <a:t>Mass Spectrometer</a:t>
            </a:r>
          </a:p>
        </p:txBody>
      </p:sp>
      <p:sp>
        <p:nvSpPr>
          <p:cNvPr id="307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/>
              <a:t>Name the five stages which the sample undergoes in the mass spectrometer and make brief notes of what you remember under each stage.</a:t>
            </a:r>
          </a:p>
          <a:p>
            <a:r>
              <a:rPr lang="en-GB"/>
              <a:t>Complete </a:t>
            </a:r>
            <a:r>
              <a:rPr lang="en-GB">
                <a:solidFill>
                  <a:srgbClr val="0166FB"/>
                </a:solidFill>
              </a:rPr>
              <a:t>Exercise 4, 5</a:t>
            </a:r>
            <a:r>
              <a:rPr lang="en-GB"/>
              <a:t> and </a:t>
            </a:r>
            <a:r>
              <a:rPr lang="en-GB">
                <a:solidFill>
                  <a:srgbClr val="0166FB"/>
                </a:solidFill>
              </a:rPr>
              <a:t>6</a:t>
            </a:r>
            <a:r>
              <a:rPr lang="en-GB"/>
              <a:t> in the handbook.  Any incomplete work to be completed and handed in for next session.</a:t>
            </a:r>
          </a:p>
          <a:p>
            <a:pPr>
              <a:buFont typeface="Wingdings" pitchFamily="2" charset="2"/>
              <a:buNone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  <p:bldP spid="30723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31</TotalTime>
  <Words>1258</Words>
  <Application>Microsoft Office PowerPoint</Application>
  <PresentationFormat>On-screen Show (4:3)</PresentationFormat>
  <Paragraphs>192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Median</vt:lpstr>
      <vt:lpstr>Mass Spectronomer</vt:lpstr>
      <vt:lpstr>Mass Spectrometer</vt:lpstr>
      <vt:lpstr>Mass Spectrometer</vt:lpstr>
      <vt:lpstr>Mass Spectrometer – 5 Stages</vt:lpstr>
      <vt:lpstr>Mass Spectrometer – 5 Stages</vt:lpstr>
      <vt:lpstr>Mass Spectrometer – 5 Stages</vt:lpstr>
      <vt:lpstr>Mass Spectrometer</vt:lpstr>
      <vt:lpstr>Mass Spectrometer</vt:lpstr>
      <vt:lpstr>Atomic Structure – Mass Spectrometer</vt:lpstr>
      <vt:lpstr> </vt:lpstr>
      <vt:lpstr>Mass Spectrometer – Questions</vt:lpstr>
      <vt:lpstr>Mass Spectrometer – Questions</vt:lpstr>
      <vt:lpstr>Mass Spectrometer – Questions</vt:lpstr>
      <vt:lpstr>Mass Spectrometer – Questions</vt:lpstr>
      <vt:lpstr>Simulation</vt:lpstr>
      <vt:lpstr>The Electromagnetic Spectrum</vt:lpstr>
      <vt:lpstr>Wave Properties of Matter</vt:lpstr>
      <vt:lpstr>Exercise</vt:lpstr>
      <vt:lpstr>Emission Spectra</vt:lpstr>
      <vt:lpstr>Emission of Light</vt:lpstr>
      <vt:lpstr>Line Spectra</vt:lpstr>
      <vt:lpstr>Hydrogen Emission Spectrum</vt:lpstr>
      <vt:lpstr>Which Frequencies can be observed?</vt:lpstr>
      <vt:lpstr>Explanation of Emission Spectra</vt:lpstr>
      <vt:lpstr>Notes</vt:lpstr>
      <vt:lpstr>Slide 26</vt:lpstr>
      <vt:lpstr>The lower energy part of the spectrum</vt:lpstr>
      <vt:lpstr>Some Atomic Emission Spectra</vt:lpstr>
      <vt:lpstr>Hydrogen Spectrum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 Spectronomer</dc:title>
  <dc:creator>Rebeca</dc:creator>
  <cp:lastModifiedBy>Rebeca</cp:lastModifiedBy>
  <cp:revision>8</cp:revision>
  <dcterms:created xsi:type="dcterms:W3CDTF">2010-05-25T11:35:16Z</dcterms:created>
  <dcterms:modified xsi:type="dcterms:W3CDTF">2010-05-27T12:26:15Z</dcterms:modified>
</cp:coreProperties>
</file>