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62" r:id="rId3"/>
    <p:sldId id="263" r:id="rId4"/>
    <p:sldId id="265" r:id="rId5"/>
    <p:sldId id="264" r:id="rId6"/>
    <p:sldId id="268" r:id="rId7"/>
    <p:sldId id="269" r:id="rId8"/>
    <p:sldId id="258" r:id="rId9"/>
    <p:sldId id="259" r:id="rId10"/>
    <p:sldId id="270" r:id="rId11"/>
    <p:sldId id="271" r:id="rId12"/>
    <p:sldId id="260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BCB3-01C4-F74C-BA48-B8D55279A8E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92D0D-2DCD-2C4D-99AE-D67C8F589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9E299-FEC0-42EF-9591-13D6BD4FDCEE}" type="slidenum">
              <a:rPr lang="en-US"/>
              <a:pPr/>
              <a:t>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2D0D-2DCD-2C4D-99AE-D67C8F589B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752E3-2CCF-42EB-8534-2A950225D587}" type="slidenum">
              <a:rPr lang="en-US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30404-1920-4C09-A112-22116E414D6E}" type="slidenum">
              <a:rPr lang="en-US"/>
              <a:pPr/>
              <a:t>7</a:t>
            </a:fld>
            <a:endParaRPr 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BF67D-302A-4D47-A59C-C026EE24EDD2}" type="slidenum">
              <a:rPr lang="en-US"/>
              <a:pPr/>
              <a:t>8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BFD02-3C01-42C3-AE0E-AF6514ED571D}" type="slidenum">
              <a:rPr lang="en-US"/>
              <a:pPr/>
              <a:t>9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45329-6B22-460E-811D-46D4B87064DE}" type="slidenum">
              <a:rPr lang="en-US"/>
              <a:pPr/>
              <a:t>10</a:t>
            </a:fld>
            <a:endParaRPr lang="en-US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9DEAF-5DA6-45D3-A307-D0C62A81303A}" type="slidenum">
              <a:rPr lang="en-US"/>
              <a:pPr/>
              <a:t>11</a:t>
            </a:fld>
            <a:endParaRPr lang="en-US"/>
          </a:p>
        </p:txBody>
      </p:sp>
      <p:sp>
        <p:nvSpPr>
          <p:cNvPr id="223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D8147-6A26-4A0A-AC45-63D3F7B9C1C5}" type="slidenum">
              <a:rPr lang="en-US"/>
              <a:pPr/>
              <a:t>12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8F7D-0C67-4E99-AA71-FBCF28927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28D6-F9A1-481E-A62E-14EFE71C2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AE0B-F465-43FA-8C0B-47B53992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A6DC2-7769-014B-890B-7C15933755F7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1A5376-D37E-8F4B-BC55-59F67DEA51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http://www.chemguide.co.uk/physical/catalysis/padding.gif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http://www.chemguide.co.uk/physical/catalysis/padding.gif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98529" y="1399736"/>
            <a:ext cx="7851648" cy="1828800"/>
          </a:xfrm>
        </p:spPr>
        <p:txBody>
          <a:bodyPr/>
          <a:lstStyle/>
          <a:p>
            <a:r>
              <a:rPr lang="en-US" dirty="0" smtClean="0"/>
              <a:t>Kinetics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59295" y="3228536"/>
            <a:ext cx="7854696" cy="1752600"/>
          </a:xfrm>
        </p:spPr>
        <p:txBody>
          <a:bodyPr/>
          <a:lstStyle/>
          <a:p>
            <a:r>
              <a:rPr lang="en-US" dirty="0" smtClean="0"/>
              <a:t>Factors affecting Rate of Reaction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1474" y="619846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Adriana Hartmann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838200"/>
          </a:xfrm>
        </p:spPr>
        <p:txBody>
          <a:bodyPr/>
          <a:lstStyle/>
          <a:p>
            <a:r>
              <a:rPr lang="en-US" sz="4000">
                <a:latin typeface="Arial Rounded MT Bold" pitchFamily="34" charset="0"/>
              </a:rPr>
              <a:t>Catalysts &amp; Stratospheric Ozone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124200" cy="4572000"/>
          </a:xfrm>
        </p:spPr>
        <p:txBody>
          <a:bodyPr/>
          <a:lstStyle/>
          <a:p>
            <a:pPr marL="0" indent="0">
              <a:buClr>
                <a:srgbClr val="C82E32"/>
              </a:buClr>
              <a:buFont typeface="Wingdings" pitchFamily="2" charset="2"/>
              <a:buNone/>
            </a:pPr>
            <a:r>
              <a:rPr lang="en-US" sz="2500" b="1"/>
              <a:t> 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8670925" y="648811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BCBD290C-A3D8-41C4-A459-0309BFDA684B}" type="slidenum">
              <a:rPr lang="en-US" sz="1400" b="1">
                <a:latin typeface="Arial" charset="0"/>
              </a:rPr>
              <a:pPr/>
              <a:t>10</a:t>
            </a:fld>
            <a:r>
              <a:rPr lang="en-US" sz="1400" b="1">
                <a:latin typeface="Arial" charset="0"/>
              </a:rPr>
              <a:t>.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4479925" y="1487488"/>
            <a:ext cx="405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Arial" charset="0"/>
              </a:rPr>
              <a:t> </a:t>
            </a:r>
            <a:endParaRPr lang="en-US" sz="2400" b="1">
              <a:latin typeface="Arial" charset="0"/>
              <a:sym typeface="Wingdings" pitchFamily="2" charset="2"/>
            </a:endParaRPr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381000" y="1143000"/>
            <a:ext cx="8305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In the stratosphere, oxygen molecules absorb ultraviolet light and break into individual oxygen atoms known as free radicals</a:t>
            </a:r>
          </a:p>
          <a:p>
            <a:pPr eaLnBrk="0" hangingPunct="0"/>
            <a:endParaRPr lang="en-US" sz="240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/>
            <a:endParaRPr lang="en-US" sz="240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The oxygen radicals can then combine with ordinary oxygen molecules to make ozone.</a:t>
            </a: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Ozone can also be split up again into ordinary oxygen and an oxygen radical by absorbing ultraviolet light.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400">
              <a:latin typeface="Arial" charset="0"/>
            </a:endParaRPr>
          </a:p>
        </p:txBody>
      </p:sp>
      <p:pic>
        <p:nvPicPr>
          <p:cNvPr id="220172" name="Picture 12" descr="http://www.chemguide.co.uk/physical/catalysis/padding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3684588"/>
            <a:ext cx="381000" cy="142875"/>
          </a:xfrm>
          <a:prstGeom prst="rect">
            <a:avLst/>
          </a:prstGeom>
          <a:noFill/>
        </p:spPr>
      </p:pic>
      <p:pic>
        <p:nvPicPr>
          <p:cNvPr id="220170" name="Picture 10" descr="http://www.chemguide.co.uk/physical/catalysis/padding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3867150"/>
            <a:ext cx="47625" cy="47625"/>
          </a:xfrm>
          <a:prstGeom prst="rect">
            <a:avLst/>
          </a:prstGeom>
          <a:noFill/>
        </p:spPr>
      </p:pic>
      <p:pic>
        <p:nvPicPr>
          <p:cNvPr id="220168" name="Picture 8" descr="http://www.chemguide.co.uk/physical/catalysis/padding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4049713"/>
            <a:ext cx="47625" cy="47625"/>
          </a:xfrm>
          <a:prstGeom prst="rect">
            <a:avLst/>
          </a:prstGeom>
          <a:noFill/>
        </p:spPr>
      </p:pic>
      <p:graphicFrame>
        <p:nvGraphicFramePr>
          <p:cNvPr id="224256" name="Object 0"/>
          <p:cNvGraphicFramePr>
            <a:graphicFrameLocks noChangeAspect="1"/>
          </p:cNvGraphicFramePr>
          <p:nvPr/>
        </p:nvGraphicFramePr>
        <p:xfrm>
          <a:off x="2286000" y="1981200"/>
          <a:ext cx="6096000" cy="1517650"/>
        </p:xfrm>
        <a:graphic>
          <a:graphicData uri="http://schemas.openxmlformats.org/presentationml/2006/ole">
            <p:oleObj spid="_x0000_s46082" name="Bitmap Image" r:id="rId6" imgW="4210638" imgH="1047619" progId="Paint.Picture">
              <p:embed/>
            </p:oleObj>
          </a:graphicData>
        </a:graphic>
      </p:graphicFrame>
      <p:graphicFrame>
        <p:nvGraphicFramePr>
          <p:cNvPr id="224257" name="Object 1"/>
          <p:cNvGraphicFramePr>
            <a:graphicFrameLocks noChangeAspect="1"/>
          </p:cNvGraphicFramePr>
          <p:nvPr/>
        </p:nvGraphicFramePr>
        <p:xfrm>
          <a:off x="1981200" y="4565650"/>
          <a:ext cx="3733800" cy="692150"/>
        </p:xfrm>
        <a:graphic>
          <a:graphicData uri="http://schemas.openxmlformats.org/presentationml/2006/ole">
            <p:oleObj spid="_x0000_s46083" name="Bitmap Image" r:id="rId7" imgW="2619048" imgH="485586" progId="Paint.Picture">
              <p:embed/>
            </p:oleObj>
          </a:graphicData>
        </a:graphic>
      </p:graphicFrame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2057400" y="5891213"/>
          <a:ext cx="5257800" cy="890587"/>
        </p:xfrm>
        <a:graphic>
          <a:graphicData uri="http://schemas.openxmlformats.org/presentationml/2006/ole">
            <p:oleObj spid="_x0000_s46084" name="Bitmap Image" r:id="rId8" imgW="3543795" imgH="600159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838200"/>
          </a:xfrm>
        </p:spPr>
        <p:txBody>
          <a:bodyPr/>
          <a:lstStyle/>
          <a:p>
            <a:r>
              <a:rPr lang="en-US" sz="4000">
                <a:latin typeface="Arial Rounded MT Bold" pitchFamily="34" charset="0"/>
              </a:rPr>
              <a:t>Catalysts &amp; Stratospheric Ozone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124200" cy="4572000"/>
          </a:xfrm>
        </p:spPr>
        <p:txBody>
          <a:bodyPr/>
          <a:lstStyle/>
          <a:p>
            <a:pPr marL="0" indent="0">
              <a:buClr>
                <a:srgbClr val="C82E32"/>
              </a:buClr>
              <a:buFont typeface="Wingdings" pitchFamily="2" charset="2"/>
              <a:buNone/>
            </a:pPr>
            <a:r>
              <a:rPr lang="en-US" sz="2500" b="1"/>
              <a:t> 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8670925" y="648811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9853E65E-3C1B-400A-A6F0-08AD033E8A2A}" type="slidenum">
              <a:rPr lang="en-US" sz="1400" b="1">
                <a:latin typeface="Arial" charset="0"/>
              </a:rPr>
              <a:pPr/>
              <a:t>11</a:t>
            </a:fld>
            <a:r>
              <a:rPr lang="en-US" sz="1400" b="1">
                <a:latin typeface="Arial" charset="0"/>
              </a:rPr>
              <a:t>.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4479925" y="1487488"/>
            <a:ext cx="405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Arial" charset="0"/>
              </a:rPr>
              <a:t> </a:t>
            </a:r>
            <a:endParaRPr lang="en-US" sz="2400" b="1">
              <a:latin typeface="Arial" charset="0"/>
              <a:sym typeface="Wingdings" pitchFamily="2" charset="2"/>
            </a:endParaRP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533400" y="9906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The presence of chlorofluorcarbons in the stratosphere can catalyze the destruction of ozone.  UV light causes a Chlorine free radical to be  released</a:t>
            </a:r>
          </a:p>
        </p:txBody>
      </p:sp>
      <p:pic>
        <p:nvPicPr>
          <p:cNvPr id="222215" name="Picture 7" descr="http://www.chemguide.co.uk/physical/catalysis/padding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3684588"/>
            <a:ext cx="381000" cy="142875"/>
          </a:xfrm>
          <a:prstGeom prst="rect">
            <a:avLst/>
          </a:prstGeom>
          <a:noFill/>
        </p:spPr>
      </p:pic>
      <p:pic>
        <p:nvPicPr>
          <p:cNvPr id="222216" name="Picture 8" descr="http://www.chemguide.co.uk/physical/catalysis/padding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3867150"/>
            <a:ext cx="47625" cy="47625"/>
          </a:xfrm>
          <a:prstGeom prst="rect">
            <a:avLst/>
          </a:prstGeom>
          <a:noFill/>
        </p:spPr>
      </p:pic>
      <p:pic>
        <p:nvPicPr>
          <p:cNvPr id="222217" name="Picture 9" descr="http://www.chemguide.co.uk/physical/catalysis/padding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4049713"/>
            <a:ext cx="47625" cy="47625"/>
          </a:xfrm>
          <a:prstGeom prst="rect">
            <a:avLst/>
          </a:prstGeom>
          <a:noFill/>
        </p:spPr>
      </p:pic>
      <p:graphicFrame>
        <p:nvGraphicFramePr>
          <p:cNvPr id="225280" name="Object 0"/>
          <p:cNvGraphicFramePr>
            <a:graphicFrameLocks noChangeAspect="1"/>
          </p:cNvGraphicFramePr>
          <p:nvPr/>
        </p:nvGraphicFramePr>
        <p:xfrm>
          <a:off x="2000250" y="2209800"/>
          <a:ext cx="4629150" cy="2284413"/>
        </p:xfrm>
        <a:graphic>
          <a:graphicData uri="http://schemas.openxmlformats.org/presentationml/2006/ole">
            <p:oleObj spid="_x0000_s47106" name="Bitmap Image" r:id="rId6" imgW="4552381" imgH="2257740" progId="Paint.Picture">
              <p:embed/>
            </p:oleObj>
          </a:graphicData>
        </a:graphic>
      </p:graphicFrame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152400" y="4495800"/>
            <a:ext cx="8458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</a:rPr>
              <a:t>The chlorine free radical attacks ozone and converts it</a:t>
            </a:r>
          </a:p>
          <a:p>
            <a:r>
              <a:rPr lang="en-US" sz="2400" b="1">
                <a:latin typeface="Arial" charset="0"/>
              </a:rPr>
              <a:t>Back to oxygen.  It is  then regenerated to repeat the</a:t>
            </a:r>
          </a:p>
          <a:p>
            <a:r>
              <a:rPr lang="en-US" sz="2400" b="1">
                <a:latin typeface="Arial" charset="0"/>
              </a:rPr>
              <a:t>Process.  The result is that each chlorine free radical can </a:t>
            </a:r>
          </a:p>
          <a:p>
            <a:r>
              <a:rPr lang="en-US" sz="2400" b="1">
                <a:latin typeface="Arial" charset="0"/>
              </a:rPr>
              <a:t>Repeat this process many many times.  The result is that</a:t>
            </a:r>
          </a:p>
          <a:p>
            <a:r>
              <a:rPr lang="en-US" sz="2400" b="1">
                <a:latin typeface="Arial" charset="0"/>
              </a:rPr>
              <a:t>Ozone is destroyed faster than it is formed, causing its level to drop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Enzymes</a:t>
            </a:r>
          </a:p>
        </p:txBody>
      </p:sp>
      <p:pic>
        <p:nvPicPr>
          <p:cNvPr id="76803" name="Picture 6" descr="14_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4559"/>
          <a:stretch>
            <a:fillRect/>
          </a:stretch>
        </p:blipFill>
        <p:spPr>
          <a:xfrm>
            <a:off x="993775" y="1981200"/>
            <a:ext cx="3167063" cy="2617788"/>
          </a:xfrm>
        </p:spPr>
      </p:pic>
      <p:pic>
        <p:nvPicPr>
          <p:cNvPr id="76804" name="Picture 7" descr="14_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t="-11767" b="-11767"/>
          <a:stretch>
            <a:fillRect/>
          </a:stretch>
        </p:blipFill>
        <p:spPr/>
      </p:pic>
      <p:sp>
        <p:nvSpPr>
          <p:cNvPr id="7270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029200" y="1371600"/>
            <a:ext cx="38100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Enzymes are catalysts in biological systems.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substrate fits into the active site of the enzyme much like a key fits into a lock.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55D88AC-4567-4656-94FD-EEC2F62A5DE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0740" presetClass="entr" presetSubtype="696352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0740" presetClass="entr" presetSubtype="696352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-2865428" y="1399736"/>
            <a:ext cx="7851648" cy="18288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Bibiliography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en.wikipedia.org/wiki/Chemical_kinetics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http://www.saskschools.ca/curr_content/chem30_05/2_kinetics/kinetics2_1.htm</a:t>
            </a:r>
          </a:p>
          <a:p>
            <a:endParaRPr lang="en-US" dirty="0" smtClean="0"/>
          </a:p>
          <a:p>
            <a:r>
              <a:rPr lang="en-US" dirty="0" smtClean="0"/>
              <a:t>Geoffrey Neuss. Chemistry course companion. Bell and Bain Ltd. </a:t>
            </a:r>
            <a:r>
              <a:rPr lang="en-US" dirty="0" err="1" smtClean="0"/>
              <a:t>Glascow</a:t>
            </a:r>
            <a:r>
              <a:rPr lang="en-US" dirty="0" smtClean="0"/>
              <a:t>, 2007.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</p:txBody>
      </p:sp>
      <p:pic>
        <p:nvPicPr>
          <p:cNvPr id="49155" name="Picture 6" descr="14_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4440"/>
          <a:stretch>
            <a:fillRect/>
          </a:stretch>
        </p:blipFill>
        <p:spPr>
          <a:xfrm>
            <a:off x="914400" y="1403350"/>
            <a:ext cx="2833688" cy="2482850"/>
          </a:xfrm>
        </p:spPr>
      </p:pic>
      <p:pic>
        <p:nvPicPr>
          <p:cNvPr id="49156" name="Picture 7" descr="14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b="5400"/>
          <a:stretch>
            <a:fillRect/>
          </a:stretch>
        </p:blipFill>
        <p:spPr>
          <a:xfrm>
            <a:off x="0" y="4027488"/>
            <a:ext cx="2819400" cy="2600325"/>
          </a:xfrm>
        </p:spPr>
      </p:pic>
      <p:sp>
        <p:nvSpPr>
          <p:cNvPr id="4301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981200"/>
            <a:ext cx="4648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As temperature increases, so does the reaction rate.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This is because the rate constant, </a:t>
            </a:r>
            <a:r>
              <a:rPr lang="en-US" sz="2800" i="1" dirty="0" smtClean="0"/>
              <a:t>k</a:t>
            </a:r>
            <a:r>
              <a:rPr lang="en-US" sz="2800" dirty="0" smtClean="0"/>
              <a:t>,  depends on the temperature.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Rough rule of thumb: </a:t>
            </a:r>
            <a:r>
              <a:rPr lang="en-US" sz="2800" dirty="0" smtClean="0">
                <a:solidFill>
                  <a:srgbClr val="FF0000"/>
                </a:solidFill>
              </a:rPr>
              <a:t>an increase in 10°c doubles the rate.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2948831-8E39-4457-8FDA-54C5063BA18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Higher temperature results in more particles having the necessary activation energy.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This causes more successful collisions</a:t>
            </a:r>
            <a:endParaRPr lang="en-US" dirty="0"/>
          </a:p>
        </p:txBody>
      </p:sp>
      <p:pic>
        <p:nvPicPr>
          <p:cNvPr id="7" name="Picture 6" descr="gcsechem_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38" y="1981200"/>
            <a:ext cx="4847416" cy="3199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solid only surface particles can collide with the reactant.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Powdering increases surface area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larger surface area increases the reaction rate. </a:t>
            </a:r>
            <a:endParaRPr lang="en-US" dirty="0"/>
          </a:p>
        </p:txBody>
      </p:sp>
      <p:pic>
        <p:nvPicPr>
          <p:cNvPr id="13" name="Picture 12" descr="surfacea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8" y="2293020"/>
            <a:ext cx="4478472" cy="2787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5874" y="1541490"/>
            <a:ext cx="3606156" cy="4141336"/>
          </a:xfrm>
        </p:spPr>
        <p:txBody>
          <a:bodyPr>
            <a:normAutofit/>
          </a:bodyPr>
          <a:lstStyle/>
          <a:p>
            <a:r>
              <a:rPr lang="en-US" dirty="0" smtClean="0"/>
              <a:t>More concentration increases collisions per second per unit volume.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As reactants get used up the concentration decreases.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4396502"/>
            <a:ext cx="38100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Most reactions slow down as time proceeds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260251"/>
            <a:ext cx="4663438" cy="15505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150225" cy="841375"/>
          </a:xfrm>
        </p:spPr>
        <p:txBody>
          <a:bodyPr/>
          <a:lstStyle/>
          <a:p>
            <a:r>
              <a:rPr lang="en-US" sz="4400" b="1">
                <a:latin typeface="Arial Rounded MT Bold" pitchFamily="34" charset="0"/>
              </a:rPr>
              <a:t>Catalysts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924800" cy="2895600"/>
          </a:xfrm>
        </p:spPr>
        <p:txBody>
          <a:bodyPr/>
          <a:lstStyle/>
          <a:p>
            <a:r>
              <a:rPr lang="en-US" sz="2100" b="1" dirty="0"/>
              <a:t>Catalysts increase the rate of a reaction by decreasing the activation energy of the reaction.</a:t>
            </a:r>
          </a:p>
          <a:p>
            <a:r>
              <a:rPr lang="en-US" sz="2100" b="1" dirty="0"/>
              <a:t>Catalysts change the mechanism by which the process occurs.</a:t>
            </a:r>
          </a:p>
          <a:p>
            <a:r>
              <a:rPr lang="en-US" sz="2100" b="1" dirty="0"/>
              <a:t>Some catalysts also make atoms line up in the correct orientation so as to enhance the reaction rate</a:t>
            </a:r>
          </a:p>
        </p:txBody>
      </p:sp>
      <p:pic>
        <p:nvPicPr>
          <p:cNvPr id="69639" name="Picture 7" descr="14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861"/>
          <a:stretch>
            <a:fillRect/>
          </a:stretch>
        </p:blipFill>
        <p:spPr>
          <a:xfrm>
            <a:off x="838200" y="3962400"/>
            <a:ext cx="4267200" cy="2692400"/>
          </a:xfrm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670925" y="648811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30F1E74D-2E5F-435A-98E5-44398DD750A2}" type="slidenum">
              <a:rPr lang="en-US" sz="1400" b="1">
                <a:latin typeface="Arial" charset="0"/>
              </a:rPr>
              <a:pPr/>
              <a:t>6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313613" cy="1143000"/>
          </a:xfrm>
        </p:spPr>
        <p:txBody>
          <a:bodyPr/>
          <a:lstStyle/>
          <a:p>
            <a:r>
              <a:rPr lang="en-US" sz="4000">
                <a:latin typeface="Arial Rounded MT Bold" pitchFamily="34" charset="0"/>
              </a:rPr>
              <a:t>Catalysts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8670925" y="648811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CDE6CF-F858-4D50-A844-05788E0DE62D}" type="slidenum">
              <a:rPr lang="en-US" sz="1400" b="1">
                <a:latin typeface="Arial" charset="0"/>
              </a:rPr>
              <a:pPr/>
              <a:t>7</a:t>
            </a:fld>
            <a:r>
              <a:rPr lang="en-US" sz="1400" b="1">
                <a:latin typeface="Arial" charset="0"/>
              </a:rPr>
              <a:t>.</a:t>
            </a:r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3733800" y="1143000"/>
          <a:ext cx="5334000" cy="4432300"/>
        </p:xfrm>
        <a:graphic>
          <a:graphicData uri="http://schemas.openxmlformats.org/presentationml/2006/ole">
            <p:oleObj spid="_x0000_s45058" name="Bitmap Image" r:id="rId4" imgW="4258269" imgH="3304762" progId="Paint.Picture">
              <p:embed/>
            </p:oleObj>
          </a:graphicData>
        </a:graphic>
      </p:graphicFrame>
      <p:sp>
        <p:nvSpPr>
          <p:cNvPr id="716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579813" cy="4114800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C82E32"/>
              </a:buClr>
              <a:buFont typeface="Wingdings" pitchFamily="2" charset="2"/>
              <a:buNone/>
            </a:pPr>
            <a:r>
              <a:rPr lang="en-US" sz="2400" b="1">
                <a:latin typeface="Arial" charset="0"/>
              </a:rPr>
              <a:t>Catalysts may be either homogeneous or heterogeneous</a:t>
            </a:r>
          </a:p>
          <a:p>
            <a:pPr marL="0" indent="0">
              <a:lnSpc>
                <a:spcPct val="90000"/>
              </a:lnSpc>
              <a:buClr>
                <a:srgbClr val="C82E32"/>
              </a:buClr>
              <a:buFont typeface="Wingdings" pitchFamily="2" charset="2"/>
              <a:buNone/>
            </a:pPr>
            <a:endParaRPr lang="en-US" sz="2400" b="1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rgbClr val="C82E32"/>
              </a:buClr>
              <a:buFont typeface="Wingdings" pitchFamily="2" charset="2"/>
              <a:buNone/>
            </a:pPr>
            <a:r>
              <a:rPr lang="en-US" sz="2400" b="1">
                <a:latin typeface="Arial" charset="0"/>
              </a:rPr>
              <a:t>A </a:t>
            </a:r>
            <a:r>
              <a:rPr lang="en-US" sz="2400" b="1">
                <a:solidFill>
                  <a:srgbClr val="990000"/>
                </a:solidFill>
                <a:latin typeface="Arial" charset="0"/>
              </a:rPr>
              <a:t>homogeneous </a:t>
            </a:r>
            <a:r>
              <a:rPr lang="en-US" sz="2400" b="1">
                <a:latin typeface="Arial" charset="0"/>
              </a:rPr>
              <a:t>catalyst is in the same phase as the substances reacting.</a:t>
            </a:r>
          </a:p>
          <a:p>
            <a:pPr marL="0" indent="0">
              <a:lnSpc>
                <a:spcPct val="90000"/>
              </a:lnSpc>
              <a:buClr>
                <a:srgbClr val="C82E32"/>
              </a:buClr>
              <a:buFont typeface="Wingdings" pitchFamily="2" charset="2"/>
              <a:buNone/>
            </a:pPr>
            <a:r>
              <a:rPr lang="en-US" sz="2400" b="1">
                <a:latin typeface="Arial" charset="0"/>
              </a:rPr>
              <a:t>A</a:t>
            </a:r>
            <a:r>
              <a:rPr lang="en-US" sz="2400" b="1">
                <a:solidFill>
                  <a:srgbClr val="990000"/>
                </a:solidFill>
                <a:latin typeface="Arial" charset="0"/>
              </a:rPr>
              <a:t> heterogeneous </a:t>
            </a:r>
            <a:r>
              <a:rPr lang="en-US" sz="2400" b="1">
                <a:latin typeface="Arial" charset="0"/>
              </a:rPr>
              <a:t>catalyst is in a different 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b="1" dirty="0" smtClean="0"/>
              <a:t>Catalysts and Mechanisms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924800" cy="2743200"/>
          </a:xfrm>
        </p:spPr>
        <p:txBody>
          <a:bodyPr>
            <a:normAutofit lnSpcReduction="10000"/>
          </a:bodyPr>
          <a:lstStyle/>
          <a:p>
            <a:pPr marL="962025" indent="-85090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/>
              <a:t>Mechanism with a catalyst</a:t>
            </a:r>
          </a:p>
          <a:p>
            <a:pPr marL="962025" indent="-850900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sz="2800" b="1" dirty="0"/>
              <a:t>AlCl</a:t>
            </a:r>
            <a:r>
              <a:rPr lang="en-US" sz="2800" b="1" baseline="-25000" dirty="0"/>
              <a:t>3 </a:t>
            </a:r>
            <a:r>
              <a:rPr lang="en-US" sz="2800" b="1" dirty="0"/>
              <a:t>+  Cl</a:t>
            </a:r>
            <a:r>
              <a:rPr lang="en-US" sz="2800" b="1" baseline="-25000" dirty="0"/>
              <a:t>2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7BA600"/>
                </a:solidFill>
                <a:sym typeface="Wingdings" pitchFamily="2" charset="2"/>
              </a:rPr>
              <a:t>AlCl</a:t>
            </a:r>
            <a:r>
              <a:rPr lang="en-US" sz="2800" b="1" baseline="-25000" dirty="0">
                <a:solidFill>
                  <a:srgbClr val="7BA600"/>
                </a:solidFill>
                <a:sym typeface="Wingdings" pitchFamily="2" charset="2"/>
              </a:rPr>
              <a:t>4</a:t>
            </a:r>
            <a:r>
              <a:rPr lang="en-US" sz="2800" b="1" baseline="30000" dirty="0">
                <a:solidFill>
                  <a:srgbClr val="7BA600"/>
                </a:solidFill>
                <a:sym typeface="Wingdings" pitchFamily="2" charset="2"/>
              </a:rPr>
              <a:t>-</a:t>
            </a:r>
            <a:r>
              <a:rPr lang="en-US" sz="2800" b="1" dirty="0">
                <a:sym typeface="Wingdings" pitchFamily="2" charset="2"/>
              </a:rPr>
              <a:t>  + </a:t>
            </a:r>
            <a:r>
              <a:rPr lang="en-US" sz="2800" b="1" dirty="0" err="1">
                <a:solidFill>
                  <a:srgbClr val="0066CC"/>
                </a:solidFill>
                <a:sym typeface="Wingdings" pitchFamily="2" charset="2"/>
              </a:rPr>
              <a:t>Cl</a:t>
            </a:r>
            <a:r>
              <a:rPr lang="en-US" sz="2800" b="1" baseline="30000" dirty="0">
                <a:solidFill>
                  <a:srgbClr val="0066CC"/>
                </a:solidFill>
                <a:sym typeface="Wingdings" pitchFamily="2" charset="2"/>
              </a:rPr>
              <a:t>+                   </a:t>
            </a:r>
            <a:r>
              <a:rPr lang="en-US" sz="2800" b="1" baseline="30000" dirty="0">
                <a:sym typeface="Wingdings" pitchFamily="2" charset="2"/>
              </a:rPr>
              <a:t>.</a:t>
            </a:r>
          </a:p>
          <a:p>
            <a:pPr marL="962025" indent="-850900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sz="2800" b="1" dirty="0" err="1">
                <a:solidFill>
                  <a:srgbClr val="0066CC"/>
                </a:solidFill>
                <a:sym typeface="Wingdings" pitchFamily="2" charset="2"/>
              </a:rPr>
              <a:t>Cl</a:t>
            </a:r>
            <a:r>
              <a:rPr lang="en-US" sz="2800" b="1" baseline="30000" dirty="0">
                <a:solidFill>
                  <a:srgbClr val="0066CC"/>
                </a:solidFill>
                <a:sym typeface="Wingdings" pitchFamily="2" charset="2"/>
              </a:rPr>
              <a:t>+</a:t>
            </a:r>
            <a:r>
              <a:rPr lang="en-US" sz="2800" b="1" dirty="0">
                <a:sym typeface="Wingdings" pitchFamily="2" charset="2"/>
              </a:rPr>
              <a:t>   +  C</a:t>
            </a:r>
            <a:r>
              <a:rPr lang="en-US" sz="2800" b="1" baseline="-25000" dirty="0">
                <a:sym typeface="Wingdings" pitchFamily="2" charset="2"/>
              </a:rPr>
              <a:t>6</a:t>
            </a:r>
            <a:r>
              <a:rPr lang="en-US" sz="2800" b="1" dirty="0">
                <a:sym typeface="Wingdings" pitchFamily="2" charset="2"/>
              </a:rPr>
              <a:t>H</a:t>
            </a:r>
            <a:r>
              <a:rPr lang="en-US" sz="2800" b="1" baseline="-25000" dirty="0">
                <a:sym typeface="Wingdings" pitchFamily="2" charset="2"/>
              </a:rPr>
              <a:t>6</a:t>
            </a:r>
            <a:r>
              <a:rPr lang="en-US" sz="2800" b="1" dirty="0">
                <a:sym typeface="Wingdings" pitchFamily="2" charset="2"/>
              </a:rPr>
              <a:t>    C</a:t>
            </a:r>
            <a:r>
              <a:rPr lang="en-US" sz="2800" b="1" baseline="-25000" dirty="0">
                <a:sym typeface="Wingdings" pitchFamily="2" charset="2"/>
              </a:rPr>
              <a:t>6</a:t>
            </a:r>
            <a:r>
              <a:rPr lang="en-US" sz="2800" b="1" dirty="0">
                <a:sym typeface="Wingdings" pitchFamily="2" charset="2"/>
              </a:rPr>
              <a:t>H</a:t>
            </a:r>
            <a:r>
              <a:rPr lang="en-US" sz="2800" b="1" baseline="-25000" dirty="0">
                <a:sym typeface="Wingdings" pitchFamily="2" charset="2"/>
              </a:rPr>
              <a:t>5</a:t>
            </a:r>
            <a:r>
              <a:rPr lang="en-US" sz="2800" b="1" dirty="0">
                <a:sym typeface="Wingdings" pitchFamily="2" charset="2"/>
              </a:rPr>
              <a:t>Cl  +  </a:t>
            </a:r>
            <a:r>
              <a:rPr lang="en-US" sz="2800" b="1" dirty="0">
                <a:solidFill>
                  <a:srgbClr val="7BA600"/>
                </a:solidFill>
                <a:sym typeface="Wingdings" pitchFamily="2" charset="2"/>
              </a:rPr>
              <a:t>H</a:t>
            </a:r>
            <a:r>
              <a:rPr lang="en-US" sz="2800" b="1" baseline="30000" dirty="0">
                <a:solidFill>
                  <a:srgbClr val="7BA600"/>
                </a:solidFill>
                <a:sym typeface="Wingdings" pitchFamily="2" charset="2"/>
              </a:rPr>
              <a:t>+          </a:t>
            </a:r>
            <a:r>
              <a:rPr lang="en-US" sz="2800" b="1" baseline="30000" dirty="0">
                <a:sym typeface="Wingdings" pitchFamily="2" charset="2"/>
              </a:rPr>
              <a:t>.</a:t>
            </a:r>
          </a:p>
          <a:p>
            <a:pPr marL="962025" indent="-850900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sz="2800" b="1" dirty="0">
                <a:solidFill>
                  <a:srgbClr val="7BA600"/>
                </a:solidFill>
                <a:sym typeface="Wingdings" pitchFamily="2" charset="2"/>
              </a:rPr>
              <a:t>H</a:t>
            </a:r>
            <a:r>
              <a:rPr lang="en-US" sz="2800" b="1" baseline="30000" dirty="0">
                <a:solidFill>
                  <a:srgbClr val="7BA600"/>
                </a:solidFill>
                <a:sym typeface="Wingdings" pitchFamily="2" charset="2"/>
              </a:rPr>
              <a:t>+</a:t>
            </a:r>
            <a:r>
              <a:rPr lang="en-US" sz="2800" b="1" dirty="0">
                <a:solidFill>
                  <a:srgbClr val="7BA600"/>
                </a:solidFill>
                <a:sym typeface="Wingdings" pitchFamily="2" charset="2"/>
              </a:rPr>
              <a:t>    +AlCl</a:t>
            </a:r>
            <a:r>
              <a:rPr lang="en-US" sz="2800" b="1" baseline="-25000" dirty="0">
                <a:solidFill>
                  <a:srgbClr val="7BA600"/>
                </a:solidFill>
                <a:sym typeface="Wingdings" pitchFamily="2" charset="2"/>
              </a:rPr>
              <a:t>4</a:t>
            </a:r>
            <a:r>
              <a:rPr lang="en-US" sz="2800" b="1" baseline="30000" dirty="0">
                <a:solidFill>
                  <a:srgbClr val="7BA600"/>
                </a:solidFill>
                <a:sym typeface="Wingdings" pitchFamily="2" charset="2"/>
              </a:rPr>
              <a:t>-</a:t>
            </a:r>
            <a:r>
              <a:rPr lang="en-US" sz="2800" b="1" dirty="0">
                <a:sym typeface="Wingdings" pitchFamily="2" charset="2"/>
              </a:rPr>
              <a:t>    AlCl</a:t>
            </a:r>
            <a:r>
              <a:rPr lang="en-US" sz="2800" b="1" baseline="-25000" dirty="0">
                <a:sym typeface="Wingdings" pitchFamily="2" charset="2"/>
              </a:rPr>
              <a:t>3</a:t>
            </a:r>
            <a:r>
              <a:rPr lang="en-US" sz="2800" b="1" dirty="0">
                <a:sym typeface="Wingdings" pitchFamily="2" charset="2"/>
              </a:rPr>
              <a:t>  +  </a:t>
            </a:r>
            <a:r>
              <a:rPr lang="en-US" sz="2800" b="1" dirty="0" err="1">
                <a:sym typeface="Wingdings" pitchFamily="2" charset="2"/>
              </a:rPr>
              <a:t>HCl</a:t>
            </a:r>
            <a:r>
              <a:rPr lang="en-US" sz="2800" b="1" baseline="30000" dirty="0">
                <a:sym typeface="Wingdings" pitchFamily="2" charset="2"/>
              </a:rPr>
              <a:t>.</a:t>
            </a:r>
            <a:endParaRPr lang="en-US" sz="2800" b="1" dirty="0">
              <a:sym typeface="Wingdings" pitchFamily="2" charset="2"/>
            </a:endParaRPr>
          </a:p>
          <a:p>
            <a:pPr marL="962025" indent="-85090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900" b="1" dirty="0">
                <a:sym typeface="Wingdings" pitchFamily="2" charset="2"/>
              </a:rPr>
              <a:t>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962025" indent="-85090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/>
              <a:t>Overall:  Cl</a:t>
            </a:r>
            <a:r>
              <a:rPr lang="en-US" sz="2800" b="1" baseline="-25000" dirty="0"/>
              <a:t>2</a:t>
            </a:r>
            <a:r>
              <a:rPr lang="en-US" sz="2800" b="1" dirty="0">
                <a:sym typeface="Wingdings" pitchFamily="2" charset="2"/>
              </a:rPr>
              <a:t>+  C</a:t>
            </a:r>
            <a:r>
              <a:rPr lang="en-US" sz="2800" b="1" baseline="-25000" dirty="0">
                <a:sym typeface="Wingdings" pitchFamily="2" charset="2"/>
              </a:rPr>
              <a:t>6</a:t>
            </a:r>
            <a:r>
              <a:rPr lang="en-US" sz="2800" b="1" dirty="0">
                <a:sym typeface="Wingdings" pitchFamily="2" charset="2"/>
              </a:rPr>
              <a:t>H</a:t>
            </a:r>
            <a:r>
              <a:rPr lang="en-US" sz="2800" b="1" baseline="-25000" dirty="0">
                <a:sym typeface="Wingdings" pitchFamily="2" charset="2"/>
              </a:rPr>
              <a:t>6</a:t>
            </a:r>
            <a:r>
              <a:rPr lang="en-US" sz="2800" b="1" dirty="0">
                <a:sym typeface="Wingdings" pitchFamily="2" charset="2"/>
              </a:rPr>
              <a:t>    C</a:t>
            </a:r>
            <a:r>
              <a:rPr lang="en-US" sz="2800" b="1" baseline="-25000" dirty="0">
                <a:sym typeface="Wingdings" pitchFamily="2" charset="2"/>
              </a:rPr>
              <a:t>6</a:t>
            </a:r>
            <a:r>
              <a:rPr lang="en-US" sz="2800" b="1" dirty="0">
                <a:sym typeface="Wingdings" pitchFamily="2" charset="2"/>
              </a:rPr>
              <a:t>H</a:t>
            </a:r>
            <a:r>
              <a:rPr lang="en-US" sz="2800" b="1" baseline="-25000" dirty="0">
                <a:sym typeface="Wingdings" pitchFamily="2" charset="2"/>
              </a:rPr>
              <a:t>5</a:t>
            </a:r>
            <a:r>
              <a:rPr lang="en-US" sz="2800" b="1" dirty="0">
                <a:sym typeface="Wingdings" pitchFamily="2" charset="2"/>
              </a:rPr>
              <a:t>Cl +</a:t>
            </a:r>
            <a:r>
              <a:rPr lang="en-US" sz="2800" b="1" dirty="0" err="1">
                <a:sym typeface="Wingdings" pitchFamily="2" charset="2"/>
              </a:rPr>
              <a:t>HCl</a:t>
            </a:r>
            <a:endParaRPr lang="en-US" sz="2800" b="1" dirty="0">
              <a:sym typeface="Wingdings" pitchFamily="2" charset="2"/>
            </a:endParaRPr>
          </a:p>
          <a:p>
            <a:pPr marL="962025" indent="-85090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b="1" dirty="0">
              <a:sym typeface="Wingdings" pitchFamily="2" charset="2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262188" y="4191000"/>
          <a:ext cx="3932237" cy="2438400"/>
        </p:xfrm>
        <a:graphic>
          <a:graphicData uri="http://schemas.openxmlformats.org/presentationml/2006/ole">
            <p:oleObj spid="_x0000_s18434" name="Bitmap Image" r:id="rId4" imgW="3685714" imgH="2285714" progId="PBrush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213A3CAD-3490-47B0-93BE-504FB45D748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661696" presetClass="entr" presetSubtype="77765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661696" presetClass="entr" presetSubtype="77765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661696" presetClass="entr" presetSubtype="77765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661696" presetClass="entr" presetSubtype="77765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661696" presetClass="entr" presetSubtype="77765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661696" presetClass="entr" presetSubtype="77765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Catalysts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3200400" cy="3505200"/>
          </a:xfrm>
        </p:spPr>
        <p:txBody>
          <a:bodyPr/>
          <a:lstStyle/>
          <a:p>
            <a:pPr marL="0" indent="0">
              <a:buClr>
                <a:srgbClr val="C82E32"/>
              </a:buClr>
              <a:buFontTx/>
              <a:buNone/>
            </a:pPr>
            <a:r>
              <a:rPr lang="en-US" sz="2400" smtClean="0"/>
              <a:t>One way a catalyst can speed up a reaction is by holding the reactants together and helping bonds to break.</a:t>
            </a:r>
          </a:p>
        </p:txBody>
      </p:sp>
      <p:pic>
        <p:nvPicPr>
          <p:cNvPr id="75780" name="Picture 5" descr="14_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539"/>
          <a:stretch>
            <a:fillRect/>
          </a:stretch>
        </p:blipFill>
        <p:spPr>
          <a:xfrm>
            <a:off x="3886200" y="1524000"/>
            <a:ext cx="4724400" cy="4114800"/>
          </a:xfrm>
        </p:spPr>
      </p:pic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0B103D0A-A5AF-46DC-B480-6C3FDF8337E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97</TotalTime>
  <Words>478</Words>
  <Application>Microsoft Macintosh PowerPoint</Application>
  <PresentationFormat>On-screen Show (4:3)</PresentationFormat>
  <Paragraphs>92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Bitmap Image</vt:lpstr>
      <vt:lpstr>Kinetics</vt:lpstr>
      <vt:lpstr>Temperature</vt:lpstr>
      <vt:lpstr>temperature</vt:lpstr>
      <vt:lpstr>Surface Area</vt:lpstr>
      <vt:lpstr>Concentration </vt:lpstr>
      <vt:lpstr>Catalysts</vt:lpstr>
      <vt:lpstr>Catalysts</vt:lpstr>
      <vt:lpstr>Catalysts and Mechanisms</vt:lpstr>
      <vt:lpstr>Catalysts</vt:lpstr>
      <vt:lpstr>Catalysts &amp; Stratospheric Ozone</vt:lpstr>
      <vt:lpstr>Catalysts &amp; Stratospheric Ozone</vt:lpstr>
      <vt:lpstr>Enzymes</vt:lpstr>
      <vt:lpstr>End</vt:lpstr>
      <vt:lpstr>Bibiliography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</dc:title>
  <dc:creator>Adriana Hartmann</dc:creator>
  <cp:lastModifiedBy>ahartmann</cp:lastModifiedBy>
  <cp:revision>4</cp:revision>
  <dcterms:created xsi:type="dcterms:W3CDTF">2010-05-20T21:31:13Z</dcterms:created>
  <dcterms:modified xsi:type="dcterms:W3CDTF">2010-05-25T11:50:57Z</dcterms:modified>
</cp:coreProperties>
</file>