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79" r:id="rId19"/>
    <p:sldId id="274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7041F-D36E-442C-A5E4-9FDA3FCCF9AB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18892-4DC8-439F-8D5B-7FF07F51D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5305F-FF10-43CC-A7E0-A07133486EA8}" type="slidenum">
              <a:rPr lang="en-US"/>
              <a:pPr/>
              <a:t>2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33F49-BE63-4FBB-B124-C84E451FFD41}" type="slidenum">
              <a:rPr lang="en-US"/>
              <a:pPr/>
              <a:t>11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AAC22-5A92-47FD-BC85-0BE906A9DDAC}" type="slidenum">
              <a:rPr lang="en-US"/>
              <a:pPr/>
              <a:t>12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4ABF1-954A-4FB2-B3F1-380D1066372D}" type="slidenum">
              <a:rPr lang="en-US"/>
              <a:pPr/>
              <a:t>13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937C8-ECEE-4AED-9736-E20B4B8416F1}" type="slidenum">
              <a:rPr lang="en-US"/>
              <a:pPr/>
              <a:t>14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34E7BA-2B65-44DC-97A7-9E528ED2DA1B}" type="slidenum">
              <a:rPr lang="en-US"/>
              <a:pPr/>
              <a:t>15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DFE94-42EB-49FB-ABFC-B99611A24127}" type="slidenum">
              <a:rPr lang="en-US"/>
              <a:pPr/>
              <a:t>16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F048A-B631-42C1-8CE6-855BEF882F70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51647-8169-45F4-AF4F-1BAD905D172E}" type="slidenum">
              <a:rPr lang="en-US"/>
              <a:pPr/>
              <a:t>18</a:t>
            </a:fld>
            <a:endParaRPr lang="en-US"/>
          </a:p>
        </p:txBody>
      </p:sp>
      <p:sp>
        <p:nvSpPr>
          <p:cNvPr id="21197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4D6C4E-6524-4F52-BB2E-6CA826B02BF2}" type="slidenum">
              <a:rPr lang="en-US"/>
              <a:pPr/>
              <a:t>3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91BC9A-FDE0-4911-BEAD-D2E1137C74D1}" type="slidenum">
              <a:rPr lang="en-US"/>
              <a:pPr/>
              <a:t>4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6945B-7541-4113-85BD-16EC34EBF69B}" type="slidenum">
              <a:rPr lang="en-US"/>
              <a:pPr/>
              <a:t>5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2C43B-F134-43E9-8DF5-7BBBAB8F4081}" type="slidenum">
              <a:rPr lang="en-US"/>
              <a:pPr/>
              <a:t>6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62891-A345-4A4F-984C-830AB8205E0E}" type="slidenum">
              <a:rPr lang="en-US"/>
              <a:pPr/>
              <a:t>7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E6D7A-E736-49ED-9510-318975805BFC}" type="slidenum">
              <a:rPr lang="en-US"/>
              <a:pPr/>
              <a:t>8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EFF54E-56EB-45E2-A988-EE9CE86C0504}" type="slidenum">
              <a:rPr lang="en-US"/>
              <a:pPr/>
              <a:t>9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07518-52A5-4511-B931-EF4D43329C76}" type="slidenum">
              <a:rPr lang="en-US"/>
              <a:pPr/>
              <a:t>10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17E7C-89FC-48C2-843A-556B08F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E28D6-F9A1-481E-A62E-14EFE71C2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A6FB5-BDE4-49D3-9B13-DD575AA15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6C1E20-2D2D-48C0-9C38-497459325000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7CBF5B-11F0-402F-A336-41DCE7D22E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295400"/>
            <a:ext cx="3355848" cy="1752600"/>
          </a:xfrm>
        </p:spPr>
        <p:txBody>
          <a:bodyPr/>
          <a:lstStyle/>
          <a:p>
            <a:r>
              <a:rPr lang="en-US" dirty="0" smtClean="0"/>
              <a:t>			Kinetics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124200"/>
            <a:ext cx="4730496" cy="1780736"/>
          </a:xfrm>
        </p:spPr>
        <p:txBody>
          <a:bodyPr/>
          <a:lstStyle/>
          <a:p>
            <a:r>
              <a:rPr lang="en-US" dirty="0" smtClean="0"/>
              <a:t>Reaction Mechanisms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66426" y="6211669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Adriana Hartmann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Fast Initial Step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7772400" cy="3657600"/>
          </a:xfrm>
        </p:spPr>
        <p:txBody>
          <a:bodyPr/>
          <a:lstStyle/>
          <a:p>
            <a:r>
              <a:rPr lang="en-US" dirty="0" smtClean="0"/>
              <a:t>The rate of the overall reaction depends upon the rate of the slow step.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rate law for that step would be</a:t>
            </a:r>
          </a:p>
          <a:p>
            <a:endParaRPr lang="en-US" dirty="0" smtClean="0"/>
          </a:p>
          <a:p>
            <a:pPr algn="ctr">
              <a:buFontTx/>
              <a:buNone/>
            </a:pPr>
            <a:endParaRPr lang="en-US" dirty="0" smtClean="0"/>
          </a:p>
          <a:p>
            <a:r>
              <a:rPr lang="en-US" dirty="0" smtClean="0"/>
              <a:t>But how can we find [NOBr</a:t>
            </a:r>
            <a:r>
              <a:rPr lang="en-US" baseline="-25000" dirty="0" smtClean="0"/>
              <a:t>2</a:t>
            </a:r>
            <a:r>
              <a:rPr lang="en-US" dirty="0" smtClean="0"/>
              <a:t>]?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676400"/>
            <a:ext cx="57785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2209800"/>
            <a:ext cx="6223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4648200"/>
            <a:ext cx="5105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3" name="Text Box 8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D4BD9B4-9387-4D54-839C-D259A33A2CC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Fast Initial Step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/>
          <a:lstStyle/>
          <a:p>
            <a:r>
              <a:rPr lang="en-US" sz="2800" b="1" dirty="0" smtClean="0"/>
              <a:t>NOBr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can react two ways</a:t>
            </a:r>
            <a:r>
              <a:rPr lang="en-US" sz="2800" dirty="0" smtClean="0"/>
              <a:t>: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With NO to form </a:t>
            </a:r>
            <a:r>
              <a:rPr lang="en-US" dirty="0" err="1" smtClean="0"/>
              <a:t>NOBr</a:t>
            </a:r>
            <a:endParaRPr lang="en-US" dirty="0" smtClean="0"/>
          </a:p>
          <a:p>
            <a:pPr lvl="1">
              <a:buClr>
                <a:schemeClr val="accent2"/>
              </a:buClr>
            </a:pPr>
            <a:r>
              <a:rPr lang="en-US" dirty="0" smtClean="0"/>
              <a:t>By decomposition to reform NO and Br</a:t>
            </a:r>
            <a:r>
              <a:rPr lang="en-US" baseline="-25000" dirty="0" smtClean="0"/>
              <a:t>2</a:t>
            </a:r>
          </a:p>
          <a:p>
            <a:pPr lvl="1">
              <a:buClr>
                <a:schemeClr val="accent2"/>
              </a:buClr>
              <a:buNone/>
            </a:pPr>
            <a:endParaRPr lang="en-US" baseline="-25000" dirty="0" smtClean="0">
              <a:solidFill>
                <a:schemeClr val="accent2"/>
              </a:solidFill>
            </a:endParaRPr>
          </a:p>
          <a:p>
            <a:r>
              <a:rPr lang="en-US" sz="2800" b="1" dirty="0" smtClean="0"/>
              <a:t>The reactants and products of the first step are in equilibrium with each other.</a:t>
            </a:r>
          </a:p>
          <a:p>
            <a:r>
              <a:rPr lang="en-US" sz="2800" b="1" dirty="0" smtClean="0"/>
              <a:t>Therefore,</a:t>
            </a:r>
          </a:p>
          <a:p>
            <a:pPr algn="ctr">
              <a:buFontTx/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Rate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f</a:t>
            </a:r>
            <a:r>
              <a:rPr lang="en-US" sz="2800" dirty="0" smtClean="0">
                <a:solidFill>
                  <a:srgbClr val="FF0000"/>
                </a:solidFill>
              </a:rPr>
              <a:t> = Rate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r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00200"/>
            <a:ext cx="5626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981200"/>
            <a:ext cx="6223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4C7846E-88D3-4204-A9DD-A7219CF5E98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Fast Initial Step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2590800"/>
          </a:xfrm>
        </p:spPr>
        <p:txBody>
          <a:bodyPr/>
          <a:lstStyle/>
          <a:p>
            <a:r>
              <a:rPr lang="en-US" sz="2800" dirty="0" smtClean="0"/>
              <a:t>Because </a:t>
            </a:r>
            <a:r>
              <a:rPr lang="en-US" sz="2800" dirty="0" err="1" smtClean="0"/>
              <a:t>Rate</a:t>
            </a:r>
            <a:r>
              <a:rPr lang="en-US" sz="2800" i="1" baseline="-25000" dirty="0" err="1" smtClean="0"/>
              <a:t>f</a:t>
            </a:r>
            <a:r>
              <a:rPr lang="en-US" sz="2800" dirty="0" smtClean="0"/>
              <a:t> = Rate</a:t>
            </a:r>
            <a:r>
              <a:rPr lang="en-US" sz="2800" i="1" baseline="-25000" dirty="0" smtClean="0"/>
              <a:t>r </a:t>
            </a:r>
            <a:r>
              <a:rPr lang="en-US" sz="2800" dirty="0" smtClean="0"/>
              <a:t>,</a:t>
            </a:r>
          </a:p>
          <a:p>
            <a:pPr algn="ctr">
              <a:buFontTx/>
              <a:buNone/>
            </a:pPr>
            <a:r>
              <a:rPr lang="en-US" sz="2800" i="1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[NO] [Br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] = </a:t>
            </a:r>
            <a:r>
              <a:rPr lang="en-US" sz="2800" i="1" dirty="0" smtClean="0"/>
              <a:t>k</a:t>
            </a:r>
            <a:r>
              <a:rPr lang="en-US" sz="2800" baseline="-25000" dirty="0" smtClean="0">
                <a:cs typeface="Arial" charset="0"/>
              </a:rPr>
              <a:t>−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[NOBr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]</a:t>
            </a:r>
          </a:p>
          <a:p>
            <a:pPr algn="ctr"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Solving for [NOBr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] gives us</a:t>
            </a:r>
          </a:p>
          <a:p>
            <a:pPr algn="ctr">
              <a:buFontTx/>
              <a:buNone/>
            </a:pPr>
            <a:endParaRPr lang="en-US" sz="2800" dirty="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51088" y="4997450"/>
            <a:ext cx="4440237" cy="946150"/>
            <a:chOff x="1159" y="3217"/>
            <a:chExt cx="2797" cy="59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159" y="3217"/>
              <a:ext cx="432" cy="596"/>
              <a:chOff x="1159" y="3217"/>
              <a:chExt cx="432" cy="596"/>
            </a:xfrm>
          </p:grpSpPr>
          <p:sp>
            <p:nvSpPr>
              <p:cNvPr id="72714" name="Rectangle 4"/>
              <p:cNvSpPr>
                <a:spLocks noChangeArrowheads="1"/>
              </p:cNvSpPr>
              <p:nvPr/>
            </p:nvSpPr>
            <p:spPr bwMode="auto">
              <a:xfrm>
                <a:off x="1188" y="3217"/>
                <a:ext cx="398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C82E32"/>
                    </a:solidFill>
                  </a:rPr>
                  <a:t>k</a:t>
                </a:r>
                <a:r>
                  <a:rPr lang="en-US" sz="2800" baseline="-25000">
                    <a:solidFill>
                      <a:srgbClr val="C82E32"/>
                    </a:solidFill>
                  </a:rPr>
                  <a:t>1</a:t>
                </a:r>
                <a:endParaRPr lang="en-US" sz="2800">
                  <a:solidFill>
                    <a:srgbClr val="C82E32"/>
                  </a:solidFill>
                </a:endParaRPr>
              </a:p>
              <a:p>
                <a:pPr algn="ctr"/>
                <a:r>
                  <a:rPr lang="en-US" sz="2800" i="1">
                    <a:solidFill>
                      <a:srgbClr val="C82E32"/>
                    </a:solidFill>
                  </a:rPr>
                  <a:t>k</a:t>
                </a:r>
                <a:r>
                  <a:rPr lang="en-US" sz="2800" baseline="-25000">
                    <a:solidFill>
                      <a:srgbClr val="C82E32"/>
                    </a:solidFill>
                    <a:cs typeface="Arial" charset="0"/>
                  </a:rPr>
                  <a:t>−</a:t>
                </a:r>
                <a:r>
                  <a:rPr lang="en-US" sz="2800" baseline="-25000">
                    <a:solidFill>
                      <a:srgbClr val="C82E32"/>
                    </a:solidFill>
                  </a:rPr>
                  <a:t>1</a:t>
                </a:r>
                <a:endParaRPr lang="en-US" sz="2800" i="1">
                  <a:solidFill>
                    <a:srgbClr val="C82E32"/>
                  </a:solidFill>
                </a:endParaRPr>
              </a:p>
            </p:txBody>
          </p:sp>
          <p:sp>
            <p:nvSpPr>
              <p:cNvPr id="72715" name="Line 5"/>
              <p:cNvSpPr>
                <a:spLocks noChangeShapeType="1"/>
              </p:cNvSpPr>
              <p:nvPr/>
            </p:nvSpPr>
            <p:spPr bwMode="auto">
              <a:xfrm>
                <a:off x="1159" y="3545"/>
                <a:ext cx="432" cy="0"/>
              </a:xfrm>
              <a:prstGeom prst="line">
                <a:avLst/>
              </a:prstGeom>
              <a:noFill/>
              <a:ln w="19050">
                <a:solidFill>
                  <a:srgbClr val="C82E3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3" name="Rectangle 8"/>
            <p:cNvSpPr>
              <a:spLocks noChangeArrowheads="1"/>
            </p:cNvSpPr>
            <p:nvPr/>
          </p:nvSpPr>
          <p:spPr bwMode="auto">
            <a:xfrm>
              <a:off x="1584" y="3333"/>
              <a:ext cx="2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C82E32"/>
                  </a:solidFill>
                </a:rPr>
                <a:t>[NO] [Br</a:t>
              </a:r>
              <a:r>
                <a:rPr lang="en-US" sz="3200" baseline="-25000">
                  <a:solidFill>
                    <a:srgbClr val="C82E32"/>
                  </a:solidFill>
                </a:rPr>
                <a:t>2</a:t>
              </a:r>
              <a:r>
                <a:rPr lang="en-US" sz="3200">
                  <a:solidFill>
                    <a:srgbClr val="C82E32"/>
                  </a:solidFill>
                </a:rPr>
                <a:t>] = [NOBr</a:t>
              </a:r>
              <a:r>
                <a:rPr lang="en-US" sz="3200" baseline="-25000">
                  <a:solidFill>
                    <a:srgbClr val="C82E32"/>
                  </a:solidFill>
                </a:rPr>
                <a:t>2</a:t>
              </a:r>
              <a:r>
                <a:rPr lang="en-US" sz="3200">
                  <a:solidFill>
                    <a:srgbClr val="C82E32"/>
                  </a:solidFill>
                </a:rPr>
                <a:t>]</a:t>
              </a:r>
            </a:p>
          </p:txBody>
        </p:sp>
      </p:grpSp>
      <p:pic>
        <p:nvPicPr>
          <p:cNvPr id="7270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524000"/>
            <a:ext cx="5626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0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981200"/>
            <a:ext cx="6223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1" name="Text Box 12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8AF8AE7E-CE7E-4BC4-8A45-CA302390CCC6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Fast Initial Step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95600"/>
            <a:ext cx="7772400" cy="1752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Substituting this expression for [NOBr</a:t>
            </a:r>
            <a:r>
              <a:rPr lang="en-US" baseline="-25000" dirty="0" smtClean="0"/>
              <a:t>2</a:t>
            </a:r>
            <a:r>
              <a:rPr lang="en-US" dirty="0" smtClean="0"/>
              <a:t>] in the rate law for the rate-determining step gives</a:t>
            </a:r>
          </a:p>
        </p:txBody>
      </p:sp>
      <p:pic>
        <p:nvPicPr>
          <p:cNvPr id="73732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52600"/>
            <a:ext cx="5626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3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2209800"/>
            <a:ext cx="6223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4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3962400"/>
            <a:ext cx="5765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5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5257800"/>
            <a:ext cx="3911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6" name="Text Box 16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C63B016-BA78-42DB-9E77-2D4A9E5CBDB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Arrhenius Equation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8991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Svante</a:t>
            </a:r>
            <a:r>
              <a:rPr lang="en-US" dirty="0" smtClean="0"/>
              <a:t> Arrhenius developed a mathematical relationship between </a:t>
            </a:r>
            <a:r>
              <a:rPr lang="en-US" i="1" dirty="0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E</a:t>
            </a:r>
            <a:r>
              <a:rPr lang="en-US" i="1" baseline="-25000" dirty="0" smtClean="0"/>
              <a:t>a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/>
          </a:p>
          <a:p>
            <a:pPr>
              <a:buFontTx/>
              <a:buNone/>
            </a:pPr>
            <a:r>
              <a:rPr lang="en-US" i="1" dirty="0" smtClean="0"/>
              <a:t>A</a:t>
            </a:r>
            <a:r>
              <a:rPr lang="en-US" dirty="0" smtClean="0"/>
              <a:t> is the frequency factor, a number that represents the likelihood that collisions would occur with the proper orientation for reaction.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895600"/>
            <a:ext cx="22352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DDCC8C4-CD5E-4125-B7C2-903D31FC9E63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Arrhenius Equation</a:t>
            </a:r>
          </a:p>
        </p:txBody>
      </p:sp>
      <p:pic>
        <p:nvPicPr>
          <p:cNvPr id="60419" name="Picture 5" descr="14_1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b="5437"/>
          <a:stretch>
            <a:fillRect/>
          </a:stretch>
        </p:blipFill>
        <p:spPr>
          <a:xfrm>
            <a:off x="0" y="1752600"/>
            <a:ext cx="4572000" cy="2647950"/>
          </a:xfrm>
        </p:spPr>
      </p:pic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00200"/>
            <a:ext cx="3886200" cy="3505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	Taking the natural logarithm of both sides, the equation becomes</a:t>
            </a:r>
          </a:p>
          <a:p>
            <a:pPr algn="ctr">
              <a:buFontTx/>
              <a:buNone/>
            </a:pPr>
            <a:endParaRPr lang="en-US" sz="2800" i="1" smtClean="0"/>
          </a:p>
          <a:p>
            <a:endParaRPr lang="en-US" sz="280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465888" y="3352800"/>
            <a:ext cx="762000" cy="946150"/>
            <a:chOff x="1653" y="2968"/>
            <a:chExt cx="480" cy="596"/>
          </a:xfrm>
        </p:grpSpPr>
        <p:sp>
          <p:nvSpPr>
            <p:cNvPr id="60426" name="Rectangle 7"/>
            <p:cNvSpPr>
              <a:spLocks noChangeArrowheads="1"/>
            </p:cNvSpPr>
            <p:nvPr/>
          </p:nvSpPr>
          <p:spPr bwMode="auto">
            <a:xfrm>
              <a:off x="1688" y="2968"/>
              <a:ext cx="41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rgbClr val="C82E32"/>
                  </a:solidFill>
                </a:rPr>
                <a:t>1</a:t>
              </a:r>
            </a:p>
            <a:p>
              <a:pPr algn="ctr"/>
              <a:r>
                <a:rPr lang="en-US" sz="2800" i="1">
                  <a:solidFill>
                    <a:srgbClr val="C82E32"/>
                  </a:solidFill>
                </a:rPr>
                <a:t>RT</a:t>
              </a:r>
            </a:p>
          </p:txBody>
        </p:sp>
        <p:sp>
          <p:nvSpPr>
            <p:cNvPr id="60427" name="Line 8"/>
            <p:cNvSpPr>
              <a:spLocks noChangeShapeType="1"/>
            </p:cNvSpPr>
            <p:nvPr/>
          </p:nvSpPr>
          <p:spPr bwMode="auto">
            <a:xfrm>
              <a:off x="1653" y="3264"/>
              <a:ext cx="480" cy="0"/>
            </a:xfrm>
            <a:prstGeom prst="line">
              <a:avLst/>
            </a:prstGeom>
            <a:noFill/>
            <a:ln w="19050">
              <a:solidFill>
                <a:srgbClr val="C82E3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5334000" y="4433888"/>
            <a:ext cx="2239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197D"/>
                </a:solidFill>
              </a:rPr>
              <a:t>y</a:t>
            </a:r>
            <a:r>
              <a:rPr lang="en-US" sz="2800">
                <a:solidFill>
                  <a:srgbClr val="00197D"/>
                </a:solidFill>
              </a:rPr>
              <a:t>   =   </a:t>
            </a:r>
            <a:r>
              <a:rPr lang="en-US" sz="2800" i="1">
                <a:solidFill>
                  <a:srgbClr val="00197D"/>
                </a:solidFill>
              </a:rPr>
              <a:t>mx</a:t>
            </a:r>
            <a:r>
              <a:rPr lang="en-US" sz="2800">
                <a:solidFill>
                  <a:srgbClr val="00197D"/>
                </a:solidFill>
              </a:rPr>
              <a:t> +</a:t>
            </a:r>
            <a:r>
              <a:rPr lang="en-US" sz="2800" i="1">
                <a:solidFill>
                  <a:srgbClr val="00197D"/>
                </a:solidFill>
              </a:rPr>
              <a:t> b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381000" y="4951413"/>
            <a:ext cx="76231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When </a:t>
            </a:r>
            <a:r>
              <a:rPr lang="en-US" sz="2800" i="1">
                <a:solidFill>
                  <a:srgbClr val="C82E32"/>
                </a:solidFill>
              </a:rPr>
              <a:t>k</a:t>
            </a:r>
            <a:r>
              <a:rPr lang="en-US" sz="2800"/>
              <a:t> is determined experimentally at several temperatures, </a:t>
            </a:r>
            <a:r>
              <a:rPr lang="en-US" sz="2800" i="1">
                <a:solidFill>
                  <a:srgbClr val="C82E32"/>
                </a:solidFill>
              </a:rPr>
              <a:t>E</a:t>
            </a:r>
            <a:r>
              <a:rPr lang="en-US" sz="2800" i="1" baseline="-25000">
                <a:solidFill>
                  <a:srgbClr val="C82E32"/>
                </a:solidFill>
              </a:rPr>
              <a:t>a</a:t>
            </a:r>
            <a:r>
              <a:rPr lang="en-US" sz="2800"/>
              <a:t>can be calculated from the slope of a </a:t>
            </a:r>
            <a:r>
              <a:rPr lang="en-US" sz="2800">
                <a:solidFill>
                  <a:srgbClr val="C82E32"/>
                </a:solidFill>
              </a:rPr>
              <a:t>plot of ln </a:t>
            </a:r>
            <a:r>
              <a:rPr lang="en-US" sz="2800" i="1">
                <a:solidFill>
                  <a:srgbClr val="C82E32"/>
                </a:solidFill>
              </a:rPr>
              <a:t>k</a:t>
            </a:r>
            <a:r>
              <a:rPr lang="en-US" sz="2800">
                <a:solidFill>
                  <a:srgbClr val="C82E32"/>
                </a:solidFill>
              </a:rPr>
              <a:t> vs. 1/</a:t>
            </a:r>
            <a:r>
              <a:rPr lang="en-US" sz="2800" i="1">
                <a:solidFill>
                  <a:srgbClr val="C82E32"/>
                </a:solidFill>
              </a:rPr>
              <a:t>T</a:t>
            </a:r>
            <a:r>
              <a:rPr lang="en-US" sz="2800">
                <a:solidFill>
                  <a:srgbClr val="C82E32"/>
                </a:solidFill>
              </a:rPr>
              <a:t>.</a:t>
            </a:r>
          </a:p>
        </p:txBody>
      </p:sp>
      <p:pic>
        <p:nvPicPr>
          <p:cNvPr id="60424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378200"/>
            <a:ext cx="41910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5" name="Text Box 14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2ADB687-D267-4EF6-9A35-B030EB8ADE8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7" grpId="0"/>
      <p:bldP spid="553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Arrhenius Equation</a:t>
            </a:r>
          </a:p>
        </p:txBody>
      </p:sp>
      <p:pic>
        <p:nvPicPr>
          <p:cNvPr id="1028" name="Picture 4" descr="14_17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 b="5437"/>
          <a:stretch>
            <a:fillRect/>
          </a:stretch>
        </p:blipFill>
        <p:spPr>
          <a:xfrm>
            <a:off x="228600" y="1219200"/>
            <a:ext cx="4572000" cy="2647950"/>
          </a:xfrm>
        </p:spPr>
      </p:pic>
      <p:sp>
        <p:nvSpPr>
          <p:cNvPr id="159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71600"/>
            <a:ext cx="3886200" cy="18288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 smtClean="0"/>
              <a:t>Consider </a:t>
            </a:r>
            <a:r>
              <a:rPr lang="en-US" sz="2400" dirty="0"/>
              <a:t>two points on the straight line, the Arrhenius Equation 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400" i="1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533400" y="41910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Can be modified as follows</a:t>
            </a: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152400" y="58674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If you have two  rate constants and two temperatures you can calculate Ea.  Note the frequency factor  </a:t>
            </a:r>
            <a:r>
              <a:rPr lang="en-US" sz="2400" i="1"/>
              <a:t>Ln </a:t>
            </a:r>
            <a:r>
              <a:rPr lang="en-US" sz="2400"/>
              <a:t>A cancels out</a:t>
            </a:r>
          </a:p>
        </p:txBody>
      </p:sp>
      <p:pic>
        <p:nvPicPr>
          <p:cNvPr id="1032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2709863"/>
            <a:ext cx="31242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98F1BD7-F7D2-4892-AF93-961260B6F8F2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1143000" y="4648200"/>
          <a:ext cx="5448300" cy="1057275"/>
        </p:xfrm>
        <a:graphic>
          <a:graphicData uri="http://schemas.openxmlformats.org/presentationml/2006/ole">
            <p:oleObj spid="_x0000_s70658" name="Bitmap Image" r:id="rId6" imgW="5447619" imgH="1057423" progId="PBrush">
              <p:embed/>
            </p:oleObj>
          </a:graphicData>
        </a:graphic>
      </p:graphicFrame>
      <p:sp>
        <p:nvSpPr>
          <p:cNvPr id="1034" name="Oval 13"/>
          <p:cNvSpPr>
            <a:spLocks noChangeArrowheads="1"/>
          </p:cNvSpPr>
          <p:nvPr/>
        </p:nvSpPr>
        <p:spPr bwMode="auto">
          <a:xfrm>
            <a:off x="1676400" y="1905000"/>
            <a:ext cx="381000" cy="381000"/>
          </a:xfrm>
          <a:prstGeom prst="ellipse">
            <a:avLst/>
          </a:prstGeom>
          <a:noFill/>
          <a:ln w="9525">
            <a:solidFill>
              <a:srgbClr val="C82E3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Oval 15"/>
          <p:cNvSpPr>
            <a:spLocks noChangeArrowheads="1"/>
          </p:cNvSpPr>
          <p:nvPr/>
        </p:nvSpPr>
        <p:spPr bwMode="auto">
          <a:xfrm>
            <a:off x="3352800" y="2895600"/>
            <a:ext cx="381000" cy="381000"/>
          </a:xfrm>
          <a:prstGeom prst="ellipse">
            <a:avLst/>
          </a:prstGeom>
          <a:noFill/>
          <a:ln w="9525">
            <a:solidFill>
              <a:srgbClr val="C82E3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449920" presetClass="entr" presetSubtype="7737313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449920" presetClass="entr" presetSubtype="773731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2" grpId="0" autoUpdateAnimBg="0"/>
      <p:bldP spid="15975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9154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Rounded MT Bold" pitchFamily="34" charset="0"/>
              </a:rPr>
              <a:t>Arrhenius Equation for 2 Temperatures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524000"/>
            <a:ext cx="3886200" cy="175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500"/>
              <a:t>	</a:t>
            </a:r>
            <a:r>
              <a:rPr lang="en-US" sz="2400" b="1">
                <a:latin typeface="Arial" charset="0"/>
              </a:rPr>
              <a:t> </a:t>
            </a:r>
            <a:endParaRPr lang="en-US" sz="2500"/>
          </a:p>
        </p:txBody>
      </p:sp>
      <p:sp>
        <p:nvSpPr>
          <p:cNvPr id="206857" name="Rectangle 9"/>
          <p:cNvSpPr>
            <a:spLocks noChangeArrowheads="1"/>
          </p:cNvSpPr>
          <p:nvPr/>
        </p:nvSpPr>
        <p:spPr bwMode="auto">
          <a:xfrm>
            <a:off x="762000" y="1447800"/>
            <a:ext cx="7623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latin typeface="Arial" charset="0"/>
              </a:rPr>
              <a:t>When measurements are taken for two different temperatures the Arrhenius equation can be </a:t>
            </a:r>
            <a:r>
              <a:rPr lang="en-US" sz="2400" b="1" dirty="0" err="1">
                <a:latin typeface="Arial" charset="0"/>
              </a:rPr>
              <a:t>symplified</a:t>
            </a:r>
            <a:r>
              <a:rPr lang="en-US" sz="2400" b="1" dirty="0">
                <a:latin typeface="Arial" charset="0"/>
              </a:rPr>
              <a:t> as follows: </a:t>
            </a:r>
            <a:endParaRPr lang="en-US" sz="2400" b="1" dirty="0">
              <a:latin typeface="Arial" charset="0"/>
              <a:sym typeface="Wingdings" pitchFamily="2" charset="2"/>
            </a:endParaRPr>
          </a:p>
        </p:txBody>
      </p:sp>
      <p:pic>
        <p:nvPicPr>
          <p:cNvPr id="20685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2673350"/>
            <a:ext cx="3276600" cy="755650"/>
          </a:xfrm>
          <a:prstGeom prst="rect">
            <a:avLst/>
          </a:prstGeom>
          <a:noFill/>
        </p:spPr>
      </p:pic>
      <p:sp>
        <p:nvSpPr>
          <p:cNvPr id="206859" name="Text Box 11"/>
          <p:cNvSpPr txBox="1">
            <a:spLocks noChangeArrowheads="1"/>
          </p:cNvSpPr>
          <p:nvPr/>
        </p:nvSpPr>
        <p:spPr bwMode="auto">
          <a:xfrm>
            <a:off x="8670925" y="6488113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5C0DC438-4F8A-4611-BC58-D0E02A8A7E2F}" type="slidenum">
              <a:rPr lang="en-US" sz="1400" b="1">
                <a:latin typeface="Arial" charset="0"/>
              </a:rPr>
              <a:pPr/>
              <a:t>17</a:t>
            </a:fld>
            <a:r>
              <a:rPr lang="en-US" sz="1400" b="1">
                <a:latin typeface="Arial" charset="0"/>
              </a:rPr>
              <a:t>.</a:t>
            </a:r>
          </a:p>
        </p:txBody>
      </p:sp>
      <p:graphicFrame>
        <p:nvGraphicFramePr>
          <p:cNvPr id="206862" name="Object 14"/>
          <p:cNvGraphicFramePr>
            <a:graphicFrameLocks noChangeAspect="1"/>
          </p:cNvGraphicFramePr>
          <p:nvPr/>
        </p:nvGraphicFramePr>
        <p:xfrm>
          <a:off x="990600" y="5165725"/>
          <a:ext cx="6477000" cy="1082675"/>
        </p:xfrm>
        <a:graphic>
          <a:graphicData uri="http://schemas.openxmlformats.org/presentationml/2006/ole">
            <p:oleObj spid="_x0000_s117762" name="Bitmap Image" r:id="rId5" imgW="4161905" imgH="695238" progId="Paint.Picture">
              <p:embed/>
            </p:oleObj>
          </a:graphicData>
        </a:graphic>
      </p:graphicFrame>
      <p:sp>
        <p:nvSpPr>
          <p:cNvPr id="206863" name="Text Box 15"/>
          <p:cNvSpPr txBox="1">
            <a:spLocks noChangeArrowheads="1"/>
          </p:cNvSpPr>
          <p:nvPr/>
        </p:nvSpPr>
        <p:spPr bwMode="auto">
          <a:xfrm>
            <a:off x="684213" y="3429000"/>
            <a:ext cx="82184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Write the above equation twice, once for each of the two</a:t>
            </a:r>
          </a:p>
          <a:p>
            <a:r>
              <a:rPr lang="en-US" sz="2400">
                <a:latin typeface="Arial" charset="0"/>
              </a:rPr>
              <a:t>Temperatures and then subtract the lower temperature </a:t>
            </a:r>
          </a:p>
          <a:p>
            <a:r>
              <a:rPr lang="en-US" sz="2400">
                <a:latin typeface="Arial" charset="0"/>
              </a:rPr>
              <a:t>conditions from the higher temperature.  The equation then </a:t>
            </a:r>
          </a:p>
          <a:p>
            <a:r>
              <a:rPr lang="en-US" sz="2400">
                <a:latin typeface="Arial" charset="0"/>
              </a:rPr>
              <a:t>becomes: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Rounded MT Bold" pitchFamily="34" charset="0"/>
              </a:rPr>
              <a:t>Arrhenius Equation Sample Problem 1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524000"/>
            <a:ext cx="3886200" cy="175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500"/>
              <a:t>	</a:t>
            </a:r>
            <a:r>
              <a:rPr lang="en-US" sz="2400" b="1">
                <a:latin typeface="Arial" charset="0"/>
              </a:rPr>
              <a:t> </a:t>
            </a:r>
            <a:endParaRPr lang="en-US" sz="2500"/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57200" y="1219200"/>
            <a:ext cx="76231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latin typeface="Arial" charset="0"/>
              </a:rPr>
              <a:t>The rate constant for the decomposition of hydrogen iodide </a:t>
            </a:r>
            <a:r>
              <a:rPr lang="en-US" sz="2400" b="1" dirty="0">
                <a:latin typeface="Arial" charset="0"/>
                <a:sym typeface="Wingdings" pitchFamily="2" charset="2"/>
              </a:rPr>
              <a:t>was determined at  two different temperatures</a:t>
            </a:r>
            <a:endParaRPr lang="en-US" sz="2400" b="1" dirty="0">
              <a:latin typeface="Arial" charset="0"/>
            </a:endParaRPr>
          </a:p>
          <a:p>
            <a:pPr eaLnBrk="0" hangingPunct="0"/>
            <a:r>
              <a:rPr lang="en-US" sz="2400" b="1" dirty="0">
                <a:latin typeface="Arial" charset="0"/>
              </a:rPr>
              <a:t>			2HI </a:t>
            </a:r>
            <a:r>
              <a:rPr lang="en-US" sz="2400" b="1" dirty="0">
                <a:latin typeface="Arial" charset="0"/>
                <a:sym typeface="Wingdings" pitchFamily="2" charset="2"/>
              </a:rPr>
              <a:t>  H</a:t>
            </a:r>
            <a:r>
              <a:rPr lang="en-US" sz="2400" b="1" baseline="-25000" dirty="0">
                <a:latin typeface="Arial" charset="0"/>
                <a:sym typeface="Wingdings" pitchFamily="2" charset="2"/>
              </a:rPr>
              <a:t>2</a:t>
            </a:r>
            <a:r>
              <a:rPr lang="en-US" sz="2400" b="1" dirty="0">
                <a:latin typeface="Arial" charset="0"/>
                <a:sym typeface="Wingdings" pitchFamily="2" charset="2"/>
              </a:rPr>
              <a:t> + I</a:t>
            </a:r>
            <a:r>
              <a:rPr lang="en-US" sz="2400" b="1" baseline="-25000" dirty="0">
                <a:latin typeface="Arial" charset="0"/>
                <a:sym typeface="Wingdings" pitchFamily="2" charset="2"/>
              </a:rPr>
              <a:t>2</a:t>
            </a:r>
            <a:r>
              <a:rPr lang="en-US" sz="2400" b="1" dirty="0">
                <a:latin typeface="Arial" charset="0"/>
                <a:sym typeface="Wingdings" pitchFamily="2" charset="2"/>
              </a:rPr>
              <a:t>.  </a:t>
            </a:r>
          </a:p>
          <a:p>
            <a:pPr eaLnBrk="0" hangingPunct="0"/>
            <a:r>
              <a:rPr lang="en-US" sz="2400" b="1" dirty="0">
                <a:latin typeface="Arial" charset="0"/>
                <a:sym typeface="Wingdings" pitchFamily="2" charset="2"/>
              </a:rPr>
              <a:t>	At 650 K,   k</a:t>
            </a:r>
            <a:r>
              <a:rPr lang="en-US" sz="2400" b="1" baseline="-25000" dirty="0">
                <a:latin typeface="Arial" charset="0"/>
                <a:sym typeface="Wingdings" pitchFamily="2" charset="2"/>
              </a:rPr>
              <a:t>1  </a:t>
            </a:r>
            <a:r>
              <a:rPr lang="en-US" sz="2400" b="1" dirty="0">
                <a:latin typeface="Arial" charset="0"/>
                <a:sym typeface="Wingdings" pitchFamily="2" charset="2"/>
              </a:rPr>
              <a:t>= 2.15 x 10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-8</a:t>
            </a:r>
            <a:r>
              <a:rPr lang="en-US" sz="2400" b="1" dirty="0">
                <a:latin typeface="Arial" charset="0"/>
                <a:sym typeface="Wingdings" pitchFamily="2" charset="2"/>
              </a:rPr>
              <a:t> dm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3</a:t>
            </a:r>
            <a:r>
              <a:rPr lang="en-US" sz="2400" b="1" dirty="0">
                <a:latin typeface="Arial" charset="0"/>
                <a:sym typeface="Wingdings" pitchFamily="2" charset="2"/>
              </a:rPr>
              <a:t> mol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-1</a:t>
            </a:r>
            <a:r>
              <a:rPr lang="en-US" sz="2400" b="1" dirty="0">
                <a:latin typeface="Arial" charset="0"/>
                <a:sym typeface="Wingdings" pitchFamily="2" charset="2"/>
              </a:rPr>
              <a:t>s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-1</a:t>
            </a:r>
            <a:r>
              <a:rPr lang="en-US" sz="2400" b="1" dirty="0">
                <a:latin typeface="Arial" charset="0"/>
                <a:sym typeface="Wingdings" pitchFamily="2" charset="2"/>
              </a:rPr>
              <a:t> </a:t>
            </a:r>
          </a:p>
          <a:p>
            <a:pPr eaLnBrk="0" hangingPunct="0"/>
            <a:r>
              <a:rPr lang="en-US" sz="2400" b="1" dirty="0">
                <a:latin typeface="Arial" charset="0"/>
                <a:sym typeface="Wingdings" pitchFamily="2" charset="2"/>
              </a:rPr>
              <a:t>	At 700 K,   k</a:t>
            </a:r>
            <a:r>
              <a:rPr lang="en-US" sz="2400" b="1" baseline="-25000" dirty="0">
                <a:latin typeface="Arial" charset="0"/>
                <a:sym typeface="Wingdings" pitchFamily="2" charset="2"/>
              </a:rPr>
              <a:t>2  </a:t>
            </a:r>
            <a:r>
              <a:rPr lang="en-US" sz="2400" b="1" dirty="0">
                <a:latin typeface="Arial" charset="0"/>
                <a:sym typeface="Wingdings" pitchFamily="2" charset="2"/>
              </a:rPr>
              <a:t>= 2.39 x 10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-7</a:t>
            </a:r>
            <a:r>
              <a:rPr lang="en-US" sz="2400" b="1" dirty="0">
                <a:latin typeface="Arial" charset="0"/>
                <a:sym typeface="Wingdings" pitchFamily="2" charset="2"/>
              </a:rPr>
              <a:t> dm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3</a:t>
            </a:r>
            <a:r>
              <a:rPr lang="en-US" sz="2400" b="1" dirty="0">
                <a:latin typeface="Arial" charset="0"/>
                <a:sym typeface="Wingdings" pitchFamily="2" charset="2"/>
              </a:rPr>
              <a:t> mol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-1</a:t>
            </a:r>
            <a:r>
              <a:rPr lang="en-US" sz="2400" b="1" dirty="0">
                <a:latin typeface="Arial" charset="0"/>
                <a:sym typeface="Wingdings" pitchFamily="2" charset="2"/>
              </a:rPr>
              <a:t>s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-1</a:t>
            </a:r>
            <a:r>
              <a:rPr lang="en-US" sz="2400" b="1" dirty="0">
                <a:latin typeface="Arial" charset="0"/>
                <a:sym typeface="Wingdings" pitchFamily="2" charset="2"/>
              </a:rPr>
              <a:t> </a:t>
            </a:r>
          </a:p>
          <a:p>
            <a:pPr eaLnBrk="0" hangingPunct="0"/>
            <a:r>
              <a:rPr lang="en-US" sz="2400" b="1" dirty="0">
                <a:latin typeface="Arial" charset="0"/>
                <a:sym typeface="Wingdings" pitchFamily="2" charset="2"/>
              </a:rPr>
              <a:t>Find the activation energy for this reaction.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8670925" y="6488113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7EEF255E-6307-4F2D-BC34-B71739CB2078}" type="slidenum">
              <a:rPr lang="en-US" sz="1400" b="1">
                <a:latin typeface="Arial" charset="0"/>
              </a:rPr>
              <a:pPr/>
              <a:t>18</a:t>
            </a:fld>
            <a:r>
              <a:rPr lang="en-US" sz="1400" b="1">
                <a:latin typeface="Arial" charset="0"/>
              </a:rPr>
              <a:t>.</a:t>
            </a: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228600" y="4724400"/>
            <a:ext cx="57912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dirty="0">
                <a:latin typeface="Arial" charset="0"/>
              </a:rPr>
              <a:t>      </a:t>
            </a:r>
            <a:r>
              <a:rPr lang="en-US" sz="2400" b="1" dirty="0">
                <a:latin typeface="Arial" charset="0"/>
                <a:sym typeface="Wingdings" pitchFamily="2" charset="2"/>
              </a:rPr>
              <a:t>2.39 x 10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-7		</a:t>
            </a:r>
            <a:r>
              <a:rPr lang="en-US" sz="2400" b="1" dirty="0">
                <a:latin typeface="Arial" charset="0"/>
                <a:sym typeface="Wingdings" pitchFamily="2" charset="2"/>
              </a:rPr>
              <a:t>Ea</a:t>
            </a:r>
            <a:endParaRPr lang="en-US" sz="2400" dirty="0">
              <a:latin typeface="Arial" charset="0"/>
            </a:endParaRPr>
          </a:p>
          <a:p>
            <a:pPr>
              <a:lnSpc>
                <a:spcPct val="40000"/>
              </a:lnSpc>
            </a:pPr>
            <a:r>
              <a:rPr lang="en-US" sz="2400" dirty="0" err="1">
                <a:latin typeface="Arial" charset="0"/>
              </a:rPr>
              <a:t>Ln</a:t>
            </a:r>
            <a:r>
              <a:rPr lang="en-US" sz="2400" dirty="0">
                <a:latin typeface="Arial" charset="0"/>
              </a:rPr>
              <a:t> ----------------  =  - ------------------------  x</a:t>
            </a:r>
          </a:p>
          <a:p>
            <a:r>
              <a:rPr lang="en-US" sz="2400" dirty="0">
                <a:latin typeface="Arial" charset="0"/>
              </a:rPr>
              <a:t>      </a:t>
            </a:r>
            <a:r>
              <a:rPr lang="en-US" sz="2400" b="1" dirty="0">
                <a:latin typeface="Arial" charset="0"/>
                <a:sym typeface="Wingdings" pitchFamily="2" charset="2"/>
              </a:rPr>
              <a:t>2.15 x 10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-8             </a:t>
            </a:r>
            <a:r>
              <a:rPr lang="en-US" sz="2400" b="1" dirty="0">
                <a:latin typeface="Arial" charset="0"/>
                <a:sym typeface="Wingdings" pitchFamily="2" charset="2"/>
              </a:rPr>
              <a:t>(8.314 J mol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-1</a:t>
            </a:r>
            <a:r>
              <a:rPr lang="en-US" sz="2400" b="1" dirty="0">
                <a:latin typeface="Arial" charset="0"/>
                <a:sym typeface="Wingdings" pitchFamily="2" charset="2"/>
              </a:rPr>
              <a:t> K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-1</a:t>
            </a:r>
            <a:r>
              <a:rPr lang="en-US" sz="2400" b="1" dirty="0">
                <a:latin typeface="Arial" charset="0"/>
                <a:sym typeface="Wingdings" pitchFamily="2" charset="2"/>
              </a:rPr>
              <a:t>)</a:t>
            </a:r>
          </a:p>
          <a:p>
            <a:endParaRPr lang="en-US" sz="2400" b="1" dirty="0">
              <a:latin typeface="Arial" charset="0"/>
              <a:sym typeface="Wingdings" pitchFamily="2" charset="2"/>
            </a:endParaRPr>
          </a:p>
          <a:p>
            <a:r>
              <a:rPr lang="en-US" sz="2400" b="1" dirty="0">
                <a:latin typeface="Arial" charset="0"/>
                <a:sym typeface="Wingdings" pitchFamily="2" charset="2"/>
              </a:rPr>
              <a:t>      E</a:t>
            </a:r>
            <a:r>
              <a:rPr lang="en-US" sz="2400" b="1" baseline="-25000" dirty="0">
                <a:latin typeface="Arial" charset="0"/>
                <a:sym typeface="Wingdings" pitchFamily="2" charset="2"/>
              </a:rPr>
              <a:t>a</a:t>
            </a:r>
            <a:r>
              <a:rPr lang="en-US" sz="2400" b="1" dirty="0">
                <a:latin typeface="Arial" charset="0"/>
                <a:sym typeface="Wingdings" pitchFamily="2" charset="2"/>
              </a:rPr>
              <a:t> =  180,000 J mol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-1</a:t>
            </a:r>
            <a:r>
              <a:rPr lang="en-US" sz="2400" b="1" dirty="0">
                <a:latin typeface="Arial" charset="0"/>
                <a:sym typeface="Wingdings" pitchFamily="2" charset="2"/>
              </a:rPr>
              <a:t> =  180 kJ mol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-1</a:t>
            </a:r>
          </a:p>
        </p:txBody>
      </p:sp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6324600" y="4876800"/>
            <a:ext cx="20574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 dirty="0">
                <a:latin typeface="Arial" charset="0"/>
                <a:sym typeface="Wingdings" pitchFamily="2" charset="2"/>
              </a:rPr>
              <a:t>  1           1</a:t>
            </a:r>
          </a:p>
          <a:p>
            <a:pPr>
              <a:lnSpc>
                <a:spcPct val="40000"/>
              </a:lnSpc>
            </a:pPr>
            <a:r>
              <a:rPr lang="en-US" sz="2400" b="1" dirty="0">
                <a:latin typeface="Arial" charset="0"/>
                <a:sym typeface="Wingdings" pitchFamily="2" charset="2"/>
              </a:rPr>
              <a:t>------  -- ------</a:t>
            </a:r>
          </a:p>
          <a:p>
            <a:r>
              <a:rPr lang="en-US" sz="2400" b="1" dirty="0">
                <a:latin typeface="Arial" charset="0"/>
                <a:sym typeface="Wingdings" pitchFamily="2" charset="2"/>
              </a:rPr>
              <a:t>700K</a:t>
            </a:r>
            <a:r>
              <a:rPr lang="en-US" sz="2400" b="1" baseline="30000" dirty="0">
                <a:latin typeface="Arial" charset="0"/>
                <a:sym typeface="Wingdings" pitchFamily="2" charset="2"/>
              </a:rPr>
              <a:t>      </a:t>
            </a:r>
            <a:r>
              <a:rPr lang="en-US" sz="2400" b="1" dirty="0">
                <a:latin typeface="Arial" charset="0"/>
                <a:sym typeface="Wingdings" pitchFamily="2" charset="2"/>
              </a:rPr>
              <a:t>650K</a:t>
            </a: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6019800" y="4572000"/>
            <a:ext cx="5334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137160" anchor="ctr">
            <a:spAutoFit/>
          </a:bodyPr>
          <a:lstStyle/>
          <a:p>
            <a:r>
              <a:rPr lang="en-US" sz="9600" dirty="0">
                <a:latin typeface="Arial Narrow" pitchFamily="34" charset="0"/>
              </a:rPr>
              <a:t>[ </a:t>
            </a:r>
          </a:p>
        </p:txBody>
      </p:sp>
      <p:sp>
        <p:nvSpPr>
          <p:cNvPr id="210955" name="Text Box 11"/>
          <p:cNvSpPr txBox="1">
            <a:spLocks noChangeArrowheads="1"/>
          </p:cNvSpPr>
          <p:nvPr/>
        </p:nvSpPr>
        <p:spPr bwMode="auto">
          <a:xfrm>
            <a:off x="8153400" y="4495800"/>
            <a:ext cx="5334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137160" anchor="ctr">
            <a:spAutoFit/>
          </a:bodyPr>
          <a:lstStyle/>
          <a:p>
            <a:r>
              <a:rPr lang="en-US" sz="9600" dirty="0">
                <a:latin typeface="Arial Narrow" pitchFamily="34" charset="0"/>
              </a:rPr>
              <a:t>] </a:t>
            </a:r>
          </a:p>
        </p:txBody>
      </p:sp>
      <p:graphicFrame>
        <p:nvGraphicFramePr>
          <p:cNvPr id="210957" name="Object 13"/>
          <p:cNvGraphicFramePr>
            <a:graphicFrameLocks noChangeAspect="1"/>
          </p:cNvGraphicFramePr>
          <p:nvPr/>
        </p:nvGraphicFramePr>
        <p:xfrm>
          <a:off x="1295400" y="3886200"/>
          <a:ext cx="4343400" cy="725488"/>
        </p:xfrm>
        <a:graphic>
          <a:graphicData uri="http://schemas.openxmlformats.org/presentationml/2006/ole">
            <p:oleObj spid="_x0000_s118786" name="Bitmap Image" r:id="rId4" imgW="4161905" imgH="695238" progId="Paint.Picture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96132" presetClass="entr" presetSubtype="549746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0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0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0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0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utoUpdateAnimBg="0"/>
      <p:bldP spid="210953" grpId="0"/>
      <p:bldP spid="210954" grpId="0"/>
      <p:bldP spid="2109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400" y="2057400"/>
            <a:ext cx="12954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End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EC46CE1-BA46-4E0B-A958-E4E445DB776D}" type="slidenum">
              <a:rPr lang="en-US"/>
              <a:pPr/>
              <a:t>19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Reaction Mechanisms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	The reaction mechanism is the sequence of events that describes the actual process by which reactants become products is called.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86BB59C1-1FAF-499A-B9C3-99446EE1797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Bibliography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http://lincoln.pps.k12.or.us/lscheffler/</a:t>
            </a:r>
          </a:p>
          <a:p>
            <a:endParaRPr lang="en-US" dirty="0" smtClean="0"/>
          </a:p>
          <a:p>
            <a:r>
              <a:rPr lang="en-US" dirty="0" smtClean="0"/>
              <a:t>http://www.chem.purdue.edu/gchelp/vsepr/structur2.html</a:t>
            </a:r>
          </a:p>
          <a:p>
            <a:endParaRPr lang="en-US" dirty="0" smtClean="0"/>
          </a:p>
          <a:p>
            <a:r>
              <a:rPr lang="en-US" dirty="0" err="1" smtClean="0"/>
              <a:t>http://www.chemistryexplained.com/Hy-Kr/Kinetics.html</a:t>
            </a:r>
            <a:endParaRPr lang="en-US" dirty="0" smtClean="0"/>
          </a:p>
          <a:p>
            <a:r>
              <a:rPr lang="en-US" dirty="0" smtClean="0"/>
              <a:t>Geoffrey Neuss. Chemistry course companion. Bell and Bain Ltd. </a:t>
            </a:r>
            <a:r>
              <a:rPr lang="en-US" dirty="0" err="1" smtClean="0"/>
              <a:t>Glascow</a:t>
            </a:r>
            <a:r>
              <a:rPr lang="en-US" dirty="0" smtClean="0"/>
              <a:t>, 2007.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Reaction Mechanisms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Reactions may occur all at once or through several discrete steps.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Each of these processes is known as an </a:t>
            </a:r>
            <a:r>
              <a:rPr lang="en-US" dirty="0" smtClean="0">
                <a:solidFill>
                  <a:srgbClr val="FF0000"/>
                </a:solidFill>
              </a:rPr>
              <a:t>elementary reaction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elementary process.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E177D92-1883-40AE-8E31-C6783AD7E86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Reaction Mechanisms</a:t>
            </a:r>
          </a:p>
        </p:txBody>
      </p:sp>
      <p:pic>
        <p:nvPicPr>
          <p:cNvPr id="64515" name="Picture 5" descr="14_T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18880" b="5595"/>
          <a:stretch>
            <a:fillRect/>
          </a:stretch>
        </p:blipFill>
        <p:spPr>
          <a:xfrm>
            <a:off x="381000" y="1828800"/>
            <a:ext cx="7947378" cy="2438400"/>
          </a:xfrm>
        </p:spPr>
      </p:pic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495800"/>
            <a:ext cx="7772400" cy="1295400"/>
          </a:xfrm>
        </p:spPr>
        <p:txBody>
          <a:bodyPr>
            <a:noAutofit/>
          </a:bodyPr>
          <a:lstStyle/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Times" charset="0"/>
              <a:buChar char="•"/>
              <a:defRPr/>
            </a:pPr>
            <a:r>
              <a:rPr lang="en-US" sz="2400" dirty="0"/>
              <a:t>	The </a:t>
            </a:r>
            <a:r>
              <a:rPr lang="en-US" sz="2400" dirty="0" err="1"/>
              <a:t>molecularity</a:t>
            </a:r>
            <a:r>
              <a:rPr lang="en-US" sz="2400" dirty="0"/>
              <a:t> of a process tells how many molecules are involved in the process.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Times" charset="0"/>
              <a:buChar char="•"/>
              <a:defRPr/>
            </a:pPr>
            <a:endParaRPr lang="en-US" sz="2400" dirty="0"/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Times" charset="0"/>
              <a:buChar char="•"/>
              <a:defRPr/>
            </a:pPr>
            <a:r>
              <a:rPr lang="en-US" sz="2400" dirty="0"/>
              <a:t>The rate law for an elementary step is written directly from that step.</a:t>
            </a:r>
          </a:p>
        </p:txBody>
      </p:sp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CC71A5D-4916-41A4-A398-CB9E0CB7B89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Multistep Mechanisms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772400" cy="1981200"/>
          </a:xfrm>
        </p:spPr>
        <p:txBody>
          <a:bodyPr/>
          <a:lstStyle/>
          <a:p>
            <a:r>
              <a:rPr lang="en-US" sz="2800" smtClean="0"/>
              <a:t>In a multistep process, one of the steps will be slower than all others.</a:t>
            </a:r>
          </a:p>
          <a:p>
            <a:r>
              <a:rPr lang="en-US" sz="2800" smtClean="0"/>
              <a:t>The overall reaction cannot occur faster than this slowest, rate-determining step.</a:t>
            </a:r>
          </a:p>
        </p:txBody>
      </p:sp>
      <p:pic>
        <p:nvPicPr>
          <p:cNvPr id="65540" name="Picture 5" descr="14_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b="23029"/>
          <a:stretch>
            <a:fillRect/>
          </a:stretch>
        </p:blipFill>
        <p:spPr>
          <a:xfrm>
            <a:off x="727075" y="4038600"/>
            <a:ext cx="7688263" cy="1827213"/>
          </a:xfrm>
        </p:spPr>
      </p:pic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9DB57B-2D8C-4919-A21B-116E85B8CCF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Slow Initial Step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667000"/>
            <a:ext cx="85344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rate law for this reaction is found experimentally to be</a:t>
            </a: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Rate = </a:t>
            </a:r>
            <a:r>
              <a:rPr lang="en-US" sz="2800" i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 [NO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CO is necessary for this reaction to occur, but the </a:t>
            </a:r>
            <a:r>
              <a:rPr lang="en-US" sz="2800" i="1" dirty="0" smtClean="0"/>
              <a:t>rate</a:t>
            </a:r>
            <a:r>
              <a:rPr lang="en-US" sz="2800" dirty="0" smtClean="0"/>
              <a:t> of the reaction does not depend on its concentration.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This suggests the reaction occurs in two steps.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219200" y="1752600"/>
            <a:ext cx="6543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82E32"/>
                </a:solidFill>
              </a:rPr>
              <a:t>NO</a:t>
            </a:r>
            <a:r>
              <a:rPr lang="en-US" sz="2800" baseline="-25000" dirty="0">
                <a:solidFill>
                  <a:srgbClr val="C82E32"/>
                </a:solidFill>
              </a:rPr>
              <a:t>2</a:t>
            </a:r>
            <a:r>
              <a:rPr lang="en-US" sz="2400" dirty="0">
                <a:solidFill>
                  <a:srgbClr val="C82E32"/>
                </a:solidFill>
              </a:rPr>
              <a:t>(</a:t>
            </a:r>
            <a:r>
              <a:rPr lang="en-US" sz="2400" i="1" dirty="0">
                <a:solidFill>
                  <a:srgbClr val="C82E32"/>
                </a:solidFill>
              </a:rPr>
              <a:t>g</a:t>
            </a:r>
            <a:r>
              <a:rPr lang="en-US" sz="2400" dirty="0">
                <a:solidFill>
                  <a:srgbClr val="C82E32"/>
                </a:solidFill>
              </a:rPr>
              <a:t>)</a:t>
            </a:r>
            <a:r>
              <a:rPr lang="en-US" sz="2800" dirty="0">
                <a:solidFill>
                  <a:srgbClr val="C82E32"/>
                </a:solidFill>
              </a:rPr>
              <a:t> + CO </a:t>
            </a:r>
            <a:r>
              <a:rPr lang="en-US" sz="2400" dirty="0">
                <a:solidFill>
                  <a:srgbClr val="C82E32"/>
                </a:solidFill>
              </a:rPr>
              <a:t>(</a:t>
            </a:r>
            <a:r>
              <a:rPr lang="en-US" sz="2400" i="1" dirty="0">
                <a:solidFill>
                  <a:srgbClr val="C82E32"/>
                </a:solidFill>
              </a:rPr>
              <a:t>g</a:t>
            </a:r>
            <a:r>
              <a:rPr lang="en-US" sz="2400" dirty="0">
                <a:solidFill>
                  <a:srgbClr val="C82E32"/>
                </a:solidFill>
              </a:rPr>
              <a:t>)</a:t>
            </a:r>
            <a:r>
              <a:rPr lang="en-US" sz="2800" dirty="0">
                <a:solidFill>
                  <a:srgbClr val="C82E32"/>
                </a:solidFill>
                <a:sym typeface="Symbol" pitchFamily="18" charset="2"/>
              </a:rPr>
              <a:t> NO </a:t>
            </a:r>
            <a:r>
              <a:rPr lang="en-US" sz="2400" dirty="0">
                <a:solidFill>
                  <a:srgbClr val="C82E32"/>
                </a:solidFill>
                <a:sym typeface="Symbol" pitchFamily="18" charset="2"/>
              </a:rPr>
              <a:t>(</a:t>
            </a:r>
            <a:r>
              <a:rPr lang="en-US" sz="2400" i="1" dirty="0">
                <a:solidFill>
                  <a:srgbClr val="C82E32"/>
                </a:solidFill>
                <a:sym typeface="Symbol" pitchFamily="18" charset="2"/>
              </a:rPr>
              <a:t>g</a:t>
            </a:r>
            <a:r>
              <a:rPr lang="en-US" sz="2400" dirty="0">
                <a:solidFill>
                  <a:srgbClr val="C82E32"/>
                </a:solidFill>
                <a:sym typeface="Symbol" pitchFamily="18" charset="2"/>
              </a:rPr>
              <a:t>)</a:t>
            </a:r>
            <a:r>
              <a:rPr lang="en-US" sz="2800" dirty="0">
                <a:solidFill>
                  <a:srgbClr val="C82E32"/>
                </a:solidFill>
                <a:sym typeface="Symbol" pitchFamily="18" charset="2"/>
              </a:rPr>
              <a:t> + CO</a:t>
            </a:r>
            <a:r>
              <a:rPr lang="en-US" sz="2800" baseline="-25000" dirty="0">
                <a:solidFill>
                  <a:srgbClr val="C82E32"/>
                </a:solidFill>
                <a:sym typeface="Symbol" pitchFamily="18" charset="2"/>
              </a:rPr>
              <a:t>2</a:t>
            </a:r>
            <a:r>
              <a:rPr lang="en-US" sz="2400" dirty="0">
                <a:solidFill>
                  <a:srgbClr val="C82E32"/>
                </a:solidFill>
                <a:sym typeface="Symbol" pitchFamily="18" charset="2"/>
              </a:rPr>
              <a:t>(</a:t>
            </a:r>
            <a:r>
              <a:rPr lang="en-US" sz="2400" i="1" dirty="0">
                <a:solidFill>
                  <a:srgbClr val="C82E32"/>
                </a:solidFill>
                <a:sym typeface="Symbol" pitchFamily="18" charset="2"/>
              </a:rPr>
              <a:t>g</a:t>
            </a:r>
            <a:r>
              <a:rPr lang="en-US" sz="2400" dirty="0">
                <a:solidFill>
                  <a:srgbClr val="C82E32"/>
                </a:solidFill>
                <a:sym typeface="Symbol" pitchFamily="18" charset="2"/>
              </a:rPr>
              <a:t>)</a:t>
            </a:r>
            <a:endParaRPr lang="en-US" sz="2800" dirty="0">
              <a:solidFill>
                <a:srgbClr val="C82E32"/>
              </a:solidFill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2CA266B-FA93-4D0B-90A7-1C1D86E3CA3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Slow Initial Step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91440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 proposed mechanism for this reaction is</a:t>
            </a:r>
          </a:p>
          <a:p>
            <a:endParaRPr lang="en-US" sz="2400" dirty="0" smtClean="0"/>
          </a:p>
          <a:p>
            <a:pPr algn="ctr">
              <a:buFontTx/>
              <a:buNone/>
            </a:pPr>
            <a:r>
              <a:rPr lang="en-US" sz="2400" dirty="0" smtClean="0"/>
              <a:t>Step 1:  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NO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 pitchFamily="18" charset="2"/>
              </a:rPr>
              <a:t> NO</a:t>
            </a:r>
            <a:r>
              <a:rPr lang="en-US" sz="2400" baseline="-25000" dirty="0" smtClean="0">
                <a:sym typeface="Symbol" pitchFamily="18" charset="2"/>
              </a:rPr>
              <a:t>3</a:t>
            </a:r>
            <a:r>
              <a:rPr lang="en-US" sz="2400" dirty="0" smtClean="0">
                <a:sym typeface="Symbol" pitchFamily="18" charset="2"/>
              </a:rPr>
              <a:t> + NO   (slow)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Step 2:  NO</a:t>
            </a:r>
            <a:r>
              <a:rPr lang="en-US" sz="2400" baseline="-25000" dirty="0" smtClean="0">
                <a:sym typeface="Symbol" pitchFamily="18" charset="2"/>
              </a:rPr>
              <a:t>3</a:t>
            </a:r>
            <a:r>
              <a:rPr lang="en-US" sz="2400" dirty="0" smtClean="0">
                <a:sym typeface="Symbol" pitchFamily="18" charset="2"/>
              </a:rPr>
              <a:t> + CO   NO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+ CO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 (fast)</a:t>
            </a:r>
          </a:p>
          <a:p>
            <a:pPr algn="ctr">
              <a:lnSpc>
                <a:spcPct val="110000"/>
              </a:lnSpc>
              <a:buFontTx/>
              <a:buNone/>
            </a:pPr>
            <a:endParaRPr lang="en-US" sz="2400" dirty="0" smtClean="0">
              <a:sym typeface="Symbol" pitchFamily="18" charset="2"/>
            </a:endParaRPr>
          </a:p>
          <a:p>
            <a:r>
              <a:rPr lang="en-US" sz="2400" dirty="0" smtClean="0"/>
              <a:t>The 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intermediate is consumed in the second step.</a:t>
            </a:r>
          </a:p>
          <a:p>
            <a:pPr>
              <a:buNone/>
            </a:pP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As CO is not involved in the slow, rate-determining step, it does not appear in the rate law.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400" dirty="0" smtClean="0"/>
          </a:p>
        </p:txBody>
      </p:sp>
      <p:pic>
        <p:nvPicPr>
          <p:cNvPr id="67588" name="Picture 5" descr="14_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r="53549" b="23077"/>
          <a:stretch>
            <a:fillRect/>
          </a:stretch>
        </p:blipFill>
        <p:spPr>
          <a:xfrm>
            <a:off x="3352800" y="4572000"/>
            <a:ext cx="3657600" cy="1869699"/>
          </a:xfrm>
        </p:spPr>
      </p:pic>
      <p:sp>
        <p:nvSpPr>
          <p:cNvPr id="67589" name="Text Box 6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2AD505B5-E9B1-4B0A-80AC-E1CFAEF06E8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Fast Initial Step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956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rate law for this reaction is found (experimentally) to be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Because </a:t>
            </a:r>
            <a:r>
              <a:rPr lang="en-US" dirty="0" err="1" smtClean="0"/>
              <a:t>termolecular</a:t>
            </a:r>
            <a:r>
              <a:rPr lang="en-US" dirty="0" smtClean="0"/>
              <a:t> (= </a:t>
            </a:r>
            <a:r>
              <a:rPr lang="en-US" dirty="0" err="1" smtClean="0"/>
              <a:t>trimolecular</a:t>
            </a:r>
            <a:r>
              <a:rPr lang="en-US" dirty="0" smtClean="0"/>
              <a:t>) processes are rare, this rate law suggests a two-step mechanism.</a:t>
            </a:r>
          </a:p>
        </p:txBody>
      </p:sp>
      <p:pic>
        <p:nvPicPr>
          <p:cNvPr id="686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886200"/>
            <a:ext cx="4140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2057400"/>
            <a:ext cx="6578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 Box 8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9FB3BFB-B086-4DD2-97CF-FD589BF7EE1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Fast Initial Step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762000"/>
          </a:xfrm>
        </p:spPr>
        <p:txBody>
          <a:bodyPr/>
          <a:lstStyle/>
          <a:p>
            <a:r>
              <a:rPr lang="en-US" dirty="0" smtClean="0"/>
              <a:t>A proposed mechanism is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533400" y="4191000"/>
            <a:ext cx="70891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Step 1 is an </a:t>
            </a:r>
            <a:r>
              <a:rPr lang="en-US" sz="2800" i="1" dirty="0">
                <a:solidFill>
                  <a:srgbClr val="C82E32"/>
                </a:solidFill>
              </a:rPr>
              <a:t>equilibrium</a:t>
            </a:r>
            <a:r>
              <a:rPr lang="en-US" sz="2800" dirty="0">
                <a:solidFill>
                  <a:srgbClr val="C82E32"/>
                </a:solidFill>
              </a:rPr>
              <a:t>- </a:t>
            </a:r>
            <a:endParaRPr lang="en-US" sz="2800" dirty="0" smtClean="0">
              <a:solidFill>
                <a:srgbClr val="C82E32"/>
              </a:solidFill>
            </a:endParaRPr>
          </a:p>
          <a:p>
            <a:r>
              <a:rPr lang="en-US" sz="2800" dirty="0" smtClean="0"/>
              <a:t>it </a:t>
            </a:r>
            <a:r>
              <a:rPr lang="en-US" sz="2800" dirty="0"/>
              <a:t>includes the forward </a:t>
            </a:r>
            <a:r>
              <a:rPr lang="en-US" sz="2800" i="1" dirty="0"/>
              <a:t>and </a:t>
            </a:r>
            <a:r>
              <a:rPr lang="en-US" sz="2800" dirty="0"/>
              <a:t>reverse reactions.</a:t>
            </a:r>
          </a:p>
        </p:txBody>
      </p:sp>
      <p:pic>
        <p:nvPicPr>
          <p:cNvPr id="69637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14600"/>
            <a:ext cx="7772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8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251200"/>
            <a:ext cx="86121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9" name="Text Box 17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4A5CC9B8-5AC9-4DBD-9D53-506E573C042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60740" presetClass="entr" presetSubtype="690710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635</Words>
  <Application>Microsoft Macintosh PowerPoint</Application>
  <PresentationFormat>On-screen Show (4:3)</PresentationFormat>
  <Paragraphs>150</Paragraphs>
  <Slides>20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Flow</vt:lpstr>
      <vt:lpstr>Bitmap Image</vt:lpstr>
      <vt:lpstr>   Kinetics</vt:lpstr>
      <vt:lpstr>Reaction Mechanisms</vt:lpstr>
      <vt:lpstr>Reaction Mechanisms</vt:lpstr>
      <vt:lpstr>Reaction Mechanisms</vt:lpstr>
      <vt:lpstr>Multistep Mechanisms</vt:lpstr>
      <vt:lpstr>Slow Initial Step</vt:lpstr>
      <vt:lpstr>Slow Initial Step</vt:lpstr>
      <vt:lpstr>Fast Initial Step</vt:lpstr>
      <vt:lpstr>Fast Initial Step</vt:lpstr>
      <vt:lpstr>Fast Initial Step</vt:lpstr>
      <vt:lpstr>Fast Initial Step</vt:lpstr>
      <vt:lpstr>Fast Initial Step</vt:lpstr>
      <vt:lpstr>Fast Initial Step</vt:lpstr>
      <vt:lpstr>Arrhenius Equation</vt:lpstr>
      <vt:lpstr>Arrhenius Equation</vt:lpstr>
      <vt:lpstr>Arrhenius Equation</vt:lpstr>
      <vt:lpstr>Arrhenius Equation for 2 Temperatures</vt:lpstr>
      <vt:lpstr>Arrhenius Equation Sample Problem 1</vt:lpstr>
      <vt:lpstr>End</vt:lpstr>
      <vt:lpstr>Bibliography </vt:lpstr>
    </vt:vector>
  </TitlesOfParts>
  <Company>EARJ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Kinetics</dc:title>
  <dc:creator>ahartmann</dc:creator>
  <cp:lastModifiedBy>ahartmann</cp:lastModifiedBy>
  <cp:revision>8</cp:revision>
  <dcterms:created xsi:type="dcterms:W3CDTF">2010-05-20T21:26:37Z</dcterms:created>
  <dcterms:modified xsi:type="dcterms:W3CDTF">2010-05-25T11:51:25Z</dcterms:modified>
</cp:coreProperties>
</file>