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9" r:id="rId4"/>
    <p:sldId id="258" r:id="rId5"/>
    <p:sldId id="268" r:id="rId6"/>
    <p:sldId id="270" r:id="rId7"/>
    <p:sldId id="259" r:id="rId8"/>
    <p:sldId id="260" r:id="rId9"/>
    <p:sldId id="261" r:id="rId10"/>
    <p:sldId id="267" r:id="rId11"/>
    <p:sldId id="263" r:id="rId12"/>
    <p:sldId id="264" r:id="rId13"/>
    <p:sldId id="262" r:id="rId14"/>
    <p:sldId id="266"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0000CC"/>
    <a:srgbClr val="FFFF00"/>
    <a:srgbClr val="CC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49" autoAdjust="0"/>
    <p:restoredTop sz="96317" autoAdjust="0"/>
  </p:normalViewPr>
  <p:slideViewPr>
    <p:cSldViewPr>
      <p:cViewPr varScale="1">
        <p:scale>
          <a:sx n="71" d="100"/>
          <a:sy n="71" d="100"/>
        </p:scale>
        <p:origin x="-13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26"/>
    </p:cViewPr>
  </p:sorterViewPr>
  <p:notesViewPr>
    <p:cSldViewPr>
      <p:cViewPr varScale="1">
        <p:scale>
          <a:sx n="33" d="100"/>
          <a:sy n="33" d="100"/>
        </p:scale>
        <p:origin x="-127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E240D1C-2DDC-429C-9816-143DA429300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7B286EA-A7F2-4F4B-BB71-FE4016227B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072D1-DC25-47B9-98FA-E015AAE4FB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32AAE-AA20-4616-81CD-43BB88E5F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03FB4-3F8A-4C72-BA75-EC76B0174B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9DF2-091E-4370-9F4A-FC3AF166F7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E81D5-345C-486B-9F7B-1323E122B0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F2E69-0081-47B0-8780-8E16FE52F4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5EAA8-9E5F-4B9C-9B26-F11DE60A04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B8D2F-289B-45F5-8BB1-9301816E63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E0376-AD9E-47B1-BEA3-0ED47F2C5B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2BE1C9-F75E-41D5-8572-EB563B8D5DC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E5EFD2-61EE-41EB-AD24-0C610ABACC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457200"/>
          </a:xfrm>
          <a:noFill/>
          <a:ln>
            <a:noFill/>
          </a:ln>
        </p:spPr>
        <p:txBody>
          <a:bodyPr>
            <a:normAutofit fontScale="90000"/>
          </a:bodyPr>
          <a:lstStyle/>
          <a:p>
            <a:r>
              <a:rPr lang="en-US" b="1" dirty="0">
                <a:solidFill>
                  <a:schemeClr val="bg2">
                    <a:lumMod val="25000"/>
                  </a:schemeClr>
                </a:solidFill>
                <a:latin typeface="Arial" charset="0"/>
              </a:rPr>
              <a:t>Mass Spectroscopy</a:t>
            </a:r>
          </a:p>
        </p:txBody>
      </p:sp>
      <p:sp>
        <p:nvSpPr>
          <p:cNvPr id="2051" name="Text Box 3"/>
          <p:cNvSpPr txBox="1">
            <a:spLocks noChangeArrowheads="1"/>
          </p:cNvSpPr>
          <p:nvPr/>
        </p:nvSpPr>
        <p:spPr bwMode="auto">
          <a:xfrm>
            <a:off x="381000" y="1617663"/>
            <a:ext cx="8229600" cy="4478337"/>
          </a:xfrm>
          <a:prstGeom prst="rect">
            <a:avLst/>
          </a:prstGeom>
          <a:noFill/>
          <a:ln w="9525">
            <a:noFill/>
            <a:miter lim="800000"/>
            <a:headEnd/>
            <a:tailEnd/>
          </a:ln>
          <a:effectLst/>
        </p:spPr>
        <p:txBody>
          <a:bodyPr>
            <a:spAutoFit/>
          </a:bodyPr>
          <a:lstStyle/>
          <a:p>
            <a:pPr marL="457200" indent="-457200">
              <a:buFontTx/>
              <a:buChar char="•"/>
            </a:pPr>
            <a:r>
              <a:rPr lang="en-US" sz="3200" b="1">
                <a:latin typeface="Arial" charset="0"/>
                <a:cs typeface="Times New Roman" charset="0"/>
              </a:rPr>
              <a:t>Mass spectroscopy is a powerful tool in organic chemistry that can be used to provide information about the molecular formula and structural sub units</a:t>
            </a:r>
          </a:p>
          <a:p>
            <a:pPr marL="457200" indent="-457200">
              <a:buFontTx/>
              <a:buChar char="•"/>
            </a:pPr>
            <a:r>
              <a:rPr lang="en-US" sz="3200" b="1">
                <a:latin typeface="Arial" charset="0"/>
                <a:cs typeface="Times New Roman" charset="0"/>
              </a:rPr>
              <a:t>When it is combined with techniques of infrared and NMR it can be very useful in identifying unknown compounds</a:t>
            </a:r>
            <a:endParaRPr lang="en-US" sz="32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152400"/>
            <a:ext cx="8305800" cy="1143000"/>
          </a:xfrm>
        </p:spPr>
        <p:txBody>
          <a:bodyPr/>
          <a:lstStyle/>
          <a:p>
            <a:r>
              <a:rPr lang="en-US" b="1" dirty="0">
                <a:latin typeface="Arial" charset="0"/>
              </a:rPr>
              <a:t>Mass Spectra for Butane</a:t>
            </a:r>
          </a:p>
        </p:txBody>
      </p:sp>
      <p:graphicFrame>
        <p:nvGraphicFramePr>
          <p:cNvPr id="13324" name="Object 12"/>
          <p:cNvGraphicFramePr>
            <a:graphicFrameLocks noChangeAspect="1"/>
          </p:cNvGraphicFramePr>
          <p:nvPr/>
        </p:nvGraphicFramePr>
        <p:xfrm>
          <a:off x="762000" y="1676400"/>
          <a:ext cx="7924800" cy="4376738"/>
        </p:xfrm>
        <a:graphic>
          <a:graphicData uri="http://schemas.openxmlformats.org/presentationml/2006/ole">
            <p:oleObj spid="_x0000_s13324" name="Bitmap Image" r:id="rId3" imgW="4552381" imgH="2514286" progId="Paint.Picture">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305800" cy="1143000"/>
          </a:xfrm>
        </p:spPr>
        <p:txBody>
          <a:bodyPr>
            <a:normAutofit fontScale="90000"/>
          </a:bodyPr>
          <a:lstStyle/>
          <a:p>
            <a:r>
              <a:rPr lang="en-US" b="1" dirty="0">
                <a:latin typeface="Arial" charset="0"/>
              </a:rPr>
              <a:t>Mass Spectrum for Acetone</a:t>
            </a:r>
          </a:p>
        </p:txBody>
      </p:sp>
      <p:graphicFrame>
        <p:nvGraphicFramePr>
          <p:cNvPr id="9464" name="Object 248"/>
          <p:cNvGraphicFramePr>
            <a:graphicFrameLocks noChangeAspect="1"/>
          </p:cNvGraphicFramePr>
          <p:nvPr/>
        </p:nvGraphicFramePr>
        <p:xfrm>
          <a:off x="838200" y="1752600"/>
          <a:ext cx="7848600" cy="4078288"/>
        </p:xfrm>
        <a:graphic>
          <a:graphicData uri="http://schemas.openxmlformats.org/presentationml/2006/ole">
            <p:oleObj spid="_x0000_s9464" name="Bitmap Image" r:id="rId3" imgW="4858428" imgH="2523810" progId="Paint.Picture">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0"/>
            <a:ext cx="8458200" cy="1143000"/>
          </a:xfrm>
        </p:spPr>
        <p:txBody>
          <a:bodyPr>
            <a:normAutofit fontScale="90000"/>
          </a:bodyPr>
          <a:lstStyle/>
          <a:p>
            <a:r>
              <a:rPr lang="en-US" b="1" dirty="0">
                <a:latin typeface="Arial" charset="0"/>
              </a:rPr>
              <a:t>Mass Spectrum </a:t>
            </a:r>
            <a:r>
              <a:rPr lang="en-US" b="1" dirty="0" err="1">
                <a:latin typeface="Arial" charset="0"/>
              </a:rPr>
              <a:t>Ethanoic</a:t>
            </a:r>
            <a:r>
              <a:rPr lang="en-US" b="1" dirty="0">
                <a:latin typeface="Arial" charset="0"/>
              </a:rPr>
              <a:t> Acid</a:t>
            </a:r>
          </a:p>
        </p:txBody>
      </p:sp>
      <p:graphicFrame>
        <p:nvGraphicFramePr>
          <p:cNvPr id="10253" name="Object 13"/>
          <p:cNvGraphicFramePr>
            <a:graphicFrameLocks noChangeAspect="1"/>
          </p:cNvGraphicFramePr>
          <p:nvPr/>
        </p:nvGraphicFramePr>
        <p:xfrm>
          <a:off x="4529138" y="3357563"/>
          <a:ext cx="85725" cy="142875"/>
        </p:xfrm>
        <a:graphic>
          <a:graphicData uri="http://schemas.openxmlformats.org/presentationml/2006/ole">
            <p:oleObj spid="_x0000_s10253" name="Bitmap Image" r:id="rId3" imgW="85669" imgH="142933" progId="Paint.Picture">
              <p:embed/>
            </p:oleObj>
          </a:graphicData>
        </a:graphic>
      </p:graphicFrame>
      <p:graphicFrame>
        <p:nvGraphicFramePr>
          <p:cNvPr id="10254" name="Object 14"/>
          <p:cNvGraphicFramePr>
            <a:graphicFrameLocks noChangeAspect="1"/>
          </p:cNvGraphicFramePr>
          <p:nvPr/>
        </p:nvGraphicFramePr>
        <p:xfrm>
          <a:off x="533400" y="1600200"/>
          <a:ext cx="8153400" cy="4800600"/>
        </p:xfrm>
        <a:graphic>
          <a:graphicData uri="http://schemas.openxmlformats.org/presentationml/2006/ole">
            <p:oleObj spid="_x0000_s10254" name="Bitmap Image" r:id="rId4" imgW="4780952" imgH="2542857" progId="Paint.Picture">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305800" cy="1143000"/>
          </a:xfrm>
        </p:spPr>
        <p:txBody>
          <a:bodyPr/>
          <a:lstStyle/>
          <a:p>
            <a:r>
              <a:rPr lang="en-US" b="1" dirty="0">
                <a:latin typeface="Arial" charset="0"/>
              </a:rPr>
              <a:t>Mass Spectrum for Toluene</a:t>
            </a:r>
          </a:p>
        </p:txBody>
      </p:sp>
      <p:graphicFrame>
        <p:nvGraphicFramePr>
          <p:cNvPr id="8317" name="Object 125"/>
          <p:cNvGraphicFramePr>
            <a:graphicFrameLocks noChangeAspect="1"/>
          </p:cNvGraphicFramePr>
          <p:nvPr/>
        </p:nvGraphicFramePr>
        <p:xfrm>
          <a:off x="342900" y="1905000"/>
          <a:ext cx="8458200" cy="4530725"/>
        </p:xfrm>
        <a:graphic>
          <a:graphicData uri="http://schemas.openxmlformats.org/presentationml/2006/ole">
            <p:oleObj spid="_x0000_s8317" name="Bitmap Image" r:id="rId3" imgW="3438095" imgH="1762371" progId="Paint.Picture">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dirty="0" smtClean="0">
                <a:latin typeface="Arial" charset="0"/>
              </a:rPr>
              <a:t>To Summarize</a:t>
            </a:r>
            <a:endParaRPr lang="en-US" b="1" dirty="0">
              <a:latin typeface="Arial" charset="0"/>
            </a:endParaRPr>
          </a:p>
        </p:txBody>
      </p:sp>
      <p:sp>
        <p:nvSpPr>
          <p:cNvPr id="7" name="Content Placeholder 6"/>
          <p:cNvSpPr>
            <a:spLocks noGrp="1"/>
          </p:cNvSpPr>
          <p:nvPr>
            <p:ph idx="1"/>
          </p:nvPr>
        </p:nvSpPr>
        <p:spPr/>
        <p:txBody>
          <a:bodyPr/>
          <a:lstStyle/>
          <a:p>
            <a:r>
              <a:rPr lang="en-US" dirty="0" smtClean="0"/>
              <a:t>Steps in a Mass Spectrometer</a:t>
            </a:r>
          </a:p>
          <a:p>
            <a:pPr lvl="1"/>
            <a:r>
              <a:rPr lang="en-US" dirty="0" smtClean="0"/>
              <a:t>Vaporization</a:t>
            </a:r>
            <a:r>
              <a:rPr lang="en-US" dirty="0" smtClean="0">
                <a:sym typeface="Wingdings" pitchFamily="2" charset="2"/>
              </a:rPr>
              <a:t></a:t>
            </a:r>
            <a:endParaRPr lang="en-US" dirty="0" smtClean="0"/>
          </a:p>
          <a:p>
            <a:pPr lvl="1"/>
            <a:r>
              <a:rPr lang="en-US" dirty="0" smtClean="0"/>
              <a:t>Ionization</a:t>
            </a:r>
            <a:r>
              <a:rPr lang="en-US" dirty="0" smtClean="0">
                <a:sym typeface="Wingdings" pitchFamily="2" charset="2"/>
              </a:rPr>
              <a:t></a:t>
            </a:r>
            <a:endParaRPr lang="en-US" dirty="0" smtClean="0"/>
          </a:p>
          <a:p>
            <a:pPr lvl="1"/>
            <a:r>
              <a:rPr lang="en-US" dirty="0" smtClean="0"/>
              <a:t>Acceleration</a:t>
            </a:r>
            <a:r>
              <a:rPr lang="en-US" dirty="0" smtClean="0">
                <a:sym typeface="Wingdings" pitchFamily="2" charset="2"/>
              </a:rPr>
              <a:t></a:t>
            </a:r>
            <a:endParaRPr lang="en-US" dirty="0" smtClean="0"/>
          </a:p>
          <a:p>
            <a:pPr lvl="1"/>
            <a:r>
              <a:rPr lang="en-US" dirty="0" smtClean="0"/>
              <a:t>Deflection</a:t>
            </a:r>
            <a:r>
              <a:rPr lang="en-US" dirty="0" smtClean="0">
                <a:sym typeface="Wingdings" pitchFamily="2" charset="2"/>
              </a:rPr>
              <a:t></a:t>
            </a:r>
            <a:endParaRPr lang="en-US" dirty="0" smtClean="0"/>
          </a:p>
          <a:p>
            <a:pPr lvl="1"/>
            <a:r>
              <a:rPr lang="en-US" dirty="0" smtClean="0"/>
              <a:t>Detection</a:t>
            </a:r>
            <a:r>
              <a:rPr lang="en-US" dirty="0" smtClean="0">
                <a:sym typeface="Wingdings" pitchFamily="2" charset="2"/>
              </a:rPr>
              <a:t></a:t>
            </a:r>
            <a:endParaRPr lang="en-US" dirty="0"/>
          </a:p>
        </p:txBody>
      </p:sp>
      <p:sp>
        <p:nvSpPr>
          <p:cNvPr id="12297" name="Rectangle 9"/>
          <p:cNvSpPr>
            <a:spLocks noChangeArrowheads="1"/>
          </p:cNvSpPr>
          <p:nvPr/>
        </p:nvSpPr>
        <p:spPr bwMode="auto">
          <a:xfrm>
            <a:off x="2366963" y="2366963"/>
            <a:ext cx="9144000" cy="0"/>
          </a:xfrm>
          <a:prstGeom prst="rect">
            <a:avLst/>
          </a:prstGeom>
          <a:noFill/>
          <a:ln w="9525">
            <a:noFill/>
            <a:miter lim="800000"/>
            <a:headEnd/>
            <a:tailEnd/>
          </a:ln>
          <a:effectLst/>
        </p:spPr>
        <p:txBody>
          <a:bodyPr>
            <a:spAutoFit/>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b="1">
                <a:latin typeface="Arial" charset="0"/>
              </a:rPr>
              <a:t>The Design of a Mass Spectrometer</a:t>
            </a:r>
          </a:p>
        </p:txBody>
      </p:sp>
      <p:sp>
        <p:nvSpPr>
          <p:cNvPr id="3076" name="Text Box 4"/>
          <p:cNvSpPr txBox="1">
            <a:spLocks noChangeArrowheads="1"/>
          </p:cNvSpPr>
          <p:nvPr/>
        </p:nvSpPr>
        <p:spPr bwMode="auto">
          <a:xfrm>
            <a:off x="609600" y="1981200"/>
            <a:ext cx="8153400" cy="519113"/>
          </a:xfrm>
          <a:prstGeom prst="rect">
            <a:avLst/>
          </a:prstGeom>
          <a:noFill/>
          <a:ln w="9525">
            <a:noFill/>
            <a:miter lim="800000"/>
            <a:headEnd/>
            <a:tailEnd/>
          </a:ln>
          <a:effectLst/>
        </p:spPr>
        <p:txBody>
          <a:bodyPr>
            <a:spAutoFit/>
          </a:bodyPr>
          <a:lstStyle/>
          <a:p>
            <a:pPr marL="457200" indent="-457200">
              <a:buFontTx/>
              <a:buChar char="•"/>
            </a:pPr>
            <a:r>
              <a:rPr lang="en-US" sz="2800" b="1">
                <a:latin typeface="Arial" charset="0"/>
                <a:cs typeface="Arial" charset="0"/>
              </a:rPr>
              <a:t> </a:t>
            </a:r>
          </a:p>
        </p:txBody>
      </p:sp>
      <p:graphicFrame>
        <p:nvGraphicFramePr>
          <p:cNvPr id="3077" name="Object 5"/>
          <p:cNvGraphicFramePr>
            <a:graphicFrameLocks noChangeAspect="1"/>
          </p:cNvGraphicFramePr>
          <p:nvPr/>
        </p:nvGraphicFramePr>
        <p:xfrm>
          <a:off x="1371600" y="1992313"/>
          <a:ext cx="5943600" cy="4027487"/>
        </p:xfrm>
        <a:graphic>
          <a:graphicData uri="http://schemas.openxmlformats.org/presentationml/2006/ole">
            <p:oleObj spid="_x0000_s3077" name="Bitmap Image" r:id="rId3" imgW="3457143" imgH="2343477" progId="Paint.Picture">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b="1">
                <a:latin typeface="Arial" charset="0"/>
              </a:rPr>
              <a:t>The Design of a Mass Spectrometer</a:t>
            </a:r>
          </a:p>
        </p:txBody>
      </p:sp>
      <p:sp>
        <p:nvSpPr>
          <p:cNvPr id="17411" name="Text Box 3"/>
          <p:cNvSpPr txBox="1">
            <a:spLocks noChangeArrowheads="1"/>
          </p:cNvSpPr>
          <p:nvPr/>
        </p:nvSpPr>
        <p:spPr bwMode="auto">
          <a:xfrm>
            <a:off x="609600" y="1981200"/>
            <a:ext cx="8153400" cy="519113"/>
          </a:xfrm>
          <a:prstGeom prst="rect">
            <a:avLst/>
          </a:prstGeom>
          <a:noFill/>
          <a:ln w="9525">
            <a:noFill/>
            <a:miter lim="800000"/>
            <a:headEnd/>
            <a:tailEnd/>
          </a:ln>
          <a:effectLst/>
        </p:spPr>
        <p:txBody>
          <a:bodyPr>
            <a:spAutoFit/>
          </a:bodyPr>
          <a:lstStyle/>
          <a:p>
            <a:pPr marL="457200" indent="-457200">
              <a:buFontTx/>
              <a:buChar char="•"/>
            </a:pPr>
            <a:r>
              <a:rPr lang="en-US" sz="2800" b="1">
                <a:latin typeface="Arial" charset="0"/>
                <a:cs typeface="Arial" charset="0"/>
              </a:rPr>
              <a:t> </a:t>
            </a:r>
          </a:p>
        </p:txBody>
      </p:sp>
      <p:sp>
        <p:nvSpPr>
          <p:cNvPr id="17416" name="Rectangle 8"/>
          <p:cNvSpPr>
            <a:spLocks noChangeArrowheads="1"/>
          </p:cNvSpPr>
          <p:nvPr/>
        </p:nvSpPr>
        <p:spPr bwMode="auto">
          <a:xfrm>
            <a:off x="376238" y="1393825"/>
            <a:ext cx="9144000" cy="0"/>
          </a:xfrm>
          <a:prstGeom prst="rect">
            <a:avLst/>
          </a:prstGeom>
          <a:noFill/>
          <a:ln w="9525">
            <a:noFill/>
            <a:miter lim="800000"/>
            <a:headEnd/>
            <a:tailEnd/>
          </a:ln>
          <a:effectLst/>
        </p:spPr>
        <p:txBody>
          <a:bodyPr>
            <a:spAutoFit/>
          </a:bodyPr>
          <a:lstStyle/>
          <a:p>
            <a:endParaRPr lang="en-US"/>
          </a:p>
        </p:txBody>
      </p:sp>
      <p:grpSp>
        <p:nvGrpSpPr>
          <p:cNvPr id="17424" name="Group 16"/>
          <p:cNvGrpSpPr>
            <a:grpSpLocks/>
          </p:cNvGrpSpPr>
          <p:nvPr/>
        </p:nvGrpSpPr>
        <p:grpSpPr bwMode="auto">
          <a:xfrm>
            <a:off x="1066800" y="2133600"/>
            <a:ext cx="6934200" cy="4343400"/>
            <a:chOff x="576" y="1104"/>
            <a:chExt cx="4368" cy="2736"/>
          </a:xfrm>
        </p:grpSpPr>
        <p:sp>
          <p:nvSpPr>
            <p:cNvPr id="17421" name="Rectangle 13"/>
            <p:cNvSpPr>
              <a:spLocks noChangeArrowheads="1"/>
            </p:cNvSpPr>
            <p:nvPr/>
          </p:nvSpPr>
          <p:spPr bwMode="auto">
            <a:xfrm>
              <a:off x="576" y="1104"/>
              <a:ext cx="4368" cy="2736"/>
            </a:xfrm>
            <a:prstGeom prst="rect">
              <a:avLst/>
            </a:prstGeom>
            <a:solidFill>
              <a:srgbClr val="CCFFFF"/>
            </a:solidFill>
            <a:ln w="9525">
              <a:solidFill>
                <a:schemeClr val="tx1"/>
              </a:solidFill>
              <a:miter lim="800000"/>
              <a:headEnd/>
              <a:tailEnd/>
            </a:ln>
            <a:effectLst/>
          </p:spPr>
          <p:txBody>
            <a:bodyPr wrap="none" anchor="ctr"/>
            <a:lstStyle/>
            <a:p>
              <a:endParaRPr lang="en-US"/>
            </a:p>
          </p:txBody>
        </p:sp>
        <p:graphicFrame>
          <p:nvGraphicFramePr>
            <p:cNvPr id="17423" name="Object 15"/>
            <p:cNvGraphicFramePr>
              <a:graphicFrameLocks noChangeAspect="1"/>
            </p:cNvGraphicFramePr>
            <p:nvPr/>
          </p:nvGraphicFramePr>
          <p:xfrm>
            <a:off x="816" y="1248"/>
            <a:ext cx="4031" cy="2484"/>
          </p:xfrm>
          <a:graphic>
            <a:graphicData uri="http://schemas.openxmlformats.org/presentationml/2006/ole">
              <p:oleObj spid="_x0000_s17423" name="Bitmap Image" r:id="rId3" imgW="6400000" imgH="3943901" progId="Paint.Picture">
                <p:embed/>
              </p:oleObj>
            </a:graphicData>
          </a:graphic>
        </p:graphicFrame>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a:latin typeface="Arial" charset="0"/>
              </a:rPr>
              <a:t>The Mass Spectrometer</a:t>
            </a:r>
          </a:p>
        </p:txBody>
      </p:sp>
      <p:sp>
        <p:nvSpPr>
          <p:cNvPr id="4099" name="Text Box 3"/>
          <p:cNvSpPr txBox="1">
            <a:spLocks noChangeArrowheads="1"/>
          </p:cNvSpPr>
          <p:nvPr/>
        </p:nvSpPr>
        <p:spPr bwMode="auto">
          <a:xfrm>
            <a:off x="609600" y="2286000"/>
            <a:ext cx="3810000" cy="4108450"/>
          </a:xfrm>
          <a:prstGeom prst="rect">
            <a:avLst/>
          </a:prstGeom>
          <a:noFill/>
          <a:ln w="9525">
            <a:noFill/>
            <a:miter lim="800000"/>
            <a:headEnd/>
            <a:tailEnd/>
          </a:ln>
          <a:effectLst/>
        </p:spPr>
        <p:txBody>
          <a:bodyPr>
            <a:spAutoFit/>
          </a:bodyPr>
          <a:lstStyle/>
          <a:p>
            <a:pPr>
              <a:buFontTx/>
              <a:buChar char="•"/>
            </a:pPr>
            <a:r>
              <a:rPr lang="en-US" b="1">
                <a:latin typeface="Arial" charset="0"/>
                <a:cs typeface="Arial" charset="0"/>
              </a:rPr>
              <a:t> The mass spectrometer contains a vacuum chamber into which a small amount of a compound is vaporized. The molecules are then bombarded by high energy electrons which cause the molecule to fragment into molecular ions</a:t>
            </a:r>
            <a:endParaRPr lang="en-US"/>
          </a:p>
        </p:txBody>
      </p:sp>
      <p:graphicFrame>
        <p:nvGraphicFramePr>
          <p:cNvPr id="4100" name="Object 4"/>
          <p:cNvGraphicFramePr>
            <a:graphicFrameLocks noChangeAspect="1"/>
          </p:cNvGraphicFramePr>
          <p:nvPr/>
        </p:nvGraphicFramePr>
        <p:xfrm>
          <a:off x="4543425" y="2257425"/>
          <a:ext cx="3990975" cy="2705100"/>
        </p:xfrm>
        <a:graphic>
          <a:graphicData uri="http://schemas.openxmlformats.org/presentationml/2006/ole">
            <p:oleObj spid="_x0000_s4100" name="Bitmap Image" r:id="rId3" imgW="3457143" imgH="2343477" progId="Paint.Picture">
              <p:embed/>
            </p:oleObj>
          </a:graphicData>
        </a:graphic>
      </p:graphicFrame>
      <p:sp>
        <p:nvSpPr>
          <p:cNvPr id="4110" name="AutoShape 14"/>
          <p:cNvSpPr>
            <a:spLocks noChangeArrowheads="1"/>
          </p:cNvSpPr>
          <p:nvPr/>
        </p:nvSpPr>
        <p:spPr bwMode="auto">
          <a:xfrm>
            <a:off x="5181600" y="3200400"/>
            <a:ext cx="685800" cy="5334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tx2"/>
          </a:solidFill>
          <a:ln w="9525">
            <a:solidFill>
              <a:schemeClr val="bg2"/>
            </a:solidFill>
            <a:miter lim="800000"/>
            <a:headEnd/>
            <a:tailEnd/>
          </a:ln>
          <a:effec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latin typeface="Arial" charset="0"/>
              </a:rPr>
              <a:t>The Mass Spectrometer</a:t>
            </a:r>
          </a:p>
        </p:txBody>
      </p:sp>
      <p:sp>
        <p:nvSpPr>
          <p:cNvPr id="16387" name="Text Box 3"/>
          <p:cNvSpPr txBox="1">
            <a:spLocks noChangeArrowheads="1"/>
          </p:cNvSpPr>
          <p:nvPr/>
        </p:nvSpPr>
        <p:spPr bwMode="auto">
          <a:xfrm>
            <a:off x="609600" y="2286000"/>
            <a:ext cx="3810000" cy="3013075"/>
          </a:xfrm>
          <a:prstGeom prst="rect">
            <a:avLst/>
          </a:prstGeom>
          <a:noFill/>
          <a:ln w="9525">
            <a:noFill/>
            <a:miter lim="800000"/>
            <a:headEnd/>
            <a:tailEnd/>
          </a:ln>
          <a:effectLst/>
        </p:spPr>
        <p:txBody>
          <a:bodyPr>
            <a:spAutoFit/>
          </a:bodyPr>
          <a:lstStyle/>
          <a:p>
            <a:pPr>
              <a:buFontTx/>
              <a:buChar char="•"/>
            </a:pPr>
            <a:r>
              <a:rPr lang="en-US" b="1">
                <a:latin typeface="Arial" charset="0"/>
                <a:cs typeface="Arial" charset="0"/>
              </a:rPr>
              <a:t> The accelerated fragments are passed though a magnetic field that causes them to be deflected.  The amount to which a particle isdeflected depends on its molecular mass</a:t>
            </a:r>
            <a:endParaRPr lang="en-US"/>
          </a:p>
        </p:txBody>
      </p:sp>
      <p:graphicFrame>
        <p:nvGraphicFramePr>
          <p:cNvPr id="18432" name="Object 0"/>
          <p:cNvGraphicFramePr>
            <a:graphicFrameLocks noChangeAspect="1"/>
          </p:cNvGraphicFramePr>
          <p:nvPr/>
        </p:nvGraphicFramePr>
        <p:xfrm>
          <a:off x="4543425" y="2257425"/>
          <a:ext cx="3990975" cy="2705100"/>
        </p:xfrm>
        <a:graphic>
          <a:graphicData uri="http://schemas.openxmlformats.org/presentationml/2006/ole">
            <p:oleObj spid="_x0000_s18432" name="Bitmap Image" r:id="rId3" imgW="3457143" imgH="2343477" progId="Paint.Picture">
              <p:embed/>
            </p:oleObj>
          </a:graphicData>
        </a:graphic>
      </p:graphicFrame>
      <p:sp>
        <p:nvSpPr>
          <p:cNvPr id="16390" name="AutoShape 6"/>
          <p:cNvSpPr>
            <a:spLocks noChangeArrowheads="1"/>
          </p:cNvSpPr>
          <p:nvPr/>
        </p:nvSpPr>
        <p:spPr bwMode="auto">
          <a:xfrm>
            <a:off x="6491288" y="3429000"/>
            <a:ext cx="976312" cy="485775"/>
          </a:xfrm>
          <a:prstGeom prst="rightArrow">
            <a:avLst>
              <a:gd name="adj1" fmla="val 50000"/>
              <a:gd name="adj2" fmla="val 50245"/>
            </a:avLst>
          </a:prstGeom>
          <a:solidFill>
            <a:schemeClr val="tx2"/>
          </a:solidFill>
          <a:ln w="9525">
            <a:solidFill>
              <a:schemeClr val="bg2"/>
            </a:solidFill>
            <a:miter lim="800000"/>
            <a:headEnd/>
            <a:tailEnd/>
          </a:ln>
          <a:effec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5867400" cy="1162050"/>
          </a:xfrm>
        </p:spPr>
        <p:txBody>
          <a:bodyPr/>
          <a:lstStyle/>
          <a:p>
            <a:r>
              <a:rPr lang="en-US" sz="5000" b="1" dirty="0" smtClean="0">
                <a:latin typeface="Arial" pitchFamily="34" charset="0"/>
                <a:cs typeface="Arial" pitchFamily="34" charset="0"/>
              </a:rPr>
              <a:t>Nature of Isotopes</a:t>
            </a:r>
            <a:endParaRPr lang="en-US" sz="5000" b="1" dirty="0">
              <a:latin typeface="Arial" pitchFamily="34" charset="0"/>
              <a:cs typeface="Arial" pitchFamily="34" charset="0"/>
            </a:endParaRPr>
          </a:p>
        </p:txBody>
      </p:sp>
      <p:sp>
        <p:nvSpPr>
          <p:cNvPr id="4" name="Text Placeholder 3"/>
          <p:cNvSpPr>
            <a:spLocks noGrp="1"/>
          </p:cNvSpPr>
          <p:nvPr>
            <p:ph type="body" idx="2"/>
          </p:nvPr>
        </p:nvSpPr>
        <p:spPr/>
        <p:txBody>
          <a:bodyPr/>
          <a:lstStyle/>
          <a:p>
            <a:pPr>
              <a:buFont typeface="Arial" pitchFamily="34" charset="0"/>
              <a:buChar char="•"/>
            </a:pPr>
            <a:r>
              <a:rPr lang="en-US" sz="2400" dirty="0" smtClean="0"/>
              <a:t>Hydrogen(H) </a:t>
            </a:r>
            <a:r>
              <a:rPr lang="en-US" sz="2400" dirty="0" smtClean="0"/>
              <a:t>contains two other isotopes</a:t>
            </a:r>
          </a:p>
          <a:p>
            <a:pPr lvl="1">
              <a:buFont typeface="Arial" pitchFamily="34" charset="0"/>
              <a:buChar char="•"/>
            </a:pPr>
            <a:r>
              <a:rPr lang="en-US" sz="2400" dirty="0" smtClean="0"/>
              <a:t>Deuterium (D)</a:t>
            </a:r>
          </a:p>
          <a:p>
            <a:pPr lvl="1">
              <a:buFont typeface="Arial" pitchFamily="34" charset="0"/>
              <a:buChar char="•"/>
            </a:pPr>
            <a:r>
              <a:rPr lang="en-US" sz="2400" dirty="0" smtClean="0"/>
              <a:t>Tritium (T</a:t>
            </a:r>
            <a:r>
              <a:rPr lang="en-US" sz="2400" dirty="0" smtClean="0"/>
              <a:t>)</a:t>
            </a:r>
          </a:p>
          <a:p>
            <a:pPr>
              <a:buFont typeface="Arial" pitchFamily="34" charset="0"/>
              <a:buChar char="•"/>
            </a:pPr>
            <a:r>
              <a:rPr lang="en-US" sz="2600" dirty="0" smtClean="0"/>
              <a:t>The table to the right shows the change in boiling point according to the different isotopes of H.</a:t>
            </a:r>
            <a:endParaRPr lang="en-US" sz="2600" dirty="0" smtClean="0"/>
          </a:p>
          <a:p>
            <a:pPr>
              <a:buFont typeface="Arial" pitchFamily="34" charset="0"/>
              <a:buChar char="•"/>
            </a:pPr>
            <a:endParaRPr lang="en-US" dirty="0"/>
          </a:p>
        </p:txBody>
      </p:sp>
      <p:graphicFrame>
        <p:nvGraphicFramePr>
          <p:cNvPr id="5" name="Content Placeholder 4"/>
          <p:cNvGraphicFramePr>
            <a:graphicFrameLocks noGrp="1"/>
          </p:cNvGraphicFramePr>
          <p:nvPr>
            <p:ph sz="half" idx="1"/>
          </p:nvPr>
        </p:nvGraphicFramePr>
        <p:xfrm>
          <a:off x="3575050" y="1676400"/>
          <a:ext cx="5111750" cy="3606800"/>
        </p:xfrm>
        <a:graphic>
          <a:graphicData uri="http://schemas.openxmlformats.org/drawingml/2006/table">
            <a:tbl>
              <a:tblPr firstRow="1" bandRow="1">
                <a:tableStyleId>{5C22544A-7EE6-4342-B048-85BDC9FD1C3A}</a:tableStyleId>
              </a:tblPr>
              <a:tblGrid>
                <a:gridCol w="2555875"/>
                <a:gridCol w="2555875"/>
              </a:tblGrid>
              <a:tr h="370840">
                <a:tc>
                  <a:txBody>
                    <a:bodyPr/>
                    <a:lstStyle/>
                    <a:p>
                      <a:pPr algn="ctr"/>
                      <a:r>
                        <a:rPr lang="en-US" dirty="0" smtClean="0"/>
                        <a:t>Water </a:t>
                      </a:r>
                      <a:r>
                        <a:rPr lang="en-US" baseline="0" dirty="0" smtClean="0"/>
                        <a:t> w/different H isotopes</a:t>
                      </a:r>
                      <a:endParaRPr lang="en-US" dirty="0"/>
                    </a:p>
                  </a:txBody>
                  <a:tcPr/>
                </a:tc>
                <a:tc>
                  <a:txBody>
                    <a:bodyPr/>
                    <a:lstStyle/>
                    <a:p>
                      <a:pPr algn="ctr"/>
                      <a:r>
                        <a:rPr lang="en-US" dirty="0" smtClean="0"/>
                        <a:t>Boiling</a:t>
                      </a:r>
                      <a:r>
                        <a:rPr lang="en-US" baseline="0" dirty="0" smtClean="0"/>
                        <a:t> Points</a:t>
                      </a:r>
                    </a:p>
                    <a:p>
                      <a:pPr algn="ctr"/>
                      <a:r>
                        <a:rPr lang="en-US" baseline="0" dirty="0" smtClean="0"/>
                        <a:t>(1 </a:t>
                      </a:r>
                      <a:r>
                        <a:rPr lang="en-US" baseline="0" dirty="0" err="1" smtClean="0"/>
                        <a:t>atm</a:t>
                      </a:r>
                      <a:r>
                        <a:rPr lang="en-US" baseline="0" dirty="0" smtClean="0"/>
                        <a:t>)°C</a:t>
                      </a:r>
                      <a:endParaRPr lang="en-US" dirty="0"/>
                    </a:p>
                  </a:txBody>
                  <a:tcPr/>
                </a:tc>
              </a:tr>
              <a:tr h="370840">
                <a:tc>
                  <a:txBody>
                    <a:bodyPr/>
                    <a:lstStyle/>
                    <a:p>
                      <a:pPr algn="ctr"/>
                      <a:r>
                        <a:rPr lang="en-US" dirty="0" smtClean="0"/>
                        <a:t>H</a:t>
                      </a:r>
                      <a:r>
                        <a:rPr lang="en-US" baseline="-25000" dirty="0" smtClean="0"/>
                        <a:t>2</a:t>
                      </a:r>
                      <a:r>
                        <a:rPr lang="en-US" dirty="0" smtClean="0"/>
                        <a:t>O</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D</a:t>
                      </a:r>
                      <a:r>
                        <a:rPr lang="en-US" baseline="-25000" dirty="0" smtClean="0"/>
                        <a:t>2</a:t>
                      </a:r>
                      <a:r>
                        <a:rPr lang="en-US" dirty="0" smtClean="0"/>
                        <a:t>O</a:t>
                      </a:r>
                      <a:endParaRPr lang="en-US" dirty="0"/>
                    </a:p>
                  </a:txBody>
                  <a:tcPr/>
                </a:tc>
                <a:tc>
                  <a:txBody>
                    <a:bodyPr/>
                    <a:lstStyle/>
                    <a:p>
                      <a:pPr algn="ctr"/>
                      <a:r>
                        <a:rPr lang="en-US" dirty="0" smtClean="0"/>
                        <a:t>101.4</a:t>
                      </a:r>
                      <a:endParaRPr lang="en-US" dirty="0"/>
                    </a:p>
                  </a:txBody>
                  <a:tcPr/>
                </a:tc>
              </a:tr>
              <a:tr h="370840">
                <a:tc>
                  <a:txBody>
                    <a:bodyPr/>
                    <a:lstStyle/>
                    <a:p>
                      <a:pPr algn="ctr"/>
                      <a:r>
                        <a:rPr lang="en-US" dirty="0" smtClean="0"/>
                        <a:t>T</a:t>
                      </a:r>
                      <a:r>
                        <a:rPr lang="en-US" baseline="-25000" dirty="0" smtClean="0"/>
                        <a:t>2</a:t>
                      </a:r>
                      <a:r>
                        <a:rPr lang="en-US" dirty="0" smtClean="0"/>
                        <a:t>O</a:t>
                      </a:r>
                    </a:p>
                  </a:txBody>
                  <a:tcPr/>
                </a:tc>
                <a:tc>
                  <a:txBody>
                    <a:bodyPr/>
                    <a:lstStyle/>
                    <a:p>
                      <a:pPr algn="ctr"/>
                      <a:r>
                        <a:rPr lang="en-US" dirty="0" smtClean="0"/>
                        <a:t>101.5</a:t>
                      </a:r>
                      <a:endParaRPr lang="en-US" dirty="0"/>
                    </a:p>
                  </a:txBody>
                  <a:tcPr/>
                </a:tc>
              </a:tr>
              <a:tr h="370840">
                <a:tc>
                  <a:txBody>
                    <a:bodyPr/>
                    <a:lstStyle/>
                    <a:p>
                      <a:pPr algn="ctr"/>
                      <a:r>
                        <a:rPr lang="en-US" dirty="0" smtClean="0"/>
                        <a:t>H</a:t>
                      </a:r>
                      <a:r>
                        <a:rPr lang="en-US" baseline="-25000" dirty="0" smtClean="0"/>
                        <a:t>2</a:t>
                      </a:r>
                      <a:r>
                        <a:rPr lang="en-US" baseline="30000" dirty="0" smtClean="0"/>
                        <a:t>17</a:t>
                      </a:r>
                      <a:r>
                        <a:rPr lang="en-US" dirty="0" smtClean="0"/>
                        <a:t>O</a:t>
                      </a:r>
                      <a:endParaRPr lang="en-US" dirty="0"/>
                    </a:p>
                  </a:txBody>
                  <a:tcPr/>
                </a:tc>
                <a:tc>
                  <a:txBody>
                    <a:bodyPr/>
                    <a:lstStyle/>
                    <a:p>
                      <a:pPr algn="ctr"/>
                      <a:r>
                        <a:rPr lang="en-US" dirty="0" smtClean="0"/>
                        <a:t>100.1</a:t>
                      </a:r>
                      <a:endParaRPr lang="en-US" dirty="0"/>
                    </a:p>
                  </a:txBody>
                  <a:tcPr/>
                </a:tc>
              </a:tr>
              <a:tr h="370840">
                <a:tc>
                  <a:txBody>
                    <a:bodyPr/>
                    <a:lstStyle/>
                    <a:p>
                      <a:pPr algn="ctr"/>
                      <a:r>
                        <a:rPr lang="en-US" dirty="0" smtClean="0"/>
                        <a:t>H</a:t>
                      </a:r>
                      <a:r>
                        <a:rPr lang="en-US" baseline="-25000" dirty="0" smtClean="0"/>
                        <a:t>2</a:t>
                      </a:r>
                      <a:r>
                        <a:rPr lang="en-US" baseline="30000" dirty="0" smtClean="0"/>
                        <a:t>18</a:t>
                      </a:r>
                      <a:r>
                        <a:rPr lang="en-US" dirty="0" smtClean="0"/>
                        <a:t>O</a:t>
                      </a:r>
                      <a:endParaRPr lang="en-US" dirty="0"/>
                    </a:p>
                  </a:txBody>
                  <a:tcPr/>
                </a:tc>
                <a:tc>
                  <a:txBody>
                    <a:bodyPr/>
                    <a:lstStyle/>
                    <a:p>
                      <a:pPr algn="ctr"/>
                      <a:r>
                        <a:rPr lang="en-US" dirty="0" smtClean="0"/>
                        <a:t>100.2</a:t>
                      </a:r>
                      <a:endParaRPr lang="en-US" dirty="0"/>
                    </a:p>
                  </a:txBody>
                  <a:tcPr/>
                </a:tc>
              </a:tr>
              <a:tr h="370840">
                <a:tc>
                  <a:txBody>
                    <a:bodyPr/>
                    <a:lstStyle/>
                    <a:p>
                      <a:pPr algn="ctr"/>
                      <a:r>
                        <a:rPr lang="en-US" dirty="0" smtClean="0"/>
                        <a:t>D</a:t>
                      </a:r>
                      <a:r>
                        <a:rPr lang="en-US" baseline="-25000" dirty="0" smtClean="0"/>
                        <a:t>2</a:t>
                      </a:r>
                      <a:r>
                        <a:rPr lang="en-US" baseline="30000" dirty="0" smtClean="0"/>
                        <a:t>18</a:t>
                      </a:r>
                      <a:r>
                        <a:rPr lang="en-US" dirty="0" smtClean="0"/>
                        <a:t>O</a:t>
                      </a:r>
                      <a:endParaRPr lang="en-US" dirty="0"/>
                    </a:p>
                  </a:txBody>
                  <a:tcPr/>
                </a:tc>
                <a:tc>
                  <a:txBody>
                    <a:bodyPr/>
                    <a:lstStyle/>
                    <a:p>
                      <a:pPr algn="ctr"/>
                      <a:r>
                        <a:rPr lang="en-US" dirty="0" smtClean="0"/>
                        <a:t>101.5</a:t>
                      </a:r>
                      <a:endParaRPr lang="en-US" dirty="0"/>
                    </a:p>
                  </a:txBody>
                  <a:tcPr/>
                </a:tc>
              </a:tr>
              <a:tr h="370840">
                <a:tc>
                  <a:txBody>
                    <a:bodyPr/>
                    <a:lstStyle/>
                    <a:p>
                      <a:pPr algn="ctr"/>
                      <a:r>
                        <a:rPr lang="en-US" dirty="0" smtClean="0"/>
                        <a:t>HDO</a:t>
                      </a:r>
                      <a:endParaRPr lang="en-US" dirty="0"/>
                    </a:p>
                  </a:txBody>
                  <a:tcPr/>
                </a:tc>
                <a:tc>
                  <a:txBody>
                    <a:bodyPr/>
                    <a:lstStyle/>
                    <a:p>
                      <a:pPr algn="ctr"/>
                      <a:r>
                        <a:rPr lang="en-US" dirty="0" smtClean="0"/>
                        <a:t>100.7</a:t>
                      </a:r>
                      <a:endParaRPr lang="en-US" dirty="0"/>
                    </a:p>
                  </a:txBody>
                  <a:tcPr/>
                </a:tc>
              </a:tr>
              <a:tr h="370840">
                <a:tc>
                  <a:txBody>
                    <a:bodyPr/>
                    <a:lstStyle/>
                    <a:p>
                      <a:pPr algn="ctr"/>
                      <a:r>
                        <a:rPr lang="en-US" dirty="0" smtClean="0"/>
                        <a:t>HTO</a:t>
                      </a:r>
                      <a:endParaRPr lang="en-US" dirty="0"/>
                    </a:p>
                  </a:txBody>
                  <a:tcPr/>
                </a:tc>
                <a:tc>
                  <a:txBody>
                    <a:bodyPr/>
                    <a:lstStyle/>
                    <a:p>
                      <a:pPr algn="ctr"/>
                      <a:r>
                        <a:rPr lang="en-US" dirty="0" smtClean="0"/>
                        <a:t>100.8</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latin typeface="Arial" charset="0"/>
              </a:rPr>
              <a:t>Mass Spectra </a:t>
            </a:r>
          </a:p>
        </p:txBody>
      </p:sp>
      <p:sp>
        <p:nvSpPr>
          <p:cNvPr id="5124" name="Text Box 4"/>
          <p:cNvSpPr txBox="1">
            <a:spLocks noChangeArrowheads="1"/>
          </p:cNvSpPr>
          <p:nvPr/>
        </p:nvSpPr>
        <p:spPr bwMode="auto">
          <a:xfrm>
            <a:off x="898525" y="1793875"/>
            <a:ext cx="7407275" cy="3081338"/>
          </a:xfrm>
          <a:prstGeom prst="rect">
            <a:avLst/>
          </a:prstGeom>
          <a:noFill/>
          <a:ln w="9525">
            <a:noFill/>
            <a:miter lim="800000"/>
            <a:headEnd/>
            <a:tailEnd/>
          </a:ln>
          <a:effectLst/>
        </p:spPr>
        <p:txBody>
          <a:bodyPr>
            <a:spAutoFit/>
          </a:bodyPr>
          <a:lstStyle/>
          <a:p>
            <a:r>
              <a:rPr lang="en-US" sz="2800" b="1">
                <a:latin typeface="Arial" charset="0"/>
              </a:rPr>
              <a:t>A typical molecule may fragment in several different places.  The ion formed from the loss of the electron is called the parent ion.  The parent ion may fragment into smaller pieces.  Each fragment is deflected to a different extent . Hence each peak appears in the Mass  Spectrum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b="1">
                <a:latin typeface="Arial" charset="0"/>
              </a:rPr>
              <a:t>Peaks in the Mass Spectrum</a:t>
            </a:r>
          </a:p>
        </p:txBody>
      </p:sp>
      <p:sp>
        <p:nvSpPr>
          <p:cNvPr id="6147" name="Text Box 3"/>
          <p:cNvSpPr txBox="1">
            <a:spLocks noChangeArrowheads="1"/>
          </p:cNvSpPr>
          <p:nvPr/>
        </p:nvSpPr>
        <p:spPr bwMode="auto">
          <a:xfrm>
            <a:off x="593725" y="2046288"/>
            <a:ext cx="2987675" cy="2282825"/>
          </a:xfrm>
          <a:prstGeom prst="rect">
            <a:avLst/>
          </a:prstGeom>
          <a:noFill/>
          <a:ln w="9525">
            <a:noFill/>
            <a:miter lim="800000"/>
            <a:headEnd/>
            <a:tailEnd/>
          </a:ln>
          <a:effectLst/>
        </p:spPr>
        <p:txBody>
          <a:bodyPr>
            <a:spAutoFit/>
          </a:bodyPr>
          <a:lstStyle/>
          <a:p>
            <a:r>
              <a:rPr lang="en-US" b="1">
                <a:latin typeface="Arial" charset="0"/>
                <a:cs typeface="Arial" charset="0"/>
              </a:rPr>
              <a:t>Butane could in four different ways, each of which forms a signal in the mass spectrum </a:t>
            </a:r>
            <a:endParaRPr lang="en-US"/>
          </a:p>
        </p:txBody>
      </p:sp>
      <p:grpSp>
        <p:nvGrpSpPr>
          <p:cNvPr id="6150" name="Group 6"/>
          <p:cNvGrpSpPr>
            <a:grpSpLocks/>
          </p:cNvGrpSpPr>
          <p:nvPr/>
        </p:nvGrpSpPr>
        <p:grpSpPr bwMode="auto">
          <a:xfrm>
            <a:off x="3733800" y="1828800"/>
            <a:ext cx="5029200" cy="4038600"/>
            <a:chOff x="1392" y="1488"/>
            <a:chExt cx="2880" cy="1344"/>
          </a:xfrm>
        </p:grpSpPr>
        <p:sp>
          <p:nvSpPr>
            <p:cNvPr id="6148" name="Rectangle 4"/>
            <p:cNvSpPr>
              <a:spLocks noChangeArrowheads="1"/>
            </p:cNvSpPr>
            <p:nvPr/>
          </p:nvSpPr>
          <p:spPr bwMode="auto">
            <a:xfrm>
              <a:off x="1392" y="1488"/>
              <a:ext cx="2880" cy="1344"/>
            </a:xfrm>
            <a:prstGeom prst="rect">
              <a:avLst/>
            </a:prstGeom>
            <a:gradFill rotWithShape="0">
              <a:gsLst>
                <a:gs pos="0">
                  <a:srgbClr val="CCFFFF"/>
                </a:gs>
                <a:gs pos="100000">
                  <a:srgbClr val="CCFFFF">
                    <a:gamma/>
                    <a:tint val="45490"/>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6149" name="Object 5"/>
            <p:cNvGraphicFramePr>
              <a:graphicFrameLocks noChangeAspect="1"/>
            </p:cNvGraphicFramePr>
            <p:nvPr/>
          </p:nvGraphicFramePr>
          <p:xfrm>
            <a:off x="1536" y="1584"/>
            <a:ext cx="2676" cy="1104"/>
          </p:xfrm>
          <a:graphic>
            <a:graphicData uri="http://schemas.openxmlformats.org/presentationml/2006/ole">
              <p:oleObj spid="_x0000_s6149" name="Bitmap Image" r:id="rId3" imgW="4247619" imgH="1752381" progId="Paint.Picture">
                <p:embed/>
              </p:oleObj>
            </a:graphicData>
          </a:graphic>
        </p:graphicFrame>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b="1">
                <a:latin typeface="Arial" charset="0"/>
              </a:rPr>
              <a:t>Multiplicity of Peaks</a:t>
            </a:r>
            <a:br>
              <a:rPr lang="en-US" b="1">
                <a:latin typeface="Arial" charset="0"/>
              </a:rPr>
            </a:br>
            <a:endParaRPr lang="en-US" b="1">
              <a:latin typeface="Arial" charset="0"/>
            </a:endParaRPr>
          </a:p>
        </p:txBody>
      </p:sp>
      <p:sp>
        <p:nvSpPr>
          <p:cNvPr id="7171" name="Text Box 3"/>
          <p:cNvSpPr txBox="1">
            <a:spLocks noChangeArrowheads="1"/>
          </p:cNvSpPr>
          <p:nvPr/>
        </p:nvSpPr>
        <p:spPr bwMode="auto">
          <a:xfrm>
            <a:off x="601663" y="1522413"/>
            <a:ext cx="7940675" cy="3811587"/>
          </a:xfrm>
          <a:prstGeom prst="rect">
            <a:avLst/>
          </a:prstGeom>
          <a:noFill/>
          <a:ln w="9525">
            <a:noFill/>
            <a:miter lim="800000"/>
            <a:headEnd/>
            <a:tailEnd/>
          </a:ln>
          <a:effectLst/>
        </p:spPr>
        <p:txBody>
          <a:bodyPr>
            <a:spAutoFit/>
          </a:bodyPr>
          <a:lstStyle/>
          <a:p>
            <a:r>
              <a:rPr lang="en-US" sz="2800" b="1">
                <a:latin typeface="Arial" charset="0"/>
                <a:cs typeface="Arial" charset="0"/>
              </a:rPr>
              <a:t> Carbon has isotopes </a:t>
            </a:r>
            <a:r>
              <a:rPr lang="en-US" sz="2800" b="1" baseline="30000">
                <a:latin typeface="Arial" charset="0"/>
                <a:cs typeface="Arial" charset="0"/>
              </a:rPr>
              <a:t>13</a:t>
            </a:r>
            <a:r>
              <a:rPr lang="en-US" sz="2800" b="1">
                <a:latin typeface="Arial" charset="0"/>
                <a:cs typeface="Arial" charset="0"/>
              </a:rPr>
              <a:t>C and </a:t>
            </a:r>
            <a:r>
              <a:rPr lang="en-US" sz="2800" b="1" baseline="30000">
                <a:latin typeface="Arial" charset="0"/>
                <a:cs typeface="Arial" charset="0"/>
              </a:rPr>
              <a:t>14</a:t>
            </a:r>
            <a:r>
              <a:rPr lang="en-US" sz="2800" b="1">
                <a:latin typeface="Arial" charset="0"/>
                <a:cs typeface="Arial" charset="0"/>
              </a:rPr>
              <a:t>C as well as </a:t>
            </a:r>
            <a:r>
              <a:rPr lang="en-US" sz="2800" b="1" baseline="30000">
                <a:latin typeface="Arial" charset="0"/>
                <a:cs typeface="Arial" charset="0"/>
              </a:rPr>
              <a:t>12</a:t>
            </a:r>
            <a:r>
              <a:rPr lang="en-US" sz="2800" b="1">
                <a:latin typeface="Arial" charset="0"/>
                <a:cs typeface="Arial" charset="0"/>
              </a:rPr>
              <a:t>C.  Likewise there are isotopes of hydrogen including  </a:t>
            </a:r>
            <a:r>
              <a:rPr lang="en-US" sz="2800" b="1" baseline="30000">
                <a:latin typeface="Arial" charset="0"/>
                <a:cs typeface="Arial" charset="0"/>
              </a:rPr>
              <a:t>1</a:t>
            </a:r>
            <a:r>
              <a:rPr lang="en-US" sz="2800" b="1">
                <a:latin typeface="Arial" charset="0"/>
                <a:cs typeface="Arial" charset="0"/>
              </a:rPr>
              <a:t>H, </a:t>
            </a:r>
            <a:r>
              <a:rPr lang="en-US" sz="2800" b="1" baseline="30000">
                <a:latin typeface="Arial" charset="0"/>
                <a:cs typeface="Arial" charset="0"/>
              </a:rPr>
              <a:t>2</a:t>
            </a:r>
            <a:r>
              <a:rPr lang="en-US" sz="2800" b="1">
                <a:latin typeface="Arial" charset="0"/>
                <a:cs typeface="Arial" charset="0"/>
              </a:rPr>
              <a:t>H and </a:t>
            </a:r>
            <a:r>
              <a:rPr lang="en-US" sz="2800" b="1" baseline="30000">
                <a:latin typeface="Arial" charset="0"/>
                <a:cs typeface="Arial" charset="0"/>
              </a:rPr>
              <a:t>3</a:t>
            </a:r>
            <a:r>
              <a:rPr lang="en-US" sz="2800" b="1">
                <a:latin typeface="Arial" charset="0"/>
                <a:cs typeface="Arial" charset="0"/>
              </a:rPr>
              <a:t>H.  Hence a fragment with the formula CH</a:t>
            </a:r>
            <a:r>
              <a:rPr lang="en-US" sz="2800" b="1" baseline="-25000">
                <a:latin typeface="Arial" charset="0"/>
                <a:cs typeface="Arial" charset="0"/>
              </a:rPr>
              <a:t>3 </a:t>
            </a:r>
            <a:r>
              <a:rPr lang="en-US" sz="2800" b="1">
                <a:latin typeface="Arial" charset="0"/>
                <a:cs typeface="Arial" charset="0"/>
              </a:rPr>
              <a:t>has a a predominate mass of 15 but has smaller peaks representing the heavier isotopes of carbon and hydrogen</a:t>
            </a:r>
            <a:endParaRPr lang="en-US" sz="2800" b="1">
              <a:latin typeface="Arial" charset="0"/>
              <a:cs typeface="Times New Roman" charset="0"/>
            </a:endParaRPr>
          </a:p>
          <a:p>
            <a:endParaRPr lang="en-US"/>
          </a:p>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1016</TotalTime>
  <Words>356</Words>
  <Application>Microsoft PowerPoint</Application>
  <PresentationFormat>On-screen Show (4:3)</PresentationFormat>
  <Paragraphs>52</Paragraphs>
  <Slides>14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Times New Roman</vt:lpstr>
      <vt:lpstr>Arial</vt:lpstr>
      <vt:lpstr>Flow</vt:lpstr>
      <vt:lpstr>Bitmap Image</vt:lpstr>
      <vt:lpstr>Mass Spectroscopy</vt:lpstr>
      <vt:lpstr>The Design of a Mass Spectrometer</vt:lpstr>
      <vt:lpstr>The Design of a Mass Spectrometer</vt:lpstr>
      <vt:lpstr>The Mass Spectrometer</vt:lpstr>
      <vt:lpstr>The Mass Spectrometer</vt:lpstr>
      <vt:lpstr>Nature of Isotopes</vt:lpstr>
      <vt:lpstr>Mass Spectra </vt:lpstr>
      <vt:lpstr>Peaks in the Mass Spectrum</vt:lpstr>
      <vt:lpstr>Multiplicity of Peaks </vt:lpstr>
      <vt:lpstr>Mass Spectra for Butane</vt:lpstr>
      <vt:lpstr>Mass Spectrum for Acetone</vt:lpstr>
      <vt:lpstr>Mass Spectrum Ethanoic Acid</vt:lpstr>
      <vt:lpstr>Mass Spectrum for Toluene</vt:lpstr>
      <vt:lpstr>To Summarize</vt:lpstr>
    </vt:vector>
  </TitlesOfParts>
  <Company>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Spectra</dc:title>
  <dc:creator>scheffler</dc:creator>
  <cp:lastModifiedBy>tanderson</cp:lastModifiedBy>
  <cp:revision>16</cp:revision>
  <dcterms:created xsi:type="dcterms:W3CDTF">2002-11-11T21:27:50Z</dcterms:created>
  <dcterms:modified xsi:type="dcterms:W3CDTF">2010-05-27T12:08:49Z</dcterms:modified>
</cp:coreProperties>
</file>