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309" r:id="rId10"/>
    <p:sldId id="310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307" r:id="rId19"/>
    <p:sldId id="308" r:id="rId20"/>
    <p:sldId id="274" r:id="rId21"/>
    <p:sldId id="305" r:id="rId22"/>
    <p:sldId id="30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F730B-F669-4C37-9797-1C46CAAAEDED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99AD4-3C21-4B83-B7B2-EA09B4400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44F8A3-7AD4-4F44-9DBE-D505DADF5CCF}" type="slidenum">
              <a:rPr lang="en-US"/>
              <a:pPr/>
              <a:t>2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CB8AEC-1332-4908-BF42-A8220742DF2E}" type="slidenum">
              <a:rPr lang="en-US"/>
              <a:pPr/>
              <a:t>11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218ED2-0609-452D-9510-B1705A189F8F}" type="slidenum">
              <a:rPr lang="en-US"/>
              <a:pPr/>
              <a:t>12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40EEC-6FBD-40FA-BC1B-541DF91240A0}" type="slidenum">
              <a:rPr lang="en-US"/>
              <a:pPr/>
              <a:t>13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8A615D-D46E-4A2B-A63F-BC8417F0AC92}" type="slidenum">
              <a:rPr lang="en-US"/>
              <a:pPr/>
              <a:t>14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599D58-6C42-4514-9CE2-6BB9E8905EF7}" type="slidenum">
              <a:rPr lang="en-US"/>
              <a:pPr/>
              <a:t>15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FF68E-8026-45FF-AD6E-B1B71C8C21BE}" type="slidenum">
              <a:rPr lang="en-US"/>
              <a:pPr/>
              <a:t>16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7B3337-DFF2-44F7-95A7-2EEEB965D773}" type="slidenum">
              <a:rPr lang="en-US"/>
              <a:pPr/>
              <a:t>17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3BEC9-3217-40A2-828A-C0518BF0046B}" type="slidenum">
              <a:rPr lang="en-US"/>
              <a:pPr/>
              <a:t>18</a:t>
            </a:fld>
            <a:endParaRPr lang="en-US"/>
          </a:p>
        </p:txBody>
      </p:sp>
      <p:sp>
        <p:nvSpPr>
          <p:cNvPr id="205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78E5E3-AB29-492B-956C-7EBA87B12F53}" type="slidenum">
              <a:rPr lang="en-US"/>
              <a:pPr/>
              <a:t>19</a:t>
            </a:fld>
            <a:endParaRPr lang="en-US"/>
          </a:p>
        </p:txBody>
      </p:sp>
      <p:sp>
        <p:nvSpPr>
          <p:cNvPr id="21401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68CBE3-A4D6-4E3A-896A-426BAECE7CA0}" type="slidenum">
              <a:rPr lang="en-US"/>
              <a:pPr/>
              <a:t>20</a:t>
            </a:fld>
            <a:endParaRPr lang="en-US"/>
          </a:p>
        </p:txBody>
      </p:sp>
      <p:sp>
        <p:nvSpPr>
          <p:cNvPr id="1146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226C0-45C9-4B05-A2F7-94107593E233}" type="slidenum">
              <a:rPr lang="en-US"/>
              <a:pPr/>
              <a:t>3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5D607-AF92-43BB-96CA-F1AB448E4036}" type="slidenum">
              <a:rPr lang="en-US"/>
              <a:pPr/>
              <a:t>4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A26341-03FB-4C92-8CF6-F99ACE87CC9F}" type="slidenum">
              <a:rPr lang="en-US"/>
              <a:pPr/>
              <a:t>5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DF902A-AAB4-4655-B1AD-1031D8CEE8DD}" type="slidenum">
              <a:rPr lang="en-US"/>
              <a:pPr/>
              <a:t>6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49A9C3-B8D1-492F-BCD3-9912C1AD68C9}" type="slidenum">
              <a:rPr lang="en-US"/>
              <a:pPr/>
              <a:t>7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AD4C93-AA19-4263-88C2-6D863343C350}" type="slidenum">
              <a:rPr lang="en-US"/>
              <a:pPr/>
              <a:t>8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573838-DE63-44BF-BF0A-74C93A3DD633}" type="slidenum">
              <a:rPr lang="en-US"/>
              <a:pPr/>
              <a:t>9</a:t>
            </a:fld>
            <a:endParaRPr lang="en-US"/>
          </a:p>
        </p:txBody>
      </p:sp>
      <p:sp>
        <p:nvSpPr>
          <p:cNvPr id="192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E4E45-29DB-47F9-81DA-992EA93B50F7}" type="slidenum">
              <a:rPr lang="en-US"/>
              <a:pPr/>
              <a:t>10</a:t>
            </a:fld>
            <a:endParaRPr lang="en-US"/>
          </a:p>
        </p:txBody>
      </p:sp>
      <p:sp>
        <p:nvSpPr>
          <p:cNvPr id="203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AA61-E227-465C-9793-4B72F1155B12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7D02-FB1A-48C7-832B-65A3D53C4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AA61-E227-465C-9793-4B72F1155B12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7D02-FB1A-48C7-832B-65A3D53C4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AA61-E227-465C-9793-4B72F1155B12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7D02-FB1A-48C7-832B-65A3D53C4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A6FB5-BDE4-49D3-9B13-DD575AA15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17E7C-89FC-48C2-843A-556B08F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5A2D7-BA53-41A9-A8BC-8D8F963A0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E28D6-F9A1-481E-A62E-14EFE71C2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AA61-E227-465C-9793-4B72F1155B12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7D02-FB1A-48C7-832B-65A3D53C4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AA61-E227-465C-9793-4B72F1155B12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7D02-FB1A-48C7-832B-65A3D53C4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AA61-E227-465C-9793-4B72F1155B12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7D02-FB1A-48C7-832B-65A3D53C4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AA61-E227-465C-9793-4B72F1155B12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7D02-FB1A-48C7-832B-65A3D53C4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AA61-E227-465C-9793-4B72F1155B12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7D02-FB1A-48C7-832B-65A3D53C4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AA61-E227-465C-9793-4B72F1155B12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7D02-FB1A-48C7-832B-65A3D53C4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AA61-E227-465C-9793-4B72F1155B12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7D02-FB1A-48C7-832B-65A3D53C4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AA61-E227-465C-9793-4B72F1155B12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7D7D02-FB1A-48C7-832B-65A3D53C4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69AA61-E227-465C-9793-4B72F1155B12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7D7D02-FB1A-48C7-832B-65A3D53C47D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6" r:id="rId13"/>
    <p:sldLayoutId id="2147483807" r:id="rId14"/>
    <p:sldLayoutId id="2147483808" r:id="rId15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8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hyperlink" Target="http://lincoln.pps.k12.or.us/lscheffler/KineticsWrksht1RateLawProb.htm" TargetMode="External"/><Relationship Id="rId4" Type="http://schemas.openxmlformats.org/officeDocument/2006/relationships/image" Target="../media/image29.png"/><Relationship Id="rId9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1828800"/>
            <a:ext cx="2746248" cy="1371600"/>
          </a:xfrm>
        </p:spPr>
        <p:txBody>
          <a:bodyPr/>
          <a:lstStyle/>
          <a:p>
            <a:r>
              <a:rPr lang="en-US" smtClean="0"/>
              <a:t>Kinetics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57200" y="3200400"/>
            <a:ext cx="7854696" cy="1752600"/>
          </a:xfrm>
        </p:spPr>
        <p:txBody>
          <a:bodyPr/>
          <a:lstStyle/>
          <a:p>
            <a:r>
              <a:rPr lang="en-US" dirty="0" smtClean="0"/>
              <a:t>Order of reaction and Half Life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66426" y="6211669"/>
            <a:ext cx="2377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Adriana Hartmann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05800" cy="762000"/>
          </a:xfrm>
        </p:spPr>
        <p:txBody>
          <a:bodyPr/>
          <a:lstStyle/>
          <a:p>
            <a:r>
              <a:rPr lang="en-US" sz="4400" b="1" dirty="0">
                <a:latin typeface="Arial Rounded MT Bold" pitchFamily="34" charset="0"/>
              </a:rPr>
              <a:t>First Order Rate Calculations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1600200"/>
          </a:xfrm>
        </p:spPr>
        <p:txBody>
          <a:bodyPr/>
          <a:lstStyle/>
          <a:p>
            <a:pPr marL="0" indent="0">
              <a:buClr>
                <a:srgbClr val="C82E32"/>
              </a:buClr>
              <a:buFont typeface="Wingdings" pitchFamily="2" charset="2"/>
              <a:buNone/>
            </a:pPr>
            <a:r>
              <a:rPr lang="en-US" sz="3200" b="1">
                <a:latin typeface="Arial" charset="0"/>
              </a:rPr>
              <a:t> </a:t>
            </a:r>
            <a:endParaRPr lang="en-US" sz="3200" b="1" baseline="3000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2727325" y="2935288"/>
            <a:ext cx="930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  </a:t>
            </a:r>
            <a:r>
              <a:rPr lang="en-US" sz="2800" b="1">
                <a:latin typeface="Arial" charset="0"/>
              </a:rPr>
              <a:t> </a:t>
            </a:r>
          </a:p>
          <a:p>
            <a:r>
              <a:rPr lang="en-US" sz="2800" b="1">
                <a:latin typeface="Arial" charset="0"/>
              </a:rPr>
              <a:t> </a:t>
            </a:r>
            <a:endParaRPr lang="en-US" sz="2800" b="1" baseline="-25000">
              <a:latin typeface="Arial" charset="0"/>
            </a:endParaRPr>
          </a:p>
        </p:txBody>
      </p:sp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5611813" y="2895600"/>
            <a:ext cx="419100" cy="98425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  </a:t>
            </a:r>
          </a:p>
          <a:p>
            <a:r>
              <a:rPr lang="en-US" sz="2800" b="1">
                <a:latin typeface="Arial" charset="0"/>
              </a:rPr>
              <a:t> </a:t>
            </a:r>
            <a:endParaRPr lang="en-US" sz="2800" b="1" baseline="-25000">
              <a:latin typeface="Arial" charset="0"/>
            </a:endParaRPr>
          </a:p>
        </p:txBody>
      </p:sp>
      <p:sp>
        <p:nvSpPr>
          <p:cNvPr id="202758" name="Text Box 6"/>
          <p:cNvSpPr txBox="1">
            <a:spLocks noChangeArrowheads="1"/>
          </p:cNvSpPr>
          <p:nvPr/>
        </p:nvSpPr>
        <p:spPr bwMode="auto">
          <a:xfrm>
            <a:off x="152400" y="1146175"/>
            <a:ext cx="8763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Example 3:  </a:t>
            </a:r>
            <a:r>
              <a:rPr lang="en-US" sz="2400">
                <a:latin typeface="Arial" charset="0"/>
              </a:rPr>
              <a:t>Radioactive decay is also a first order process.   Strontium 90 is a radioactive isotope with a half-life of 28.8 years. If some strontium 90 were accidentally released, how long would it take for its concentration to fall to 1% of its original concentration?</a:t>
            </a:r>
          </a:p>
        </p:txBody>
      </p:sp>
      <p:sp>
        <p:nvSpPr>
          <p:cNvPr id="202759" name="Text Box 7"/>
          <p:cNvSpPr txBox="1">
            <a:spLocks noChangeArrowheads="1"/>
          </p:cNvSpPr>
          <p:nvPr/>
        </p:nvSpPr>
        <p:spPr bwMode="auto">
          <a:xfrm>
            <a:off x="1125538" y="3371850"/>
            <a:ext cx="6140450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charset="0"/>
              </a:rPr>
              <a:t>Solution</a:t>
            </a:r>
          </a:p>
          <a:p>
            <a:r>
              <a:rPr lang="en-US" sz="2400" b="1" dirty="0">
                <a:latin typeface="Arial" charset="0"/>
              </a:rPr>
              <a:t>k =0.693/t</a:t>
            </a:r>
            <a:r>
              <a:rPr lang="en-US" sz="2400" b="1" baseline="-25000" dirty="0">
                <a:latin typeface="Arial" charset="0"/>
              </a:rPr>
              <a:t>1/2</a:t>
            </a:r>
            <a:r>
              <a:rPr lang="en-US" sz="2400" b="1" dirty="0">
                <a:latin typeface="Arial" charset="0"/>
              </a:rPr>
              <a:t>  =0.693/28.8 yr  =0.02406 yr</a:t>
            </a:r>
            <a:r>
              <a:rPr lang="en-US" sz="2400" b="1" baseline="30000" dirty="0">
                <a:latin typeface="Arial" charset="0"/>
              </a:rPr>
              <a:t>-1</a:t>
            </a:r>
          </a:p>
          <a:p>
            <a:endParaRPr lang="en-US" sz="1400" b="1" dirty="0">
              <a:latin typeface="Arial" charset="0"/>
            </a:endParaRPr>
          </a:p>
          <a:p>
            <a:r>
              <a:rPr lang="en-US" sz="2400" b="1" dirty="0" err="1">
                <a:latin typeface="Arial" charset="0"/>
              </a:rPr>
              <a:t>Ln</a:t>
            </a:r>
            <a:r>
              <a:rPr lang="en-US" sz="2400" b="1" dirty="0">
                <a:latin typeface="Arial" charset="0"/>
              </a:rPr>
              <a:t>[1] – </a:t>
            </a:r>
            <a:r>
              <a:rPr lang="en-US" sz="2400" b="1" dirty="0" err="1">
                <a:latin typeface="Arial" charset="0"/>
              </a:rPr>
              <a:t>Ln</a:t>
            </a:r>
            <a:r>
              <a:rPr lang="en-US" sz="2400" b="1" dirty="0">
                <a:latin typeface="Arial" charset="0"/>
              </a:rPr>
              <a:t>(100) = - (0.02406 yr</a:t>
            </a:r>
            <a:r>
              <a:rPr lang="en-US" sz="2400" b="1" baseline="30000" dirty="0">
                <a:latin typeface="Arial" charset="0"/>
              </a:rPr>
              <a:t>-1</a:t>
            </a:r>
            <a:r>
              <a:rPr lang="en-US" sz="2400" b="1" dirty="0">
                <a:latin typeface="Arial" charset="0"/>
              </a:rPr>
              <a:t>)t = - 4.065</a:t>
            </a:r>
          </a:p>
          <a:p>
            <a:endParaRPr lang="en-US" sz="1400" b="1" dirty="0">
              <a:latin typeface="Arial" charset="0"/>
            </a:endParaRPr>
          </a:p>
          <a:p>
            <a:r>
              <a:rPr lang="en-US" sz="2400" b="1" dirty="0">
                <a:latin typeface="Arial" charset="0"/>
              </a:rPr>
              <a:t>t =   </a:t>
            </a:r>
            <a:r>
              <a:rPr lang="en-US" sz="2400" b="1" u="sng" dirty="0">
                <a:latin typeface="Arial" charset="0"/>
              </a:rPr>
              <a:t>- 4.062          </a:t>
            </a:r>
            <a:r>
              <a:rPr lang="en-US" sz="2400" b="1" u="sng" dirty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r>
              <a:rPr lang="en-US" sz="2400" b="1" dirty="0">
                <a:latin typeface="Arial" charset="0"/>
              </a:rPr>
              <a:t>       - 0.02406  yr</a:t>
            </a:r>
            <a:r>
              <a:rPr lang="en-US" sz="2400" b="1" baseline="30000" dirty="0">
                <a:latin typeface="Arial" charset="0"/>
              </a:rPr>
              <a:t>-1</a:t>
            </a:r>
          </a:p>
          <a:p>
            <a:endParaRPr lang="en-US" sz="1400" b="1" dirty="0">
              <a:latin typeface="Arial" charset="0"/>
            </a:endParaRPr>
          </a:p>
          <a:p>
            <a:r>
              <a:rPr lang="en-US" sz="2400" b="1" dirty="0">
                <a:latin typeface="Arial" charset="0"/>
              </a:rPr>
              <a:t>t =  168.8 years</a:t>
            </a:r>
          </a:p>
        </p:txBody>
      </p:sp>
      <p:sp>
        <p:nvSpPr>
          <p:cNvPr id="202760" name="Text Box 8"/>
          <p:cNvSpPr txBox="1">
            <a:spLocks noChangeArrowheads="1"/>
          </p:cNvSpPr>
          <p:nvPr/>
        </p:nvSpPr>
        <p:spPr bwMode="auto">
          <a:xfrm>
            <a:off x="8670925" y="6488113"/>
            <a:ext cx="430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04F58744-366A-44FF-867F-80B6ED7AABA9}" type="slidenum">
              <a:rPr lang="en-US" sz="1400" b="1">
                <a:latin typeface="Arial" charset="0"/>
              </a:rPr>
              <a:pPr/>
              <a:t>10</a:t>
            </a:fld>
            <a:r>
              <a:rPr lang="en-US" sz="1400" b="1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27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27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>
                                            <p:txEl>
                                              <p:charRg st="102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2759">
                                            <p:txEl>
                                              <p:charRg st="102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2759">
                                            <p:txEl>
                                              <p:charRg st="102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>
                                            <p:txEl>
                                              <p:charRg st="134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2759">
                                            <p:txEl>
                                              <p:charRg st="134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2759">
                                            <p:txEl>
                                              <p:charRg st="134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Second-Order Processes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819400"/>
            <a:ext cx="7772400" cy="1752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if a process is second-order in A, a plot of 1/[A] vs. </a:t>
            </a:r>
            <a:r>
              <a:rPr lang="en-US" i="1" dirty="0" smtClean="0"/>
              <a:t>t </a:t>
            </a:r>
            <a:r>
              <a:rPr lang="en-US" dirty="0" smtClean="0"/>
              <a:t>will yield a straight line with a slope of </a:t>
            </a:r>
            <a:r>
              <a:rPr lang="en-US" i="1" dirty="0" smtClean="0"/>
              <a:t>k</a:t>
            </a:r>
            <a:r>
              <a:rPr lang="en-US" dirty="0" smtClean="0"/>
              <a:t>.</a:t>
            </a:r>
          </a:p>
        </p:txBody>
      </p:sp>
      <p:pic>
        <p:nvPicPr>
          <p:cNvPr id="40964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600200"/>
            <a:ext cx="36322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Rectangle 13"/>
          <p:cNvSpPr>
            <a:spLocks noChangeArrowheads="1"/>
          </p:cNvSpPr>
          <p:nvPr/>
        </p:nvSpPr>
        <p:spPr bwMode="auto">
          <a:xfrm>
            <a:off x="685800" y="5105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C82E32"/>
              </a:buClr>
            </a:pPr>
            <a:r>
              <a:rPr lang="en-US" sz="2400" dirty="0"/>
              <a:t>If a reaction is first-order, a </a:t>
            </a:r>
            <a:r>
              <a:rPr lang="en-US" sz="2400" dirty="0">
                <a:solidFill>
                  <a:srgbClr val="C82E32"/>
                </a:solidFill>
              </a:rPr>
              <a:t>plot of </a:t>
            </a:r>
            <a:r>
              <a:rPr lang="en-US" sz="2400" dirty="0" err="1">
                <a:solidFill>
                  <a:srgbClr val="C82E32"/>
                </a:solidFill>
              </a:rPr>
              <a:t>ln</a:t>
            </a:r>
            <a:r>
              <a:rPr lang="en-US" sz="2400" dirty="0">
                <a:solidFill>
                  <a:srgbClr val="C82E32"/>
                </a:solidFill>
              </a:rPr>
              <a:t> [A]</a:t>
            </a:r>
            <a:r>
              <a:rPr lang="en-US" sz="2400" i="1" baseline="-25000" dirty="0">
                <a:solidFill>
                  <a:srgbClr val="C82E32"/>
                </a:solidFill>
              </a:rPr>
              <a:t>t</a:t>
            </a:r>
            <a:r>
              <a:rPr lang="en-US" sz="2400" dirty="0"/>
              <a:t> vs. </a:t>
            </a:r>
            <a:r>
              <a:rPr lang="en-US" sz="2400" i="1" dirty="0"/>
              <a:t>t</a:t>
            </a:r>
            <a:r>
              <a:rPr lang="en-US" sz="2400" dirty="0"/>
              <a:t> will yield a straight line with a slope of </a:t>
            </a:r>
            <a:r>
              <a:rPr lang="en-US" sz="2400" dirty="0">
                <a:solidFill>
                  <a:srgbClr val="C82E32"/>
                </a:solidFill>
              </a:rPr>
              <a:t>-</a:t>
            </a:r>
            <a:r>
              <a:rPr lang="en-US" sz="2400" i="1" dirty="0">
                <a:solidFill>
                  <a:srgbClr val="C82E32"/>
                </a:solidFill>
              </a:rPr>
              <a:t>k</a:t>
            </a:r>
            <a:endParaRPr lang="en-US" sz="3200" dirty="0">
              <a:solidFill>
                <a:srgbClr val="C82E32"/>
              </a:solidFill>
            </a:endParaRPr>
          </a:p>
        </p:txBody>
      </p:sp>
      <p:pic>
        <p:nvPicPr>
          <p:cNvPr id="40966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4267200"/>
            <a:ext cx="34925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7" name="Text Box 16"/>
          <p:cNvSpPr txBox="1">
            <a:spLocks noChangeArrowheads="1"/>
          </p:cNvSpPr>
          <p:nvPr/>
        </p:nvSpPr>
        <p:spPr bwMode="auto">
          <a:xfrm>
            <a:off x="838200" y="4267200"/>
            <a:ext cx="29289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Compare this to the </a:t>
            </a:r>
          </a:p>
          <a:p>
            <a:r>
              <a:rPr lang="en-US" sz="2400" dirty="0"/>
              <a:t>First order:</a:t>
            </a:r>
          </a:p>
        </p:txBody>
      </p:sp>
      <p:sp>
        <p:nvSpPr>
          <p:cNvPr id="40968" name="Text Box 17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EA7F8A9-05DF-48B5-85B5-6F0D3D1B28B6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Determining reaction order</a:t>
            </a:r>
          </a:p>
        </p:txBody>
      </p:sp>
      <p:graphicFrame>
        <p:nvGraphicFramePr>
          <p:cNvPr id="36989" name="Group 125"/>
          <p:cNvGraphicFramePr>
            <a:graphicFrameLocks noGrp="1"/>
          </p:cNvGraphicFramePr>
          <p:nvPr>
            <p:ph type="tbl" idx="1"/>
          </p:nvPr>
        </p:nvGraphicFramePr>
        <p:xfrm>
          <a:off x="4648200" y="3733800"/>
          <a:ext cx="3124200" cy="2743200"/>
        </p:xfrm>
        <a:graphic>
          <a:graphicData uri="http://schemas.openxmlformats.org/drawingml/2006/table">
            <a:tbl>
              <a:tblPr/>
              <a:tblGrid>
                <a:gridCol w="1562100"/>
                <a:gridCol w="15621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Time (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2E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[NO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],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2E3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  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0.00787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0.00649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0.00481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0.00380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10" name="Rectangle 4"/>
          <p:cNvSpPr>
            <a:spLocks noChangeArrowheads="1"/>
          </p:cNvSpPr>
          <p:nvPr/>
        </p:nvSpPr>
        <p:spPr bwMode="auto">
          <a:xfrm>
            <a:off x="0" y="1676400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The decomposition of NO</a:t>
            </a:r>
            <a:r>
              <a:rPr lang="en-US" sz="2800" baseline="-25000" dirty="0"/>
              <a:t>2</a:t>
            </a:r>
            <a:r>
              <a:rPr lang="en-US" sz="2800" dirty="0"/>
              <a:t> at 300</a:t>
            </a:r>
            <a:r>
              <a:rPr lang="en-US" sz="2800" dirty="0">
                <a:cs typeface="Arial" charset="0"/>
                <a:sym typeface="Symbol" pitchFamily="18" charset="2"/>
              </a:rPr>
              <a:t>°</a:t>
            </a:r>
            <a:r>
              <a:rPr lang="en-US" sz="2800" dirty="0">
                <a:sym typeface="Symbol" pitchFamily="18" charset="2"/>
              </a:rPr>
              <a:t>C is described by the equation</a:t>
            </a:r>
            <a:endParaRPr lang="en-US" sz="2800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362200" y="2743200"/>
            <a:ext cx="6127750" cy="519113"/>
            <a:chOff x="1050" y="1617"/>
            <a:chExt cx="3860" cy="327"/>
          </a:xfrm>
        </p:grpSpPr>
        <p:sp>
          <p:nvSpPr>
            <p:cNvPr id="42014" name="Rectangle 5"/>
            <p:cNvSpPr>
              <a:spLocks noChangeArrowheads="1"/>
            </p:cNvSpPr>
            <p:nvPr/>
          </p:nvSpPr>
          <p:spPr bwMode="auto">
            <a:xfrm>
              <a:off x="1050" y="1617"/>
              <a:ext cx="83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82E32"/>
                  </a:solidFill>
                </a:rPr>
                <a:t>NO</a:t>
              </a:r>
              <a:r>
                <a:rPr lang="en-US" sz="2800" baseline="-25000" dirty="0">
                  <a:solidFill>
                    <a:srgbClr val="C82E32"/>
                  </a:solidFill>
                </a:rPr>
                <a:t>2</a:t>
              </a:r>
              <a:r>
                <a:rPr lang="en-US" sz="2400" dirty="0">
                  <a:solidFill>
                    <a:srgbClr val="C82E32"/>
                  </a:solidFill>
                </a:rPr>
                <a:t>(</a:t>
              </a:r>
              <a:r>
                <a:rPr lang="en-US" sz="2400" i="1" dirty="0">
                  <a:solidFill>
                    <a:srgbClr val="C82E32"/>
                  </a:solidFill>
                </a:rPr>
                <a:t>g</a:t>
              </a:r>
              <a:r>
                <a:rPr lang="en-US" sz="2400" dirty="0">
                  <a:solidFill>
                    <a:srgbClr val="C82E32"/>
                  </a:solidFill>
                </a:rPr>
                <a:t>)</a:t>
              </a:r>
              <a:endParaRPr lang="en-US" sz="2800" dirty="0">
                <a:solidFill>
                  <a:srgbClr val="C82E32"/>
                </a:solidFill>
              </a:endParaRPr>
            </a:p>
          </p:txBody>
        </p:sp>
        <p:sp>
          <p:nvSpPr>
            <p:cNvPr id="42015" name="Line 6"/>
            <p:cNvSpPr>
              <a:spLocks noChangeShapeType="1"/>
            </p:cNvSpPr>
            <p:nvPr/>
          </p:nvSpPr>
          <p:spPr bwMode="auto">
            <a:xfrm>
              <a:off x="2112" y="1781"/>
              <a:ext cx="720" cy="0"/>
            </a:xfrm>
            <a:prstGeom prst="line">
              <a:avLst/>
            </a:prstGeom>
            <a:noFill/>
            <a:ln w="22225">
              <a:solidFill>
                <a:srgbClr val="C82E3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6" name="Rectangle 7"/>
            <p:cNvSpPr>
              <a:spLocks noChangeArrowheads="1"/>
            </p:cNvSpPr>
            <p:nvPr/>
          </p:nvSpPr>
          <p:spPr bwMode="auto">
            <a:xfrm>
              <a:off x="2976" y="1617"/>
              <a:ext cx="193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82E32"/>
                  </a:solidFill>
                </a:rPr>
                <a:t>NO </a:t>
              </a:r>
              <a:r>
                <a:rPr lang="en-US" sz="2400" dirty="0">
                  <a:solidFill>
                    <a:srgbClr val="C82E32"/>
                  </a:solidFill>
                </a:rPr>
                <a:t>(</a:t>
              </a:r>
              <a:r>
                <a:rPr lang="en-US" sz="2400" i="1" dirty="0">
                  <a:solidFill>
                    <a:srgbClr val="C82E32"/>
                  </a:solidFill>
                </a:rPr>
                <a:t>g</a:t>
              </a:r>
              <a:r>
                <a:rPr lang="en-US" sz="2400" dirty="0">
                  <a:solidFill>
                    <a:srgbClr val="C82E32"/>
                  </a:solidFill>
                </a:rPr>
                <a:t>)</a:t>
              </a:r>
              <a:r>
                <a:rPr lang="en-US" sz="2800" dirty="0">
                  <a:solidFill>
                    <a:srgbClr val="C82E32"/>
                  </a:solidFill>
                </a:rPr>
                <a:t> + 1/2 O</a:t>
              </a:r>
              <a:r>
                <a:rPr lang="en-US" sz="2800" baseline="-25000" dirty="0">
                  <a:solidFill>
                    <a:srgbClr val="C82E32"/>
                  </a:solidFill>
                </a:rPr>
                <a:t>2</a:t>
              </a:r>
              <a:r>
                <a:rPr lang="en-US" sz="2400" dirty="0">
                  <a:solidFill>
                    <a:srgbClr val="C82E32"/>
                  </a:solidFill>
                </a:rPr>
                <a:t>(</a:t>
              </a:r>
              <a:r>
                <a:rPr lang="en-US" sz="2400" i="1" dirty="0">
                  <a:solidFill>
                    <a:srgbClr val="C82E32"/>
                  </a:solidFill>
                </a:rPr>
                <a:t>g</a:t>
              </a:r>
              <a:r>
                <a:rPr lang="en-US" sz="2400" dirty="0">
                  <a:solidFill>
                    <a:srgbClr val="C82E32"/>
                  </a:solidFill>
                </a:rPr>
                <a:t>)</a:t>
              </a:r>
              <a:endParaRPr lang="en-US" sz="2800" dirty="0">
                <a:solidFill>
                  <a:srgbClr val="C82E32"/>
                </a:solidFill>
              </a:endParaRPr>
            </a:p>
          </p:txBody>
        </p:sp>
      </p:grpSp>
      <p:sp>
        <p:nvSpPr>
          <p:cNvPr id="42012" name="Rectangle 10"/>
          <p:cNvSpPr>
            <a:spLocks noChangeArrowheads="1"/>
          </p:cNvSpPr>
          <p:nvPr/>
        </p:nvSpPr>
        <p:spPr bwMode="auto">
          <a:xfrm>
            <a:off x="228600" y="3962400"/>
            <a:ext cx="3649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and yields these data</a:t>
            </a:r>
            <a:r>
              <a:rPr lang="en-US" sz="2800" dirty="0">
                <a:solidFill>
                  <a:srgbClr val="C82E32"/>
                </a:solidFill>
              </a:rPr>
              <a:t>:</a:t>
            </a:r>
          </a:p>
        </p:txBody>
      </p:sp>
      <p:sp>
        <p:nvSpPr>
          <p:cNvPr id="42013" name="Text Box 126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32E7D00D-371C-495E-9F04-B86A2A29117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0" y="1600200"/>
            <a:ext cx="495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 algn="r"/>
            <a:r>
              <a:rPr lang="en-US" sz="2800" dirty="0"/>
              <a:t>Graphing </a:t>
            </a:r>
            <a:r>
              <a:rPr lang="en-US" sz="2800" dirty="0" err="1"/>
              <a:t>ln</a:t>
            </a:r>
            <a:r>
              <a:rPr lang="en-US" sz="2800" dirty="0"/>
              <a:t> [NO</a:t>
            </a:r>
            <a:r>
              <a:rPr lang="en-US" sz="2800" baseline="-25000" dirty="0"/>
              <a:t>2</a:t>
            </a:r>
            <a:r>
              <a:rPr lang="en-US" sz="2800" dirty="0"/>
              <a:t>] vs</a:t>
            </a:r>
            <a:r>
              <a:rPr lang="en-US" sz="2800" i="1" dirty="0"/>
              <a:t>.t </a:t>
            </a:r>
            <a:r>
              <a:rPr lang="en-US" sz="2800" dirty="0"/>
              <a:t>yields</a:t>
            </a:r>
            <a:r>
              <a:rPr lang="en-US" sz="2800" dirty="0">
                <a:solidFill>
                  <a:srgbClr val="C82E32"/>
                </a:solidFill>
              </a:rPr>
              <a:t>:</a:t>
            </a:r>
          </a:p>
        </p:txBody>
      </p:sp>
      <p:sp>
        <p:nvSpPr>
          <p:cNvPr id="43011" name="Rectangle 9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Determining reaction order</a:t>
            </a:r>
          </a:p>
        </p:txBody>
      </p:sp>
      <p:graphicFrame>
        <p:nvGraphicFramePr>
          <p:cNvPr id="37982" name="Group 94"/>
          <p:cNvGraphicFramePr>
            <a:graphicFrameLocks noGrp="1"/>
          </p:cNvGraphicFramePr>
          <p:nvPr>
            <p:ph type="tbl" idx="1"/>
          </p:nvPr>
        </p:nvGraphicFramePr>
        <p:xfrm>
          <a:off x="152400" y="3810000"/>
          <a:ext cx="4419600" cy="2743200"/>
        </p:xfrm>
        <a:graphic>
          <a:graphicData uri="http://schemas.openxmlformats.org/drawingml/2006/table">
            <a:tbl>
              <a:tblPr/>
              <a:tblGrid>
                <a:gridCol w="1425575"/>
                <a:gridCol w="1497013"/>
                <a:gridCol w="1497012"/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Time (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2E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[NO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],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2E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ln [NO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2E32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  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4.610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0.00787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0.00649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5.038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0.00481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5.337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0.00380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3042" name="Picture 81" descr="14_08a"/>
          <p:cNvPicPr>
            <a:picLocks noChangeAspect="1" noChangeArrowheads="1"/>
          </p:cNvPicPr>
          <p:nvPr/>
        </p:nvPicPr>
        <p:blipFill>
          <a:blip r:embed="rId3"/>
          <a:srcRect b="14040"/>
          <a:stretch>
            <a:fillRect/>
          </a:stretch>
        </p:blipFill>
        <p:spPr bwMode="auto">
          <a:xfrm>
            <a:off x="5181600" y="1752600"/>
            <a:ext cx="35052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76" name="Rectangle 88"/>
          <p:cNvSpPr>
            <a:spLocks noChangeArrowheads="1"/>
          </p:cNvSpPr>
          <p:nvPr/>
        </p:nvSpPr>
        <p:spPr bwMode="auto">
          <a:xfrm>
            <a:off x="152400" y="2286000"/>
            <a:ext cx="47656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8138" indent="-338138">
              <a:buFontTx/>
              <a:buChar char="•"/>
            </a:pPr>
            <a:r>
              <a:rPr lang="en-US" sz="2800" dirty="0"/>
              <a:t>The plot is </a:t>
            </a:r>
            <a:r>
              <a:rPr lang="en-US" sz="2800" i="1" dirty="0"/>
              <a:t>not</a:t>
            </a:r>
            <a:r>
              <a:rPr lang="en-US" sz="2800" dirty="0"/>
              <a:t> a straight line, so the process is </a:t>
            </a:r>
            <a:r>
              <a:rPr lang="en-US" sz="2800" i="1" dirty="0"/>
              <a:t>not</a:t>
            </a:r>
            <a:r>
              <a:rPr lang="en-US" sz="2800" dirty="0"/>
              <a:t> first-order in [A].</a:t>
            </a:r>
          </a:p>
        </p:txBody>
      </p:sp>
      <p:pic>
        <p:nvPicPr>
          <p:cNvPr id="43044" name="Picture 9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5181600"/>
            <a:ext cx="34925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45" name="Text Box 92"/>
          <p:cNvSpPr txBox="1">
            <a:spLocks noChangeArrowheads="1"/>
          </p:cNvSpPr>
          <p:nvPr/>
        </p:nvSpPr>
        <p:spPr bwMode="auto">
          <a:xfrm>
            <a:off x="5165725" y="4708525"/>
            <a:ext cx="1539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Does not fit:</a:t>
            </a:r>
          </a:p>
        </p:txBody>
      </p:sp>
      <p:sp>
        <p:nvSpPr>
          <p:cNvPr id="43046" name="Text Box 95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AD435C63-C961-464F-9E1A-F486438C2C16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Second-Order Processes</a:t>
            </a:r>
          </a:p>
        </p:txBody>
      </p:sp>
      <p:graphicFrame>
        <p:nvGraphicFramePr>
          <p:cNvPr id="38953" name="Group 41"/>
          <p:cNvGraphicFramePr>
            <a:graphicFrameLocks noGrp="1"/>
          </p:cNvGraphicFramePr>
          <p:nvPr>
            <p:ph type="tbl" idx="1"/>
          </p:nvPr>
        </p:nvGraphicFramePr>
        <p:xfrm>
          <a:off x="228600" y="3886200"/>
          <a:ext cx="4495800" cy="2743200"/>
        </p:xfrm>
        <a:graphic>
          <a:graphicData uri="http://schemas.openxmlformats.org/drawingml/2006/table">
            <a:tbl>
              <a:tblPr/>
              <a:tblGrid>
                <a:gridCol w="1474429"/>
                <a:gridCol w="1498600"/>
                <a:gridCol w="1522771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Time (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2E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[NO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],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2E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1/[NO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2E32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  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0.00787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0.00649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0.00481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0.00380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2E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65" name="Rectangle 3"/>
          <p:cNvSpPr>
            <a:spLocks noChangeArrowheads="1"/>
          </p:cNvSpPr>
          <p:nvPr/>
        </p:nvSpPr>
        <p:spPr bwMode="auto">
          <a:xfrm>
            <a:off x="4419600" y="1600200"/>
            <a:ext cx="449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7663" indent="-347663"/>
            <a:r>
              <a:rPr lang="en-US" sz="2800" dirty="0"/>
              <a:t>A graph of 1/[NO</a:t>
            </a:r>
            <a:r>
              <a:rPr lang="en-US" sz="2800" baseline="-25000" dirty="0"/>
              <a:t>2</a:t>
            </a:r>
            <a:r>
              <a:rPr lang="en-US" sz="2800" dirty="0"/>
              <a:t>] vs. </a:t>
            </a:r>
            <a:r>
              <a:rPr lang="en-US" sz="2800" i="1" dirty="0"/>
              <a:t>t</a:t>
            </a:r>
            <a:r>
              <a:rPr lang="en-US" sz="2800" dirty="0"/>
              <a:t> gives this plot</a:t>
            </a:r>
            <a:r>
              <a:rPr lang="en-US" sz="2800" dirty="0">
                <a:solidFill>
                  <a:srgbClr val="C82E32"/>
                </a:solidFill>
              </a:rPr>
              <a:t>.</a:t>
            </a:r>
          </a:p>
        </p:txBody>
      </p:sp>
      <p:pic>
        <p:nvPicPr>
          <p:cNvPr id="44066" name="Picture 35" descr="14_08b"/>
          <p:cNvPicPr>
            <a:picLocks noChangeAspect="1" noChangeArrowheads="1"/>
          </p:cNvPicPr>
          <p:nvPr/>
        </p:nvPicPr>
        <p:blipFill>
          <a:blip r:embed="rId3"/>
          <a:srcRect b="12959"/>
          <a:stretch>
            <a:fillRect/>
          </a:stretch>
        </p:blipFill>
        <p:spPr bwMode="auto">
          <a:xfrm>
            <a:off x="685800" y="1295400"/>
            <a:ext cx="29718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67" name="Rectangle 37"/>
          <p:cNvSpPr>
            <a:spLocks noChangeArrowheads="1"/>
          </p:cNvSpPr>
          <p:nvPr/>
        </p:nvSpPr>
        <p:spPr bwMode="auto">
          <a:xfrm>
            <a:off x="5257800" y="3657600"/>
            <a:ext cx="35052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8138" indent="-338138">
              <a:buFontTx/>
              <a:buChar char="•"/>
            </a:pPr>
            <a:endParaRPr lang="en-US" sz="2800" dirty="0">
              <a:solidFill>
                <a:srgbClr val="C82E32"/>
              </a:solidFill>
            </a:endParaRPr>
          </a:p>
          <a:p>
            <a:pPr marL="338138" indent="-338138">
              <a:buFontTx/>
              <a:buChar char="•"/>
            </a:pPr>
            <a:r>
              <a:rPr lang="en-US" sz="2800" dirty="0"/>
              <a:t>This </a:t>
            </a:r>
            <a:r>
              <a:rPr lang="en-US" sz="2800" i="1" dirty="0"/>
              <a:t>is</a:t>
            </a:r>
            <a:r>
              <a:rPr lang="en-US" sz="2800" dirty="0"/>
              <a:t> a straight line. Therefore, the process is second-order in [NO</a:t>
            </a:r>
            <a:r>
              <a:rPr lang="en-US" sz="2800" baseline="-25000" dirty="0"/>
              <a:t>2</a:t>
            </a:r>
            <a:r>
              <a:rPr lang="en-US" sz="2800" dirty="0"/>
              <a:t>].</a:t>
            </a:r>
          </a:p>
          <a:p>
            <a:pPr marL="338138" indent="-338138"/>
            <a:endParaRPr lang="en-US" sz="2400" dirty="0"/>
          </a:p>
        </p:txBody>
      </p:sp>
      <p:pic>
        <p:nvPicPr>
          <p:cNvPr id="44068" name="Picture 3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2743200"/>
            <a:ext cx="2962275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69" name="Text Box 42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2DD1750-4895-4E33-A38D-D15445C0CB20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Half-Life</a:t>
            </a:r>
          </a:p>
        </p:txBody>
      </p:sp>
      <p:pic>
        <p:nvPicPr>
          <p:cNvPr id="45059" name="Picture 5" descr="14_09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b="4080"/>
          <a:stretch>
            <a:fillRect/>
          </a:stretch>
        </p:blipFill>
        <p:spPr>
          <a:xfrm>
            <a:off x="304800" y="1981200"/>
            <a:ext cx="4168775" cy="3656013"/>
          </a:xfrm>
        </p:spPr>
      </p:pic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47800"/>
            <a:ext cx="3810000" cy="4114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Half-life is defined as the time required for one-half of a reactant to react.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Because [A] at </a:t>
            </a:r>
            <a:r>
              <a:rPr lang="en-US" sz="2800" i="1" dirty="0" smtClean="0"/>
              <a:t>t</a:t>
            </a:r>
            <a:r>
              <a:rPr lang="en-US" sz="2800" baseline="-25000" dirty="0" smtClean="0"/>
              <a:t>1/2</a:t>
            </a:r>
            <a:r>
              <a:rPr lang="en-US" sz="2800" dirty="0" smtClean="0"/>
              <a:t> is one-half of the original [A], </a:t>
            </a:r>
          </a:p>
          <a:p>
            <a:pPr algn="ctr">
              <a:buFontTx/>
              <a:buNone/>
            </a:pPr>
            <a:r>
              <a:rPr lang="en-US" sz="2800" dirty="0" smtClean="0"/>
              <a:t>[A]</a:t>
            </a:r>
            <a:r>
              <a:rPr lang="en-US" sz="2800" i="1" baseline="-25000" dirty="0" smtClean="0"/>
              <a:t>t</a:t>
            </a:r>
            <a:r>
              <a:rPr lang="en-US" sz="2800" dirty="0" smtClean="0"/>
              <a:t> = 0.5 [A]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.</a:t>
            </a:r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98D58FA-0016-4831-B4E5-7DA8E5242BB0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val 23"/>
          <p:cNvSpPr>
            <a:spLocks noChangeArrowheads="1"/>
          </p:cNvSpPr>
          <p:nvPr/>
        </p:nvSpPr>
        <p:spPr bwMode="auto">
          <a:xfrm>
            <a:off x="5029200" y="3810000"/>
            <a:ext cx="3048000" cy="1524000"/>
          </a:xfrm>
          <a:prstGeom prst="ellipse">
            <a:avLst/>
          </a:prstGeom>
          <a:solidFill>
            <a:srgbClr val="FFD2DD"/>
          </a:solidFill>
          <a:ln w="190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FF9DA0"/>
              </a:solidFill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Half-Life – First Order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8382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 dirty="0"/>
              <a:t>For a first-order process, set [A]</a:t>
            </a:r>
            <a:r>
              <a:rPr lang="en-US" sz="2800" baseline="-25000" dirty="0"/>
              <a:t>t</a:t>
            </a:r>
            <a:r>
              <a:rPr lang="en-US" sz="2800" dirty="0"/>
              <a:t>=0.5 [A]</a:t>
            </a:r>
            <a:r>
              <a:rPr lang="en-US" sz="2800" baseline="-25000" dirty="0"/>
              <a:t>0 </a:t>
            </a:r>
            <a:r>
              <a:rPr lang="en-US" sz="2800" dirty="0"/>
              <a:t>in integrated rate equation:</a:t>
            </a:r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304800" y="5181600"/>
            <a:ext cx="3657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NOTE:  For a first-order process, the half-life does not depend on [A]</a:t>
            </a:r>
            <a:r>
              <a:rPr lang="en-US" sz="2400" baseline="-25000"/>
              <a:t>0</a:t>
            </a:r>
            <a:r>
              <a:rPr lang="en-US" sz="2400"/>
              <a:t>.</a:t>
            </a:r>
          </a:p>
        </p:txBody>
      </p:sp>
      <p:pic>
        <p:nvPicPr>
          <p:cNvPr id="46086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514600"/>
            <a:ext cx="30099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7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657600"/>
            <a:ext cx="24765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8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4191000"/>
            <a:ext cx="1752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9" name="Picture 2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4419600"/>
            <a:ext cx="3556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90" name="Text Box 26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A11AA5D-28F5-4400-BC35-ECDCFEFEF5A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60740" presetClass="entr" presetSubtype="6628449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Oval 45"/>
          <p:cNvSpPr>
            <a:spLocks noChangeArrowheads="1"/>
          </p:cNvSpPr>
          <p:nvPr/>
        </p:nvSpPr>
        <p:spPr bwMode="auto">
          <a:xfrm>
            <a:off x="5029200" y="3352800"/>
            <a:ext cx="3048000" cy="1524000"/>
          </a:xfrm>
          <a:prstGeom prst="ellipse">
            <a:avLst/>
          </a:prstGeom>
          <a:solidFill>
            <a:srgbClr val="FFD2DD"/>
          </a:solidFill>
          <a:ln w="190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FF9DA0"/>
              </a:solidFill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Half-Life- 2nd order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772400" cy="7620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 dirty="0"/>
              <a:t>For a second-order process, set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 dirty="0"/>
              <a:t>[A]</a:t>
            </a:r>
            <a:r>
              <a:rPr lang="en-US" sz="2800" baseline="-25000" dirty="0"/>
              <a:t>t</a:t>
            </a:r>
            <a:r>
              <a:rPr lang="en-US" sz="2800" dirty="0"/>
              <a:t>=0.5 [A]</a:t>
            </a:r>
            <a:r>
              <a:rPr lang="en-US" sz="2800" baseline="-25000" dirty="0"/>
              <a:t>0 </a:t>
            </a:r>
            <a:r>
              <a:rPr lang="en-US" sz="2800" dirty="0"/>
              <a:t>in 2nd order equation.</a:t>
            </a:r>
          </a:p>
        </p:txBody>
      </p:sp>
      <p:pic>
        <p:nvPicPr>
          <p:cNvPr id="47109" name="Picture 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743200"/>
            <a:ext cx="35560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Picture 4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886200"/>
            <a:ext cx="29972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1" name="Picture 4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5181600"/>
            <a:ext cx="29845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2" name="Picture 4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3581400"/>
            <a:ext cx="18288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3" name="Text Box 46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D49BFF9-55B9-4C42-8451-ADA95710B8CF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610600" cy="762000"/>
          </a:xfrm>
        </p:spPr>
        <p:txBody>
          <a:bodyPr/>
          <a:lstStyle/>
          <a:p>
            <a:r>
              <a:rPr lang="en-US" sz="4000" b="1">
                <a:latin typeface="Arial Rounded MT Bold" pitchFamily="34" charset="0"/>
              </a:rPr>
              <a:t>Sample Problem 1: Second Order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458200" cy="17526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Acetaldehyde, CH</a:t>
            </a:r>
            <a:r>
              <a:rPr lang="en-US" sz="2400" baseline="-25000">
                <a:latin typeface="Arial" charset="0"/>
              </a:rPr>
              <a:t>3</a:t>
            </a:r>
            <a:r>
              <a:rPr lang="en-US" sz="2400">
                <a:latin typeface="Arial" charset="0"/>
              </a:rPr>
              <a:t>CHO, decomposes by second-order kinetics with a rate constant of 0.334 </a:t>
            </a:r>
            <a:r>
              <a:rPr lang="en-US" sz="2400" i="1">
                <a:latin typeface="Arial" charset="0"/>
              </a:rPr>
              <a:t>mol</a:t>
            </a:r>
            <a:r>
              <a:rPr lang="en-US" sz="2400" baseline="30000">
                <a:latin typeface="Arial" charset="0"/>
              </a:rPr>
              <a:t>-1</a:t>
            </a:r>
            <a:r>
              <a:rPr lang="en-US" sz="2400">
                <a:latin typeface="Arial" charset="0"/>
              </a:rPr>
              <a:t>dm</a:t>
            </a:r>
            <a:r>
              <a:rPr lang="en-US" sz="2400" baseline="30000">
                <a:latin typeface="Arial" charset="0"/>
              </a:rPr>
              <a:t>3</a:t>
            </a:r>
            <a:r>
              <a:rPr lang="en-US" sz="2400">
                <a:latin typeface="Arial" charset="0"/>
              </a:rPr>
              <a:t>s</a:t>
            </a:r>
            <a:r>
              <a:rPr lang="en-US" sz="2400" baseline="30000">
                <a:latin typeface="Arial" charset="0"/>
              </a:rPr>
              <a:t>-1</a:t>
            </a:r>
            <a:r>
              <a:rPr lang="en-US" sz="2400">
                <a:latin typeface="Arial" charset="0"/>
              </a:rPr>
              <a:t> at  500</a:t>
            </a:r>
            <a:r>
              <a:rPr lang="en-US" sz="2400" baseline="30000">
                <a:latin typeface="Arial" charset="0"/>
              </a:rPr>
              <a:t>o</a:t>
            </a:r>
            <a:r>
              <a:rPr lang="en-US" sz="2400">
                <a:latin typeface="Arial" charset="0"/>
              </a:rPr>
              <a:t>C. Calculate the amount of time it would take for 80</a:t>
            </a:r>
            <a:r>
              <a:rPr lang="en-US" sz="800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% of the acetaldehyde to decompose in a sample that has an initial concentration of 0.00750 </a:t>
            </a:r>
            <a:r>
              <a:rPr lang="en-US" sz="2400" i="1">
                <a:latin typeface="Arial" charset="0"/>
              </a:rPr>
              <a:t>M</a:t>
            </a:r>
            <a:r>
              <a:rPr lang="en-US" sz="2400">
                <a:latin typeface="Arial" charset="0"/>
              </a:rPr>
              <a:t>. </a:t>
            </a:r>
          </a:p>
        </p:txBody>
      </p:sp>
      <p:sp>
        <p:nvSpPr>
          <p:cNvPr id="204809" name="Text Box 9"/>
          <p:cNvSpPr txBox="1">
            <a:spLocks noChangeArrowheads="1"/>
          </p:cNvSpPr>
          <p:nvPr/>
        </p:nvSpPr>
        <p:spPr bwMode="auto">
          <a:xfrm>
            <a:off x="533400" y="4953000"/>
            <a:ext cx="7864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666.7    =  0.334 </a:t>
            </a:r>
            <a:r>
              <a:rPr lang="en-US" sz="2400" b="1">
                <a:solidFill>
                  <a:srgbClr val="0033CC"/>
                </a:solidFill>
                <a:latin typeface="Arial" charset="0"/>
              </a:rPr>
              <a:t>t</a:t>
            </a:r>
            <a:r>
              <a:rPr lang="en-US" sz="2400">
                <a:latin typeface="Arial" charset="0"/>
              </a:rPr>
              <a:t> +  133.33</a:t>
            </a:r>
          </a:p>
          <a:p>
            <a:r>
              <a:rPr lang="en-US" sz="2400">
                <a:latin typeface="Arial" charset="0"/>
              </a:rPr>
              <a:t>0.334 </a:t>
            </a:r>
            <a:r>
              <a:rPr lang="en-US" sz="2400" b="1">
                <a:solidFill>
                  <a:srgbClr val="0033CC"/>
                </a:solidFill>
                <a:latin typeface="Arial" charset="0"/>
              </a:rPr>
              <a:t>t</a:t>
            </a:r>
            <a:r>
              <a:rPr lang="en-US" sz="2400">
                <a:latin typeface="Arial" charset="0"/>
              </a:rPr>
              <a:t>  =  533.4</a:t>
            </a:r>
          </a:p>
          <a:p>
            <a:r>
              <a:rPr lang="en-US" sz="2400">
                <a:latin typeface="Arial" charset="0"/>
              </a:rPr>
              <a:t>          </a:t>
            </a:r>
            <a:r>
              <a:rPr lang="en-US" sz="2400" b="1">
                <a:solidFill>
                  <a:srgbClr val="0033CC"/>
                </a:solidFill>
                <a:latin typeface="Arial" charset="0"/>
              </a:rPr>
              <a:t>t</a:t>
            </a:r>
            <a:r>
              <a:rPr lang="en-US" sz="2400">
                <a:latin typeface="Arial" charset="0"/>
              </a:rPr>
              <a:t>  = 1600 seconds</a:t>
            </a:r>
          </a:p>
        </p:txBody>
      </p:sp>
      <p:sp>
        <p:nvSpPr>
          <p:cNvPr id="204810" name="Text Box 10"/>
          <p:cNvSpPr txBox="1">
            <a:spLocks noChangeArrowheads="1"/>
          </p:cNvSpPr>
          <p:nvPr/>
        </p:nvSpPr>
        <p:spPr bwMode="auto">
          <a:xfrm>
            <a:off x="8670925" y="6488113"/>
            <a:ext cx="430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09828E48-34CF-488C-9BFB-BDA0B28201FC}" type="slidenum">
              <a:rPr lang="en-US" sz="1400" b="1">
                <a:latin typeface="Arial" charset="0"/>
              </a:rPr>
              <a:pPr/>
              <a:t>18</a:t>
            </a:fld>
            <a:r>
              <a:rPr lang="en-US" sz="1400" b="1">
                <a:latin typeface="Arial" charset="0"/>
              </a:rPr>
              <a:t>.</a:t>
            </a:r>
          </a:p>
        </p:txBody>
      </p:sp>
      <p:sp>
        <p:nvSpPr>
          <p:cNvPr id="204812" name="Rectangle 12"/>
          <p:cNvSpPr>
            <a:spLocks noChangeArrowheads="1"/>
          </p:cNvSpPr>
          <p:nvPr/>
        </p:nvSpPr>
        <p:spPr bwMode="auto">
          <a:xfrm>
            <a:off x="457200" y="3276600"/>
            <a:ext cx="853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The final concentration will be 20% of the original 0.00750 M    or = </a:t>
            </a:r>
            <a:r>
              <a:rPr lang="en-US" sz="2400">
                <a:solidFill>
                  <a:srgbClr val="00197D"/>
                </a:solidFill>
                <a:latin typeface="Arial" charset="0"/>
              </a:rPr>
              <a:t>0.00150</a:t>
            </a:r>
          </a:p>
        </p:txBody>
      </p:sp>
      <p:sp>
        <p:nvSpPr>
          <p:cNvPr id="204813" name="Text Box 13"/>
          <p:cNvSpPr txBox="1">
            <a:spLocks noChangeArrowheads="1"/>
          </p:cNvSpPr>
          <p:nvPr/>
        </p:nvSpPr>
        <p:spPr bwMode="auto">
          <a:xfrm>
            <a:off x="685800" y="3978275"/>
            <a:ext cx="1279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>
                <a:latin typeface="Arial" charset="0"/>
              </a:rPr>
              <a:t>    1      </a:t>
            </a:r>
            <a:r>
              <a:rPr lang="en-US" sz="2400" u="sng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r>
              <a:rPr lang="en-US" sz="2400">
                <a:solidFill>
                  <a:srgbClr val="00197D"/>
                </a:solidFill>
                <a:latin typeface="Arial" charset="0"/>
              </a:rPr>
              <a:t>.00150</a:t>
            </a:r>
          </a:p>
        </p:txBody>
      </p:sp>
      <p:sp>
        <p:nvSpPr>
          <p:cNvPr id="204814" name="Text Box 14"/>
          <p:cNvSpPr txBox="1">
            <a:spLocks noChangeArrowheads="1"/>
          </p:cNvSpPr>
          <p:nvPr/>
        </p:nvSpPr>
        <p:spPr bwMode="auto">
          <a:xfrm>
            <a:off x="1981200" y="4191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= 0.334 mol</a:t>
            </a:r>
            <a:r>
              <a:rPr lang="en-US" sz="2400" baseline="30000">
                <a:latin typeface="Arial" charset="0"/>
              </a:rPr>
              <a:t>-1</a:t>
            </a:r>
            <a:r>
              <a:rPr lang="en-US" sz="2400">
                <a:latin typeface="Arial" charset="0"/>
              </a:rPr>
              <a:t>dm</a:t>
            </a:r>
            <a:r>
              <a:rPr lang="en-US" sz="2400" baseline="30000">
                <a:latin typeface="Arial" charset="0"/>
              </a:rPr>
              <a:t>3</a:t>
            </a:r>
            <a:r>
              <a:rPr lang="en-US" sz="2400">
                <a:latin typeface="Arial" charset="0"/>
              </a:rPr>
              <a:t>s</a:t>
            </a:r>
            <a:r>
              <a:rPr lang="en-US" sz="2400" baseline="30000">
                <a:latin typeface="Arial" charset="0"/>
              </a:rPr>
              <a:t>-1</a:t>
            </a:r>
            <a:r>
              <a:rPr lang="en-US" sz="2400">
                <a:latin typeface="Arial" charset="0"/>
              </a:rPr>
              <a:t> </a:t>
            </a:r>
            <a:r>
              <a:rPr lang="en-US" sz="2400" b="1">
                <a:solidFill>
                  <a:srgbClr val="0033CC"/>
                </a:solidFill>
                <a:latin typeface="Arial" charset="0"/>
              </a:rPr>
              <a:t>t</a:t>
            </a:r>
            <a:r>
              <a:rPr lang="en-US" sz="2400">
                <a:latin typeface="Arial" charset="0"/>
              </a:rPr>
              <a:t>  +</a:t>
            </a:r>
            <a:endParaRPr lang="en-US" sz="2400" baseline="30000">
              <a:latin typeface="Arial" charset="0"/>
            </a:endParaRPr>
          </a:p>
        </p:txBody>
      </p:sp>
      <p:sp>
        <p:nvSpPr>
          <p:cNvPr id="204815" name="Text Box 15"/>
          <p:cNvSpPr txBox="1">
            <a:spLocks noChangeArrowheads="1"/>
          </p:cNvSpPr>
          <p:nvPr/>
        </p:nvSpPr>
        <p:spPr bwMode="auto">
          <a:xfrm>
            <a:off x="5257800" y="4038600"/>
            <a:ext cx="1279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>
                <a:latin typeface="Arial" charset="0"/>
              </a:rPr>
              <a:t>    1      </a:t>
            </a:r>
            <a:r>
              <a:rPr lang="en-US" sz="2400" u="sng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r>
              <a:rPr lang="en-US" sz="2400">
                <a:latin typeface="Arial" charset="0"/>
              </a:rPr>
              <a:t>.00750</a:t>
            </a:r>
          </a:p>
        </p:txBody>
      </p:sp>
      <p:pic>
        <p:nvPicPr>
          <p:cNvPr id="204816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590800"/>
            <a:ext cx="1905000" cy="6223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09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09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>
                                            <p:txEl>
                                              <p:charRg st="28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09">
                                            <p:txEl>
                                              <p:charRg st="28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09">
                                            <p:txEl>
                                              <p:charRg st="28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>
                                            <p:txEl>
                                              <p:charRg st="45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809">
                                            <p:txEl>
                                              <p:charRg st="45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09">
                                            <p:txEl>
                                              <p:charRg st="45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762000"/>
          </a:xfrm>
        </p:spPr>
        <p:txBody>
          <a:bodyPr/>
          <a:lstStyle/>
          <a:p>
            <a:r>
              <a:rPr lang="en-US" sz="4000" b="1">
                <a:latin typeface="Arial Rounded MT Bold" pitchFamily="34" charset="0"/>
              </a:rPr>
              <a:t>Sample Problem 2: Second Order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458200" cy="1752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Acetaldehyde, CH</a:t>
            </a:r>
            <a:r>
              <a:rPr lang="en-US" sz="2400" baseline="-25000">
                <a:latin typeface="Arial" charset="0"/>
              </a:rPr>
              <a:t>3</a:t>
            </a:r>
            <a:r>
              <a:rPr lang="en-US" sz="2400">
                <a:latin typeface="Arial" charset="0"/>
              </a:rPr>
              <a:t>CHO, decomposes by second-order kinetics with a rate constant of 0.334 </a:t>
            </a:r>
            <a:r>
              <a:rPr lang="en-US" sz="2400" i="1">
                <a:latin typeface="Arial" charset="0"/>
              </a:rPr>
              <a:t>mol</a:t>
            </a:r>
            <a:r>
              <a:rPr lang="en-US" sz="2400" baseline="30000">
                <a:latin typeface="Arial" charset="0"/>
              </a:rPr>
              <a:t>-1</a:t>
            </a:r>
            <a:r>
              <a:rPr lang="en-US" sz="2400">
                <a:latin typeface="Arial" charset="0"/>
              </a:rPr>
              <a:t>dm</a:t>
            </a:r>
            <a:r>
              <a:rPr lang="en-US" sz="2400" baseline="30000">
                <a:latin typeface="Arial" charset="0"/>
              </a:rPr>
              <a:t>3</a:t>
            </a:r>
            <a:r>
              <a:rPr lang="en-US" sz="2400">
                <a:latin typeface="Arial" charset="0"/>
              </a:rPr>
              <a:t>s</a:t>
            </a:r>
            <a:r>
              <a:rPr lang="en-US" sz="2400" baseline="30000">
                <a:latin typeface="Arial" charset="0"/>
              </a:rPr>
              <a:t>-1</a:t>
            </a:r>
            <a:r>
              <a:rPr lang="en-US" sz="2400">
                <a:latin typeface="Arial" charset="0"/>
              </a:rPr>
              <a:t> at  500</a:t>
            </a:r>
            <a:r>
              <a:rPr lang="en-US" sz="2400" baseline="30000">
                <a:latin typeface="Arial" charset="0"/>
              </a:rPr>
              <a:t>o</a:t>
            </a:r>
            <a:r>
              <a:rPr lang="en-US" sz="2400">
                <a:latin typeface="Arial" charset="0"/>
              </a:rPr>
              <a:t>C. If the initial concentration of acetaldehyde is 0.00200 M.  Find the concentration after 20 minutes (1200 seconds)</a:t>
            </a:r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1981200" y="4495800"/>
            <a:ext cx="655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=  0.334 mol</a:t>
            </a:r>
            <a:r>
              <a:rPr lang="en-US" sz="2400" baseline="30000">
                <a:latin typeface="Arial" charset="0"/>
              </a:rPr>
              <a:t>-1</a:t>
            </a:r>
            <a:r>
              <a:rPr lang="en-US" sz="2400">
                <a:latin typeface="Arial" charset="0"/>
              </a:rPr>
              <a:t>dm</a:t>
            </a:r>
            <a:r>
              <a:rPr lang="en-US" sz="2400" baseline="30000">
                <a:latin typeface="Arial" charset="0"/>
              </a:rPr>
              <a:t>3 </a:t>
            </a:r>
            <a:r>
              <a:rPr lang="en-US" sz="2400">
                <a:latin typeface="Arial" charset="0"/>
              </a:rPr>
              <a:t>s</a:t>
            </a:r>
            <a:r>
              <a:rPr lang="en-US" sz="2400" baseline="30000">
                <a:latin typeface="Arial" charset="0"/>
              </a:rPr>
              <a:t>-1</a:t>
            </a:r>
            <a:r>
              <a:rPr lang="en-US" sz="2400">
                <a:latin typeface="Arial" charset="0"/>
              </a:rPr>
              <a:t> </a:t>
            </a:r>
            <a:r>
              <a:rPr lang="en-US" sz="2400" b="1">
                <a:solidFill>
                  <a:srgbClr val="0033CC"/>
                </a:solidFill>
                <a:latin typeface="Arial" charset="0"/>
              </a:rPr>
              <a:t>(1200s)</a:t>
            </a:r>
            <a:r>
              <a:rPr lang="en-US" sz="2400">
                <a:latin typeface="Arial" charset="0"/>
              </a:rPr>
              <a:t> + 500 mol</a:t>
            </a:r>
            <a:r>
              <a:rPr lang="en-US" sz="2400" baseline="30000">
                <a:latin typeface="Arial" charset="0"/>
              </a:rPr>
              <a:t>-1</a:t>
            </a:r>
            <a:r>
              <a:rPr lang="en-US" sz="2400">
                <a:latin typeface="Arial" charset="0"/>
              </a:rPr>
              <a:t>dm</a:t>
            </a:r>
            <a:r>
              <a:rPr lang="en-US" sz="2400" baseline="30000">
                <a:latin typeface="Arial" charset="0"/>
              </a:rPr>
              <a:t>3 </a:t>
            </a:r>
          </a:p>
          <a:p>
            <a:endParaRPr lang="en-US" sz="2400" baseline="30000">
              <a:latin typeface="Arial" charset="0"/>
            </a:endParaRPr>
          </a:p>
          <a:p>
            <a:r>
              <a:rPr lang="en-US" sz="2400">
                <a:latin typeface="Arial" charset="0"/>
              </a:rPr>
              <a:t>= 900.8 mol</a:t>
            </a:r>
            <a:r>
              <a:rPr lang="en-US" sz="2400" baseline="30000">
                <a:latin typeface="Arial" charset="0"/>
              </a:rPr>
              <a:t>-1</a:t>
            </a:r>
            <a:r>
              <a:rPr lang="en-US" sz="2400">
                <a:latin typeface="Arial" charset="0"/>
              </a:rPr>
              <a:t>dm</a:t>
            </a:r>
            <a:r>
              <a:rPr lang="en-US" sz="2400" baseline="30000">
                <a:latin typeface="Arial" charset="0"/>
              </a:rPr>
              <a:t>3 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8670925" y="6488113"/>
            <a:ext cx="430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64A8FDF1-BE02-487E-BE86-C2B689DBA82D}" type="slidenum">
              <a:rPr lang="en-US" sz="1400" b="1">
                <a:latin typeface="Arial" charset="0"/>
              </a:rPr>
              <a:pPr/>
              <a:t>19</a:t>
            </a:fld>
            <a:r>
              <a:rPr lang="en-US" sz="1400" b="1">
                <a:latin typeface="Arial" charset="0"/>
              </a:rPr>
              <a:t>.</a:t>
            </a:r>
          </a:p>
        </p:txBody>
      </p:sp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457200" y="3124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 i="1">
                <a:latin typeface="Arial" charset="0"/>
              </a:rPr>
              <a:t>Solution</a:t>
            </a:r>
            <a:endParaRPr lang="en-US" sz="2400" i="1">
              <a:solidFill>
                <a:srgbClr val="00197D"/>
              </a:solidFill>
              <a:latin typeface="Arial" charset="0"/>
            </a:endParaRP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685800" y="3581400"/>
            <a:ext cx="1279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>
                <a:latin typeface="Arial" charset="0"/>
              </a:rPr>
              <a:t>    1      </a:t>
            </a:r>
            <a:r>
              <a:rPr lang="en-US" sz="2400" u="sng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r>
              <a:rPr lang="en-US" sz="2400">
                <a:solidFill>
                  <a:srgbClr val="00197D"/>
                </a:solidFill>
                <a:latin typeface="Arial" charset="0"/>
              </a:rPr>
              <a:t>  [A]</a:t>
            </a:r>
            <a:r>
              <a:rPr lang="en-US" sz="2400" baseline="-25000">
                <a:solidFill>
                  <a:srgbClr val="00197D"/>
                </a:solidFill>
                <a:latin typeface="Arial" charset="0"/>
              </a:rPr>
              <a:t>t</a:t>
            </a:r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1981200" y="37338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= 0.334 mol</a:t>
            </a:r>
            <a:r>
              <a:rPr lang="en-US" sz="2400" baseline="30000">
                <a:latin typeface="Arial" charset="0"/>
              </a:rPr>
              <a:t>-1</a:t>
            </a:r>
            <a:r>
              <a:rPr lang="en-US" sz="2400">
                <a:latin typeface="Arial" charset="0"/>
              </a:rPr>
              <a:t>dm</a:t>
            </a:r>
            <a:r>
              <a:rPr lang="en-US" sz="2400" baseline="30000">
                <a:latin typeface="Arial" charset="0"/>
              </a:rPr>
              <a:t>3</a:t>
            </a:r>
            <a:r>
              <a:rPr lang="en-US" sz="2400">
                <a:latin typeface="Arial" charset="0"/>
              </a:rPr>
              <a:t>s</a:t>
            </a:r>
            <a:r>
              <a:rPr lang="en-US" sz="2400" baseline="30000">
                <a:latin typeface="Arial" charset="0"/>
              </a:rPr>
              <a:t>-1</a:t>
            </a:r>
            <a:r>
              <a:rPr lang="en-US" sz="2400">
                <a:latin typeface="Arial" charset="0"/>
              </a:rPr>
              <a:t> </a:t>
            </a:r>
            <a:r>
              <a:rPr lang="en-US" sz="2400" b="1">
                <a:solidFill>
                  <a:srgbClr val="0033CC"/>
                </a:solidFill>
                <a:latin typeface="Arial" charset="0"/>
              </a:rPr>
              <a:t>(1200s)</a:t>
            </a:r>
            <a:r>
              <a:rPr lang="en-US" sz="2400">
                <a:latin typeface="Arial" charset="0"/>
              </a:rPr>
              <a:t> +</a:t>
            </a:r>
            <a:endParaRPr lang="en-US" sz="2400" baseline="30000">
              <a:latin typeface="Arial" charset="0"/>
            </a:endParaRP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6172200" y="3581400"/>
            <a:ext cx="255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>
                <a:latin typeface="Arial" charset="0"/>
              </a:rPr>
              <a:t>        1                 </a:t>
            </a:r>
            <a:r>
              <a:rPr lang="en-US" sz="2400" u="sng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r>
              <a:rPr lang="en-US" sz="2400">
                <a:latin typeface="Arial" charset="0"/>
              </a:rPr>
              <a:t>0.00200 mol dm</a:t>
            </a:r>
            <a:r>
              <a:rPr lang="en-US" sz="2400" baseline="30000">
                <a:latin typeface="Arial" charset="0"/>
              </a:rPr>
              <a:t>-3</a:t>
            </a:r>
          </a:p>
        </p:txBody>
      </p:sp>
      <p:pic>
        <p:nvPicPr>
          <p:cNvPr id="213002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2806700"/>
            <a:ext cx="1905000" cy="622300"/>
          </a:xfrm>
          <a:prstGeom prst="rect">
            <a:avLst/>
          </a:prstGeom>
          <a:noFill/>
        </p:spPr>
      </p:pic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685800" y="4359275"/>
            <a:ext cx="1279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>
                <a:latin typeface="Arial" charset="0"/>
              </a:rPr>
              <a:t>    1      </a:t>
            </a:r>
            <a:r>
              <a:rPr lang="en-US" sz="2400" u="sng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r>
              <a:rPr lang="en-US" sz="2400">
                <a:solidFill>
                  <a:srgbClr val="00197D"/>
                </a:solidFill>
                <a:latin typeface="Arial" charset="0"/>
              </a:rPr>
              <a:t>  [A]</a:t>
            </a:r>
            <a:r>
              <a:rPr lang="en-US" sz="2400" baseline="-25000">
                <a:solidFill>
                  <a:srgbClr val="00197D"/>
                </a:solidFill>
                <a:latin typeface="Arial" charset="0"/>
              </a:rPr>
              <a:t>t</a:t>
            </a:r>
          </a:p>
        </p:txBody>
      </p:sp>
      <p:sp>
        <p:nvSpPr>
          <p:cNvPr id="213004" name="Text Box 12"/>
          <p:cNvSpPr txBox="1">
            <a:spLocks noChangeArrowheads="1"/>
          </p:cNvSpPr>
          <p:nvPr/>
        </p:nvSpPr>
        <p:spPr bwMode="auto">
          <a:xfrm>
            <a:off x="762000" y="5791200"/>
            <a:ext cx="158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197D"/>
                </a:solidFill>
                <a:latin typeface="Arial" charset="0"/>
              </a:rPr>
              <a:t>  [A]</a:t>
            </a:r>
            <a:r>
              <a:rPr lang="en-US" sz="2400" baseline="-25000">
                <a:solidFill>
                  <a:srgbClr val="00197D"/>
                </a:solidFill>
                <a:latin typeface="Arial" charset="0"/>
              </a:rPr>
              <a:t>t           </a:t>
            </a:r>
            <a:r>
              <a:rPr lang="en-US" sz="2400">
                <a:solidFill>
                  <a:srgbClr val="00197D"/>
                </a:solidFill>
                <a:latin typeface="Arial" charset="0"/>
              </a:rPr>
              <a:t>=</a:t>
            </a:r>
          </a:p>
        </p:txBody>
      </p:sp>
      <p:sp>
        <p:nvSpPr>
          <p:cNvPr id="213005" name="Text Box 13"/>
          <p:cNvSpPr txBox="1">
            <a:spLocks noChangeArrowheads="1"/>
          </p:cNvSpPr>
          <p:nvPr/>
        </p:nvSpPr>
        <p:spPr bwMode="auto">
          <a:xfrm>
            <a:off x="2301875" y="5638800"/>
            <a:ext cx="2633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>
                <a:latin typeface="Arial" charset="0"/>
              </a:rPr>
              <a:t>           1     _____</a:t>
            </a:r>
            <a:r>
              <a:rPr lang="en-US" sz="2400" u="sng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r>
              <a:rPr lang="en-US" sz="2400">
                <a:solidFill>
                  <a:srgbClr val="00197D"/>
                </a:solidFill>
                <a:latin typeface="Arial" charset="0"/>
              </a:rPr>
              <a:t>  </a:t>
            </a:r>
            <a:r>
              <a:rPr lang="en-US" sz="2400" b="1">
                <a:solidFill>
                  <a:srgbClr val="0033CC"/>
                </a:solidFill>
                <a:latin typeface="Arial" charset="0"/>
              </a:rPr>
              <a:t>900.8 </a:t>
            </a:r>
            <a:r>
              <a:rPr lang="en-US" sz="2400">
                <a:latin typeface="Arial" charset="0"/>
              </a:rPr>
              <a:t>mol</a:t>
            </a:r>
            <a:r>
              <a:rPr lang="en-US" sz="2400" baseline="30000">
                <a:latin typeface="Arial" charset="0"/>
              </a:rPr>
              <a:t>-1</a:t>
            </a:r>
            <a:r>
              <a:rPr lang="en-US" sz="2400">
                <a:latin typeface="Arial" charset="0"/>
              </a:rPr>
              <a:t>dm</a:t>
            </a:r>
            <a:r>
              <a:rPr lang="en-US" sz="2400" baseline="30000">
                <a:latin typeface="Arial" charset="0"/>
              </a:rPr>
              <a:t>3 </a:t>
            </a:r>
          </a:p>
        </p:txBody>
      </p:sp>
      <p:sp>
        <p:nvSpPr>
          <p:cNvPr id="213006" name="Text Box 14"/>
          <p:cNvSpPr txBox="1">
            <a:spLocks noChangeArrowheads="1"/>
          </p:cNvSpPr>
          <p:nvPr/>
        </p:nvSpPr>
        <p:spPr bwMode="auto">
          <a:xfrm>
            <a:off x="4267200" y="57912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33CC"/>
                </a:solidFill>
                <a:latin typeface="Arial" charset="0"/>
              </a:rPr>
              <a:t>         = 0.00111 mol</a:t>
            </a:r>
            <a:r>
              <a:rPr lang="en-US" sz="2400" b="1" baseline="3000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0033CC"/>
                </a:solidFill>
                <a:latin typeface="Arial" charset="0"/>
              </a:rPr>
              <a:t>dm</a:t>
            </a:r>
            <a:r>
              <a:rPr lang="en-US" sz="2400" b="1" baseline="30000">
                <a:solidFill>
                  <a:srgbClr val="0033CC"/>
                </a:solidFill>
                <a:latin typeface="Arial" charset="0"/>
              </a:rPr>
              <a:t>-3</a:t>
            </a:r>
            <a:r>
              <a:rPr lang="en-US" sz="2400">
                <a:latin typeface="Arial" charset="0"/>
              </a:rPr>
              <a:t> </a:t>
            </a:r>
            <a:r>
              <a:rPr lang="en-US" sz="2400" baseline="30000">
                <a:latin typeface="Arial" charset="0"/>
              </a:rPr>
              <a:t> </a:t>
            </a:r>
            <a:endParaRPr lang="en-US" sz="24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3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3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3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3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30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30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3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3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3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3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2996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2996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>
                                            <p:txEl>
                                              <p:charRg st="48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2996">
                                            <p:txEl>
                                              <p:charRg st="48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2996">
                                            <p:txEl>
                                              <p:charRg st="48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300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300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3005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3005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>
                                            <p:txEl>
                                              <p:charRg st="13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3005">
                                            <p:txEl>
                                              <p:charRg st="13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3005">
                                            <p:txEl>
                                              <p:charRg st="13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6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3006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3006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/>
          <a:lstStyle/>
          <a:p>
            <a:r>
              <a:rPr lang="en-US" dirty="0" smtClean="0"/>
              <a:t>Rate Laws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4582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A rate law shows the relationship between the reaction rate and the concentrations of reactants.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For gas-phase reactants use P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instead of [A].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k is a constant that has a specific value for each reaction.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The value of k is determined experimentally.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i="1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400" i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 dirty="0" smtClean="0"/>
              <a:t>The Rate “Constant” is relative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	k is unique for each reaction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	k changes with T (section 14.5)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267200"/>
            <a:ext cx="378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1175292-EC7D-400F-85CA-980C3870B5EF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mtClean="0"/>
              <a:t>Outline: Kinetics</a:t>
            </a:r>
          </a:p>
        </p:txBody>
      </p:sp>
      <p:graphicFrame>
        <p:nvGraphicFramePr>
          <p:cNvPr id="145532" name="Group 124"/>
          <p:cNvGraphicFramePr>
            <a:graphicFrameLocks noGrp="1"/>
          </p:cNvGraphicFramePr>
          <p:nvPr/>
        </p:nvGraphicFramePr>
        <p:xfrm>
          <a:off x="228600" y="1397001"/>
          <a:ext cx="8610600" cy="3682673"/>
        </p:xfrm>
        <a:graphic>
          <a:graphicData uri="http://schemas.openxmlformats.org/drawingml/2006/table">
            <a:tbl>
              <a:tblPr/>
              <a:tblGrid>
                <a:gridCol w="1132974"/>
                <a:gridCol w="2223461"/>
                <a:gridCol w="2553911"/>
                <a:gridCol w="2700254"/>
              </a:tblGrid>
              <a:tr h="650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7D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First order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Simple Second order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Second order overall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7D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Rate Laws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1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7D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Integrated Rate Laws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complicated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16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7D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Half-life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complicated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48158" name="Picture 7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2311400"/>
            <a:ext cx="25019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59" name="Picture 7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22860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0" name="Picture 7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2209800"/>
            <a:ext cx="2120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1" name="Picture 8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85900" y="2895600"/>
            <a:ext cx="20193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2" name="Picture 9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57600" y="2895600"/>
            <a:ext cx="23749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3" name="Picture 9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62400" y="4191000"/>
            <a:ext cx="15875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4" name="Picture 12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24000" y="4114800"/>
            <a:ext cx="1752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65" name="Text Box 126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EBECE57-55F1-49B9-8421-24B917610E11}" type="slidenum">
              <a:rPr lang="en-US"/>
              <a:pPr/>
              <a:t>20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2000" y="6096000"/>
            <a:ext cx="1963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Practice problems</a:t>
            </a:r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14800" y="2362200"/>
            <a:ext cx="1295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End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6EC46CE1-BA46-4E0B-A958-E4E445DB776D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Bibliography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www.shodor.org/unchem/advanced/kin/index.html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http://www.chemistryexplained.com/Hy-Kr/Kinetics.html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en.wikipedia.org/wiki/Reaction_rate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Geoffrey Neuss. Chemistry course companion. Bell and Bain Ltd. </a:t>
            </a:r>
            <a:r>
              <a:rPr lang="en-US" dirty="0" err="1" smtClean="0"/>
              <a:t>Glascow</a:t>
            </a:r>
            <a:r>
              <a:rPr lang="en-US" dirty="0" smtClean="0"/>
              <a:t>, 2007.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Rate Laws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Exponents tell the order of the reaction with respect to each reactant.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This reaction 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 dirty="0" smtClean="0"/>
              <a:t>First-order</a:t>
            </a:r>
            <a:r>
              <a:rPr lang="en-US" sz="2800" dirty="0" smtClean="0"/>
              <a:t> in [NH</a:t>
            </a:r>
            <a:r>
              <a:rPr lang="en-US" sz="2800" baseline="-25000" dirty="0" smtClean="0"/>
              <a:t>4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 dirty="0" smtClean="0"/>
              <a:t>First-order</a:t>
            </a:r>
            <a:r>
              <a:rPr lang="en-US" sz="2800" dirty="0" smtClean="0"/>
              <a:t> in [NO</a:t>
            </a:r>
            <a:r>
              <a:rPr lang="en-US" sz="2800" baseline="-25000" dirty="0" smtClean="0"/>
              <a:t>2</a:t>
            </a:r>
            <a:r>
              <a:rPr lang="en-US" sz="4000" baseline="30000" dirty="0" smtClean="0">
                <a:cs typeface="Arial" charset="0"/>
              </a:rPr>
              <a:t>−</a:t>
            </a:r>
            <a:r>
              <a:rPr lang="en-US" sz="2800" dirty="0" smtClean="0"/>
              <a:t>]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The overall reaction order can be found by adding the exponents on the reactants in the rate law.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This reaction is </a:t>
            </a:r>
            <a:r>
              <a:rPr lang="en-US" sz="2800" i="1" dirty="0" smtClean="0"/>
              <a:t>second-order overall</a:t>
            </a:r>
            <a:r>
              <a:rPr lang="en-US" sz="2800" dirty="0" smtClean="0"/>
              <a:t>.</a:t>
            </a:r>
          </a:p>
        </p:txBody>
      </p:sp>
      <p:pic>
        <p:nvPicPr>
          <p:cNvPr id="3174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5638800"/>
            <a:ext cx="4076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FCACFDB-4B16-4FCE-AC52-46C399477FD6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Integrated Rate Laws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1295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The integrated form of first order rate law:</a:t>
            </a:r>
          </a:p>
        </p:txBody>
      </p:sp>
      <p:sp>
        <p:nvSpPr>
          <p:cNvPr id="143371" name="Rectangle 11"/>
          <p:cNvSpPr>
            <a:spLocks noChangeArrowheads="1"/>
          </p:cNvSpPr>
          <p:nvPr/>
        </p:nvSpPr>
        <p:spPr bwMode="auto">
          <a:xfrm>
            <a:off x="838200" y="3200400"/>
            <a:ext cx="5008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Can be rearranged to give:</a:t>
            </a:r>
            <a:endParaRPr lang="en-US" sz="3600"/>
          </a:p>
        </p:txBody>
      </p:sp>
      <p:sp>
        <p:nvSpPr>
          <p:cNvPr id="143372" name="Rectangle 12"/>
          <p:cNvSpPr>
            <a:spLocks noChangeArrowheads="1"/>
          </p:cNvSpPr>
          <p:nvPr/>
        </p:nvSpPr>
        <p:spPr bwMode="auto">
          <a:xfrm>
            <a:off x="1066800" y="5027613"/>
            <a:ext cx="7467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[A]</a:t>
            </a:r>
            <a:r>
              <a:rPr lang="en-US" sz="2800" baseline="-25000"/>
              <a:t>0</a:t>
            </a:r>
            <a:r>
              <a:rPr lang="en-US" sz="2800"/>
              <a:t> is the initial concentration of A (</a:t>
            </a:r>
            <a:r>
              <a:rPr lang="en-US" sz="2800" i="1"/>
              <a:t>t</a:t>
            </a:r>
            <a:r>
              <a:rPr lang="en-US" sz="2800"/>
              <a:t>=0).</a:t>
            </a:r>
          </a:p>
          <a:p>
            <a:r>
              <a:rPr lang="en-US" sz="2800"/>
              <a:t>[A]</a:t>
            </a:r>
            <a:r>
              <a:rPr lang="en-US" sz="2800" i="1" baseline="-25000"/>
              <a:t>t</a:t>
            </a:r>
            <a:r>
              <a:rPr lang="en-US" sz="2800"/>
              <a:t> is the concentration of A at some time, </a:t>
            </a:r>
            <a:r>
              <a:rPr lang="en-US" sz="2800" i="1"/>
              <a:t>t</a:t>
            </a:r>
            <a:r>
              <a:rPr lang="en-US" sz="2800"/>
              <a:t>, during the course of the reaction.</a:t>
            </a:r>
          </a:p>
        </p:txBody>
      </p:sp>
      <p:pic>
        <p:nvPicPr>
          <p:cNvPr id="33799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822700"/>
            <a:ext cx="27940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2362200"/>
            <a:ext cx="314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1" name="Text Box 18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3008BBB9-DAC6-410A-8F9F-985C8780AC19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60740" presetClass="entr" presetSubtype="6459485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0" presetClass="entr" presetSubtype="645967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1" grpId="0" autoUpdateAnimBg="0"/>
      <p:bldP spid="14337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Integrated Rate Laws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Manipulating this equation produces… 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152400" y="5257800"/>
            <a:ext cx="309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…which is in the form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4021138" y="5257800"/>
            <a:ext cx="287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00197D"/>
                </a:solidFill>
              </a:rPr>
              <a:t>y</a:t>
            </a:r>
            <a:r>
              <a:rPr lang="en-US" sz="3200">
                <a:solidFill>
                  <a:srgbClr val="00197D"/>
                </a:solidFill>
              </a:rPr>
              <a:t>      =  </a:t>
            </a:r>
            <a:r>
              <a:rPr lang="en-US" sz="3200" i="1">
                <a:solidFill>
                  <a:srgbClr val="00197D"/>
                </a:solidFill>
              </a:rPr>
              <a:t>mx</a:t>
            </a:r>
            <a:r>
              <a:rPr lang="en-US" sz="3200">
                <a:solidFill>
                  <a:srgbClr val="00197D"/>
                </a:solidFill>
              </a:rPr>
              <a:t> +  </a:t>
            </a:r>
            <a:r>
              <a:rPr lang="en-US" sz="3200" i="1">
                <a:solidFill>
                  <a:srgbClr val="00197D"/>
                </a:solidFill>
              </a:rPr>
              <a:t>b</a:t>
            </a:r>
          </a:p>
        </p:txBody>
      </p:sp>
      <p:pic>
        <p:nvPicPr>
          <p:cNvPr id="34822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35400" y="2514600"/>
            <a:ext cx="23368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3733800"/>
            <a:ext cx="3810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4610100"/>
            <a:ext cx="3733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5" name="Text Box 20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88D70150-4550-4DF0-91AF-83435E58429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60740" presetClass="entr" presetSubtype="6460838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0" presetClass="entr" presetSubtype="6460966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9" grpId="0" autoUpdateAnimBg="0"/>
      <p:bldP spid="2971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First-Order Processes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1242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C82E32"/>
              </a:buClr>
              <a:buFontTx/>
              <a:buNone/>
            </a:pPr>
            <a:r>
              <a:rPr lang="en-US" dirty="0" smtClean="0"/>
              <a:t>	If a reaction is first-order, a plot of </a:t>
            </a:r>
            <a:r>
              <a:rPr lang="en-US" dirty="0" err="1" smtClean="0"/>
              <a:t>ln</a:t>
            </a:r>
            <a:r>
              <a:rPr lang="en-US" dirty="0" smtClean="0"/>
              <a:t> [A]</a:t>
            </a:r>
            <a:r>
              <a:rPr lang="en-US" i="1" baseline="-25000" dirty="0" smtClean="0"/>
              <a:t>t</a:t>
            </a:r>
            <a:r>
              <a:rPr lang="en-US" dirty="0" smtClean="0"/>
              <a:t> vs. </a:t>
            </a:r>
            <a:r>
              <a:rPr lang="en-US" i="1" dirty="0" smtClean="0"/>
              <a:t>t</a:t>
            </a:r>
            <a:r>
              <a:rPr lang="en-US" dirty="0" smtClean="0"/>
              <a:t> will yield a straight line with a slope of -</a:t>
            </a:r>
            <a:r>
              <a:rPr lang="en-US" i="1" dirty="0" smtClean="0"/>
              <a:t>k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buClr>
                <a:srgbClr val="C82E32"/>
              </a:buClr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Clr>
                <a:srgbClr val="C82E32"/>
              </a:buClr>
              <a:buFontTx/>
              <a:buNone/>
            </a:pPr>
            <a:r>
              <a:rPr lang="en-US" i="1" dirty="0" smtClean="0"/>
              <a:t>Graphs can be used to determine reaction order</a:t>
            </a:r>
            <a:r>
              <a:rPr lang="en-US" dirty="0" smtClean="0"/>
              <a:t>.</a:t>
            </a:r>
          </a:p>
        </p:txBody>
      </p:sp>
      <p:pic>
        <p:nvPicPr>
          <p:cNvPr id="3584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362200"/>
            <a:ext cx="44831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746125" y="47894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>
              <a:solidFill>
                <a:srgbClr val="C82E32"/>
              </a:solidFill>
            </a:endParaRPr>
          </a:p>
        </p:txBody>
      </p:sp>
      <p:sp>
        <p:nvSpPr>
          <p:cNvPr id="35846" name="Text Box 8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515016F-D1B3-413E-AD65-590D0B44EA55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First-Order Processes</a:t>
            </a:r>
          </a:p>
        </p:txBody>
      </p:sp>
      <p:pic>
        <p:nvPicPr>
          <p:cNvPr id="36867" name="Picture 5" descr="14_0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b="3703"/>
          <a:stretch>
            <a:fillRect/>
          </a:stretch>
        </p:blipFill>
        <p:spPr>
          <a:xfrm>
            <a:off x="914400" y="1981200"/>
            <a:ext cx="2057400" cy="3962400"/>
          </a:xfrm>
        </p:spPr>
      </p:pic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1447800"/>
            <a:ext cx="4572000" cy="16764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smtClean="0"/>
              <a:t>	Consider the process in which methyl isonitrile is converted to acetonitrile.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00400" y="3048000"/>
            <a:ext cx="4992688" cy="579438"/>
            <a:chOff x="2570" y="2665"/>
            <a:chExt cx="3145" cy="365"/>
          </a:xfrm>
        </p:grpSpPr>
        <p:sp>
          <p:nvSpPr>
            <p:cNvPr id="36872" name="Rectangle 6"/>
            <p:cNvSpPr>
              <a:spLocks noChangeArrowheads="1"/>
            </p:cNvSpPr>
            <p:nvPr/>
          </p:nvSpPr>
          <p:spPr bwMode="auto">
            <a:xfrm>
              <a:off x="2570" y="2665"/>
              <a:ext cx="115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C82E32"/>
                  </a:solidFill>
                </a:rPr>
                <a:t>CH</a:t>
              </a:r>
              <a:r>
                <a:rPr lang="en-US" sz="3200" baseline="-25000">
                  <a:solidFill>
                    <a:srgbClr val="C82E32"/>
                  </a:solidFill>
                </a:rPr>
                <a:t>3-</a:t>
              </a:r>
              <a:r>
                <a:rPr lang="en-US" sz="3200">
                  <a:solidFill>
                    <a:srgbClr val="C82E32"/>
                  </a:solidFill>
                </a:rPr>
                <a:t>N=C</a:t>
              </a:r>
            </a:p>
          </p:txBody>
        </p:sp>
        <p:sp>
          <p:nvSpPr>
            <p:cNvPr id="36873" name="Rectangle 7"/>
            <p:cNvSpPr>
              <a:spLocks noChangeArrowheads="1"/>
            </p:cNvSpPr>
            <p:nvPr/>
          </p:nvSpPr>
          <p:spPr bwMode="auto">
            <a:xfrm>
              <a:off x="4560" y="2665"/>
              <a:ext cx="115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C82E32"/>
                  </a:solidFill>
                </a:rPr>
                <a:t>CH</a:t>
              </a:r>
              <a:r>
                <a:rPr lang="en-US" sz="3200" baseline="-25000">
                  <a:solidFill>
                    <a:srgbClr val="C82E32"/>
                  </a:solidFill>
                </a:rPr>
                <a:t>3-</a:t>
              </a:r>
              <a:r>
                <a:rPr lang="en-US" sz="3200">
                  <a:solidFill>
                    <a:srgbClr val="C82E32"/>
                  </a:solidFill>
                </a:rPr>
                <a:t>C</a:t>
              </a:r>
              <a:r>
                <a:rPr lang="en-US" sz="3200" u="sng">
                  <a:solidFill>
                    <a:srgbClr val="C82E32"/>
                  </a:solidFill>
                </a:rPr>
                <a:t>=</a:t>
              </a:r>
              <a:r>
                <a:rPr lang="en-US" sz="3200">
                  <a:solidFill>
                    <a:srgbClr val="C82E32"/>
                  </a:solidFill>
                </a:rPr>
                <a:t>N</a:t>
              </a:r>
            </a:p>
          </p:txBody>
        </p:sp>
        <p:sp>
          <p:nvSpPr>
            <p:cNvPr id="36874" name="Line 8"/>
            <p:cNvSpPr>
              <a:spLocks noChangeShapeType="1"/>
            </p:cNvSpPr>
            <p:nvPr/>
          </p:nvSpPr>
          <p:spPr bwMode="auto">
            <a:xfrm>
              <a:off x="3696" y="2832"/>
              <a:ext cx="720" cy="0"/>
            </a:xfrm>
            <a:prstGeom prst="line">
              <a:avLst/>
            </a:prstGeom>
            <a:noFill/>
            <a:ln w="22225">
              <a:solidFill>
                <a:srgbClr val="C82E3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1" name="Text Box 11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AF64B0B-E121-4886-9815-8689C5B76FC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First-Order Processes</a:t>
            </a:r>
          </a:p>
        </p:txBody>
      </p:sp>
      <p:pic>
        <p:nvPicPr>
          <p:cNvPr id="38915" name="Picture 5" descr="14_07ab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b="15428"/>
          <a:stretch>
            <a:fillRect/>
          </a:stretch>
        </p:blipFill>
        <p:spPr>
          <a:xfrm>
            <a:off x="1001713" y="1371600"/>
            <a:ext cx="7138987" cy="2744788"/>
          </a:xfrm>
        </p:spPr>
      </p:pic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4800600"/>
            <a:ext cx="7772400" cy="2362200"/>
          </a:xfrm>
        </p:spPr>
        <p:txBody>
          <a:bodyPr/>
          <a:lstStyle/>
          <a:p>
            <a:r>
              <a:rPr lang="en-US" sz="2800" smtClean="0"/>
              <a:t>When ln </a:t>
            </a:r>
            <a:r>
              <a:rPr lang="en-US" sz="2800" i="1" smtClean="0"/>
              <a:t>P</a:t>
            </a:r>
            <a:r>
              <a:rPr lang="en-US" sz="2800" smtClean="0"/>
              <a:t> is plotted as a function of time, a straight line results.</a:t>
            </a:r>
          </a:p>
          <a:p>
            <a:pPr lvl="1">
              <a:buClr>
                <a:schemeClr val="accent2"/>
              </a:buClr>
            </a:pPr>
            <a:r>
              <a:rPr lang="en-US" smtClean="0"/>
              <a:t>The process is first-order.</a:t>
            </a:r>
          </a:p>
          <a:p>
            <a:pPr lvl="1">
              <a:buClr>
                <a:schemeClr val="accent2"/>
              </a:buClr>
            </a:pPr>
            <a:r>
              <a:rPr lang="en-US" i="1" smtClean="0"/>
              <a:t>k</a:t>
            </a:r>
            <a:r>
              <a:rPr lang="en-US" smtClean="0"/>
              <a:t> is the negative slope:  5.1 </a:t>
            </a:r>
            <a:r>
              <a:rPr lang="en-US" smtClean="0">
                <a:sym typeface="Symbol" pitchFamily="18" charset="2"/>
              </a:rPr>
              <a:t> 10</a:t>
            </a:r>
            <a:r>
              <a:rPr lang="en-US" baseline="30000" smtClean="0">
                <a:sym typeface="Symbol" pitchFamily="18" charset="2"/>
              </a:rPr>
              <a:t>-5</a:t>
            </a:r>
            <a:r>
              <a:rPr lang="en-US" smtClean="0">
                <a:sym typeface="Symbol" pitchFamily="18" charset="2"/>
              </a:rPr>
              <a:t> s</a:t>
            </a:r>
            <a:r>
              <a:rPr lang="en-US" baseline="30000" smtClean="0">
                <a:cs typeface="Arial" charset="0"/>
                <a:sym typeface="Symbol" pitchFamily="18" charset="2"/>
              </a:rPr>
              <a:t>-</a:t>
            </a:r>
            <a:r>
              <a:rPr lang="en-US" baseline="30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</a:t>
            </a:r>
            <a:endParaRPr lang="en-US" smtClean="0"/>
          </a:p>
        </p:txBody>
      </p:sp>
      <p:pic>
        <p:nvPicPr>
          <p:cNvPr id="3891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65700" y="4178300"/>
            <a:ext cx="34925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4127500"/>
            <a:ext cx="24638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Text Box 9"/>
          <p:cNvSpPr txBox="1">
            <a:spLocks noChangeArrowheads="1"/>
          </p:cNvSpPr>
          <p:nvPr/>
        </p:nvSpPr>
        <p:spPr bwMode="auto">
          <a:xfrm>
            <a:off x="8610600" y="632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ECB3827-231D-46A5-9E1C-2C165735CA94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28600"/>
            <a:ext cx="8305800" cy="762000"/>
          </a:xfrm>
        </p:spPr>
        <p:txBody>
          <a:bodyPr/>
          <a:lstStyle/>
          <a:p>
            <a:r>
              <a:rPr lang="en-US" sz="4400" b="1">
                <a:latin typeface="Arial Rounded MT Bold" pitchFamily="34" charset="0"/>
              </a:rPr>
              <a:t>First Order Rate Calculations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1600200"/>
          </a:xfrm>
        </p:spPr>
        <p:txBody>
          <a:bodyPr/>
          <a:lstStyle/>
          <a:p>
            <a:pPr marL="0" indent="0">
              <a:buClr>
                <a:srgbClr val="C82E32"/>
              </a:buClr>
              <a:buFont typeface="Wingdings" pitchFamily="2" charset="2"/>
              <a:buNone/>
            </a:pPr>
            <a:r>
              <a:rPr lang="en-US" sz="3200" b="1">
                <a:latin typeface="Arial" charset="0"/>
              </a:rPr>
              <a:t> </a:t>
            </a:r>
            <a:endParaRPr lang="en-US" sz="3200" b="1" baseline="3000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2727325" y="2935288"/>
            <a:ext cx="930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  </a:t>
            </a:r>
            <a:r>
              <a:rPr lang="en-US" sz="2800" b="1">
                <a:latin typeface="Arial" charset="0"/>
              </a:rPr>
              <a:t> </a:t>
            </a:r>
          </a:p>
          <a:p>
            <a:r>
              <a:rPr lang="en-US" sz="2800" b="1">
                <a:latin typeface="Arial" charset="0"/>
              </a:rPr>
              <a:t> </a:t>
            </a:r>
            <a:endParaRPr lang="en-US" sz="2800" b="1" baseline="-25000">
              <a:latin typeface="Arial" charset="0"/>
            </a:endParaRPr>
          </a:p>
        </p:txBody>
      </p:sp>
      <p:sp>
        <p:nvSpPr>
          <p:cNvPr id="191493" name="Text Box 5"/>
          <p:cNvSpPr txBox="1">
            <a:spLocks noChangeArrowheads="1"/>
          </p:cNvSpPr>
          <p:nvPr/>
        </p:nvSpPr>
        <p:spPr bwMode="auto">
          <a:xfrm>
            <a:off x="5611813" y="2895600"/>
            <a:ext cx="419100" cy="98425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  </a:t>
            </a:r>
          </a:p>
          <a:p>
            <a:r>
              <a:rPr lang="en-US" sz="2800" b="1">
                <a:latin typeface="Arial" charset="0"/>
              </a:rPr>
              <a:t> </a:t>
            </a:r>
            <a:endParaRPr lang="en-US" sz="2800" b="1" baseline="-25000">
              <a:latin typeface="Arial" charset="0"/>
            </a:endParaRPr>
          </a:p>
        </p:txBody>
      </p:sp>
      <p:sp>
        <p:nvSpPr>
          <p:cNvPr id="191494" name="Text Box 6"/>
          <p:cNvSpPr txBox="1">
            <a:spLocks noChangeArrowheads="1"/>
          </p:cNvSpPr>
          <p:nvPr/>
        </p:nvSpPr>
        <p:spPr bwMode="auto">
          <a:xfrm>
            <a:off x="152400" y="1146175"/>
            <a:ext cx="8763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Example 3:  </a:t>
            </a:r>
            <a:r>
              <a:rPr lang="en-US" sz="2400">
                <a:latin typeface="Arial" charset="0"/>
              </a:rPr>
              <a:t>Radioactive decay is also a first order process.   Strontium 90 is a radioactive isotope with a half-life of 28.8 years. If some strontium 90 were accidentally released, how long would it take for its concentration to fall to 1% of its original concentration?</a:t>
            </a:r>
          </a:p>
        </p:txBody>
      </p:sp>
      <p:sp>
        <p:nvSpPr>
          <p:cNvPr id="191495" name="Text Box 7"/>
          <p:cNvSpPr txBox="1">
            <a:spLocks noChangeArrowheads="1"/>
          </p:cNvSpPr>
          <p:nvPr/>
        </p:nvSpPr>
        <p:spPr bwMode="auto">
          <a:xfrm>
            <a:off x="1125538" y="3371850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latin typeface="Arial" charset="0"/>
              </a:rPr>
              <a:t> </a:t>
            </a:r>
            <a:endParaRPr lang="en-US" sz="2400" b="1">
              <a:latin typeface="Arial" charset="0"/>
            </a:endParaRPr>
          </a:p>
        </p:txBody>
      </p:sp>
      <p:sp>
        <p:nvSpPr>
          <p:cNvPr id="191496" name="Text Box 8"/>
          <p:cNvSpPr txBox="1">
            <a:spLocks noChangeArrowheads="1"/>
          </p:cNvSpPr>
          <p:nvPr/>
        </p:nvSpPr>
        <p:spPr bwMode="auto">
          <a:xfrm>
            <a:off x="8670925" y="6488113"/>
            <a:ext cx="430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3735CB48-790A-4BFB-AF39-D1470528ADED}" type="slidenum">
              <a:rPr lang="en-US" sz="1400" b="1">
                <a:latin typeface="Arial" charset="0"/>
              </a:rPr>
              <a:pPr/>
              <a:t>9</a:t>
            </a:fld>
            <a:r>
              <a:rPr lang="en-US" sz="1400" b="1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974</Words>
  <Application>Microsoft Macintosh PowerPoint</Application>
  <PresentationFormat>On-screen Show (4:3)</PresentationFormat>
  <Paragraphs>233</Paragraphs>
  <Slides>22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Kinetics</vt:lpstr>
      <vt:lpstr>Rate Laws</vt:lpstr>
      <vt:lpstr>Rate Laws</vt:lpstr>
      <vt:lpstr>Integrated Rate Laws</vt:lpstr>
      <vt:lpstr>Integrated Rate Laws</vt:lpstr>
      <vt:lpstr>First-Order Processes</vt:lpstr>
      <vt:lpstr>First-Order Processes</vt:lpstr>
      <vt:lpstr>First-Order Processes</vt:lpstr>
      <vt:lpstr>First Order Rate Calculations</vt:lpstr>
      <vt:lpstr>First Order Rate Calculations</vt:lpstr>
      <vt:lpstr>Second-Order Processes</vt:lpstr>
      <vt:lpstr>Determining reaction order</vt:lpstr>
      <vt:lpstr>Determining reaction order</vt:lpstr>
      <vt:lpstr>Second-Order Processes</vt:lpstr>
      <vt:lpstr>Half-Life</vt:lpstr>
      <vt:lpstr>Half-Life – First Order</vt:lpstr>
      <vt:lpstr>Half-Life- 2nd order</vt:lpstr>
      <vt:lpstr>Sample Problem 1: Second Order</vt:lpstr>
      <vt:lpstr>Sample Problem 2: Second Order</vt:lpstr>
      <vt:lpstr>Outline: Kinetics</vt:lpstr>
      <vt:lpstr>End</vt:lpstr>
      <vt:lpstr>Bibliography </vt:lpstr>
    </vt:vector>
  </TitlesOfParts>
  <Company>EARJ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Kinetics</dc:title>
  <dc:creator>ahartmann</dc:creator>
  <cp:lastModifiedBy>ahartmann</cp:lastModifiedBy>
  <cp:revision>12</cp:revision>
  <dcterms:created xsi:type="dcterms:W3CDTF">2010-05-20T21:24:57Z</dcterms:created>
  <dcterms:modified xsi:type="dcterms:W3CDTF">2010-05-25T11:51:11Z</dcterms:modified>
</cp:coreProperties>
</file>