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4"/>
  </p:notesMasterIdLst>
  <p:sldIdLst>
    <p:sldId id="256" r:id="rId2"/>
    <p:sldId id="274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58" r:id="rId12"/>
    <p:sldId id="259" r:id="rId13"/>
    <p:sldId id="260" r:id="rId14"/>
    <p:sldId id="261" r:id="rId15"/>
    <p:sldId id="262" r:id="rId16"/>
    <p:sldId id="273" r:id="rId17"/>
    <p:sldId id="263" r:id="rId18"/>
    <p:sldId id="264" r:id="rId19"/>
    <p:sldId id="265" r:id="rId20"/>
    <p:sldId id="266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74CCE-06CE-46CD-B852-3829DC3C0432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B185A-CFB6-4846-B29F-A49E582CA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CCF13-73B7-47BC-B793-7B82AA370E9E}" type="slidenum">
              <a:rPr lang="en-US"/>
              <a:pPr/>
              <a:t>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D335D-7C42-41C5-A179-7968F9B7B3B8}" type="slidenum">
              <a:rPr lang="en-US"/>
              <a:pPr/>
              <a:t>11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E36EDC-4C45-4FD2-A76E-3402396EB38A}" type="slidenum">
              <a:rPr lang="en-US"/>
              <a:pPr/>
              <a:t>12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C1571-4F3C-4D6F-BACB-8156F8791377}" type="slidenum">
              <a:rPr lang="en-US"/>
              <a:pPr/>
              <a:t>13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9C491-A961-4549-834F-91C65770AECF}" type="slidenum">
              <a:rPr lang="en-US"/>
              <a:pPr/>
              <a:t>14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E17E8-6DE6-45BC-8D36-66B9BAC38B0F}" type="slidenum">
              <a:rPr lang="en-US"/>
              <a:pPr/>
              <a:t>15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F7A99-0F97-47D8-843A-D74966B61CF4}" type="slidenum">
              <a:rPr lang="en-US"/>
              <a:pPr/>
              <a:t>17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6AC15-30A7-4AAB-9061-A9ED54CFC005}" type="slidenum">
              <a:rPr lang="en-US"/>
              <a:pPr/>
              <a:t>18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76E10-A563-4198-9F81-F6243B418289}" type="slidenum">
              <a:rPr lang="en-US"/>
              <a:pPr/>
              <a:t>19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CCB48-77F5-4997-984F-146B1A069BBE}" type="slidenum">
              <a:rPr lang="en-US"/>
              <a:pPr/>
              <a:t>20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9B6EB-F836-45C2-8B70-2443C6EB26FC}" type="slidenum">
              <a:rPr lang="en-US"/>
              <a:pPr/>
              <a:t>3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E051A-B0DA-49CF-ADC6-DDE0C5EAB655}" type="slidenum">
              <a:rPr lang="en-US"/>
              <a:pPr/>
              <a:t>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24F0A-4581-4C46-838A-A4D21A70A183}" type="slidenum">
              <a:rPr lang="en-US"/>
              <a:pPr/>
              <a:t>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D75AC-4E0A-4D1B-B988-A40111B066AD}" type="slidenum">
              <a:rPr lang="en-US"/>
              <a:pPr/>
              <a:t>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8204C-E1DB-4F99-9722-3FA61691DD7E}" type="slidenum">
              <a:rPr lang="en-US"/>
              <a:pPr/>
              <a:t>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2D965-E9B5-4304-B2BE-0880BB48395B}" type="slidenum">
              <a:rPr lang="en-US"/>
              <a:pPr/>
              <a:t>8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8658B8-12CE-4881-BDCE-155AA1432990}" type="slidenum">
              <a:rPr lang="en-US"/>
              <a:pPr/>
              <a:t>9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CF31A-E7B7-4AAD-B1C9-52FB5A9B2178}" type="slidenum">
              <a:rPr lang="en-US"/>
              <a:pPr/>
              <a:t>10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D575-2ADE-4133-9826-10247AF3C282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C64A-7E47-455B-AA2C-68FAE8638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D575-2ADE-4133-9826-10247AF3C282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C64A-7E47-455B-AA2C-68FAE8638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D575-2ADE-4133-9826-10247AF3C282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C64A-7E47-455B-AA2C-68FAE8638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E28D6-F9A1-481E-A62E-14EFE71C2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3AE0B-F465-43FA-8C0B-47B53992D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A6FB5-BDE4-49D3-9B13-DD575AA15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66B5A6-E548-4E51-A590-DF503D02E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D575-2ADE-4133-9826-10247AF3C282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C64A-7E47-455B-AA2C-68FAE8638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D575-2ADE-4133-9826-10247AF3C282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C64A-7E47-455B-AA2C-68FAE8638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D575-2ADE-4133-9826-10247AF3C282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C64A-7E47-455B-AA2C-68FAE8638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D575-2ADE-4133-9826-10247AF3C282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C64A-7E47-455B-AA2C-68FAE8638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D575-2ADE-4133-9826-10247AF3C282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C64A-7E47-455B-AA2C-68FAE8638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D575-2ADE-4133-9826-10247AF3C282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C64A-7E47-455B-AA2C-68FAE8638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D575-2ADE-4133-9826-10247AF3C282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C64A-7E47-455B-AA2C-68FAE8638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D575-2ADE-4133-9826-10247AF3C282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E5C64A-7E47-455B-AA2C-68FAE86382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94D575-2ADE-4133-9826-10247AF3C282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E5C64A-7E47-455B-AA2C-68FAE86382F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ZfLOnXoVO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1200" y="685800"/>
            <a:ext cx="7851648" cy="1828800"/>
          </a:xfrm>
        </p:spPr>
        <p:txBody>
          <a:bodyPr/>
          <a:lstStyle/>
          <a:p>
            <a:r>
              <a:rPr lang="en-US" dirty="0" smtClean="0"/>
              <a:t>Kinetics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19400"/>
            <a:ext cx="6324600" cy="1704536"/>
          </a:xfrm>
        </p:spPr>
        <p:txBody>
          <a:bodyPr/>
          <a:lstStyle/>
          <a:p>
            <a:r>
              <a:rPr lang="en-US" dirty="0" smtClean="0"/>
              <a:t>Collision Theory and Rates of Reactions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66426" y="6211669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Adriana Hartmann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680"/>
          <a:stretch>
            <a:fillRect/>
          </a:stretch>
        </p:blipFill>
        <p:spPr>
          <a:xfrm>
            <a:off x="5062538" y="1827213"/>
            <a:ext cx="3621087" cy="3957637"/>
          </a:xfrm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algn="ctr"/>
            <a:r>
              <a:rPr lang="en-US" sz="4000" b="1">
                <a:latin typeface="Arial Rounded MT Bold" pitchFamily="34" charset="0"/>
              </a:rPr>
              <a:t>Reaction Rates and Stoichiometry</a:t>
            </a:r>
            <a:r>
              <a:rPr lang="en-US" sz="3200"/>
              <a:t> 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7213"/>
            <a:ext cx="4573588" cy="3200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Arial" charset="0"/>
              </a:rPr>
              <a:t>In this reaction, the ratio of C</a:t>
            </a:r>
            <a:r>
              <a:rPr lang="en-US" sz="2800" b="1" baseline="-25000">
                <a:latin typeface="Arial" charset="0"/>
              </a:rPr>
              <a:t>4</a:t>
            </a:r>
            <a:r>
              <a:rPr lang="en-US" sz="2800" b="1">
                <a:latin typeface="Arial" charset="0"/>
              </a:rPr>
              <a:t>H</a:t>
            </a:r>
            <a:r>
              <a:rPr lang="en-US" sz="2800" b="1" baseline="-25000">
                <a:latin typeface="Arial" charset="0"/>
              </a:rPr>
              <a:t>9</a:t>
            </a:r>
            <a:r>
              <a:rPr lang="en-US" sz="2800" b="1">
                <a:latin typeface="Arial" charset="0"/>
              </a:rPr>
              <a:t>Cl to C</a:t>
            </a:r>
            <a:r>
              <a:rPr lang="en-US" sz="2800" b="1" baseline="-25000">
                <a:latin typeface="Arial" charset="0"/>
              </a:rPr>
              <a:t>4</a:t>
            </a:r>
            <a:r>
              <a:rPr lang="en-US" sz="2800" b="1">
                <a:latin typeface="Arial" charset="0"/>
              </a:rPr>
              <a:t>H</a:t>
            </a:r>
            <a:r>
              <a:rPr lang="en-US" sz="2800" b="1" baseline="-25000">
                <a:latin typeface="Arial" charset="0"/>
              </a:rPr>
              <a:t>9</a:t>
            </a:r>
            <a:r>
              <a:rPr lang="en-US" sz="2800" b="1">
                <a:latin typeface="Arial" charset="0"/>
              </a:rPr>
              <a:t>OH is 1:1.</a:t>
            </a:r>
          </a:p>
          <a:p>
            <a:pPr>
              <a:lnSpc>
                <a:spcPct val="90000"/>
              </a:lnSpc>
            </a:pPr>
            <a:r>
              <a:rPr lang="en-US" sz="2800" b="1">
                <a:latin typeface="Arial" charset="0"/>
              </a:rPr>
              <a:t>Thus, the rate of </a:t>
            </a:r>
            <a:r>
              <a:rPr lang="en-US" sz="2800" b="1" i="1">
                <a:solidFill>
                  <a:srgbClr val="00197D"/>
                </a:solidFill>
                <a:latin typeface="Arial" charset="0"/>
              </a:rPr>
              <a:t>disappearance</a:t>
            </a:r>
            <a:r>
              <a:rPr lang="en-US" sz="2800" b="1">
                <a:solidFill>
                  <a:srgbClr val="00197D"/>
                </a:solidFill>
                <a:latin typeface="Arial" charset="0"/>
              </a:rPr>
              <a:t> of C</a:t>
            </a:r>
            <a:r>
              <a:rPr lang="en-US" sz="2800" b="1" baseline="-25000">
                <a:solidFill>
                  <a:srgbClr val="00197D"/>
                </a:solidFill>
                <a:latin typeface="Arial" charset="0"/>
              </a:rPr>
              <a:t>4</a:t>
            </a:r>
            <a:r>
              <a:rPr lang="en-US" sz="2800" b="1">
                <a:solidFill>
                  <a:srgbClr val="00197D"/>
                </a:solidFill>
                <a:latin typeface="Arial" charset="0"/>
              </a:rPr>
              <a:t>H</a:t>
            </a:r>
            <a:r>
              <a:rPr lang="en-US" sz="2800" b="1" baseline="-25000">
                <a:solidFill>
                  <a:srgbClr val="00197D"/>
                </a:solidFill>
                <a:latin typeface="Arial" charset="0"/>
              </a:rPr>
              <a:t>9</a:t>
            </a:r>
            <a:r>
              <a:rPr lang="en-US" sz="2800" b="1">
                <a:solidFill>
                  <a:srgbClr val="00197D"/>
                </a:solidFill>
                <a:latin typeface="Arial" charset="0"/>
              </a:rPr>
              <a:t>Cl</a:t>
            </a:r>
            <a:r>
              <a:rPr lang="en-US" sz="2800" b="1">
                <a:latin typeface="Arial" charset="0"/>
              </a:rPr>
              <a:t> is the same as the rate of </a:t>
            </a:r>
            <a:r>
              <a:rPr lang="en-US" sz="2800" b="1" i="1">
                <a:solidFill>
                  <a:srgbClr val="33CC33"/>
                </a:solidFill>
                <a:latin typeface="Arial" charset="0"/>
              </a:rPr>
              <a:t>appearance</a:t>
            </a:r>
            <a:r>
              <a:rPr lang="en-US" sz="2800" b="1">
                <a:solidFill>
                  <a:srgbClr val="33CC33"/>
                </a:solidFill>
                <a:latin typeface="Arial" charset="0"/>
              </a:rPr>
              <a:t> of C</a:t>
            </a:r>
            <a:r>
              <a:rPr lang="en-US" sz="2800" b="1" baseline="-25000">
                <a:solidFill>
                  <a:srgbClr val="33CC33"/>
                </a:solidFill>
                <a:latin typeface="Arial" charset="0"/>
              </a:rPr>
              <a:t>4</a:t>
            </a:r>
            <a:r>
              <a:rPr lang="en-US" sz="2800" b="1">
                <a:solidFill>
                  <a:srgbClr val="33CC33"/>
                </a:solidFill>
                <a:latin typeface="Arial" charset="0"/>
              </a:rPr>
              <a:t>H</a:t>
            </a:r>
            <a:r>
              <a:rPr lang="en-US" sz="2800" b="1" baseline="-25000">
                <a:solidFill>
                  <a:srgbClr val="33CC33"/>
                </a:solidFill>
                <a:latin typeface="Arial" charset="0"/>
              </a:rPr>
              <a:t>9</a:t>
            </a:r>
            <a:r>
              <a:rPr lang="en-US" sz="2800" b="1">
                <a:solidFill>
                  <a:srgbClr val="33CC33"/>
                </a:solidFill>
                <a:latin typeface="Arial" charset="0"/>
              </a:rPr>
              <a:t>OH.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7200" y="9906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00197D"/>
                </a:solidFill>
                <a:latin typeface="Arial" charset="0"/>
              </a:rPr>
              <a:t>C</a:t>
            </a:r>
            <a:r>
              <a:rPr lang="en-US" sz="2800" b="1" baseline="-25000">
                <a:solidFill>
                  <a:srgbClr val="00197D"/>
                </a:solidFill>
                <a:latin typeface="Arial" charset="0"/>
              </a:rPr>
              <a:t>4</a:t>
            </a:r>
            <a:r>
              <a:rPr lang="en-US" sz="2800" b="1">
                <a:solidFill>
                  <a:srgbClr val="00197D"/>
                </a:solidFill>
                <a:latin typeface="Arial" charset="0"/>
              </a:rPr>
              <a:t>H</a:t>
            </a:r>
            <a:r>
              <a:rPr lang="en-US" sz="2800" b="1" baseline="-25000">
                <a:solidFill>
                  <a:srgbClr val="00197D"/>
                </a:solidFill>
                <a:latin typeface="Arial" charset="0"/>
              </a:rPr>
              <a:t>9</a:t>
            </a:r>
            <a:r>
              <a:rPr lang="en-US" sz="2800" b="1">
                <a:solidFill>
                  <a:srgbClr val="00197D"/>
                </a:solidFill>
                <a:latin typeface="Arial" charset="0"/>
              </a:rPr>
              <a:t>Cl(</a:t>
            </a:r>
            <a:r>
              <a:rPr lang="en-US" sz="2800" b="1" i="1">
                <a:solidFill>
                  <a:srgbClr val="00197D"/>
                </a:solidFill>
                <a:latin typeface="Arial" charset="0"/>
              </a:rPr>
              <a:t>aq</a:t>
            </a:r>
            <a:r>
              <a:rPr lang="en-US" sz="2800" b="1">
                <a:solidFill>
                  <a:srgbClr val="00197D"/>
                </a:solidFill>
                <a:latin typeface="Arial" charset="0"/>
              </a:rPr>
              <a:t>)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 + H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</a:rPr>
              <a:t>2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O(</a:t>
            </a:r>
            <a:r>
              <a:rPr lang="en-US" sz="2800" b="1" i="1">
                <a:solidFill>
                  <a:srgbClr val="C82E32"/>
                </a:solidFill>
                <a:latin typeface="Arial" charset="0"/>
              </a:rPr>
              <a:t>l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)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</a:t>
            </a:r>
            <a:r>
              <a:rPr lang="en-US" sz="2800" b="1">
                <a:solidFill>
                  <a:srgbClr val="33CC33"/>
                </a:solidFill>
                <a:latin typeface="Arial" charset="0"/>
                <a:sym typeface="Symbol" pitchFamily="18" charset="2"/>
              </a:rPr>
              <a:t> C</a:t>
            </a:r>
            <a:r>
              <a:rPr lang="en-US" sz="2800" b="1" baseline="-25000">
                <a:solidFill>
                  <a:srgbClr val="33CC33"/>
                </a:solidFill>
                <a:latin typeface="Arial" charset="0"/>
                <a:sym typeface="Symbol" pitchFamily="18" charset="2"/>
              </a:rPr>
              <a:t>4</a:t>
            </a:r>
            <a:r>
              <a:rPr lang="en-US" sz="2800" b="1">
                <a:solidFill>
                  <a:srgbClr val="33CC33"/>
                </a:solidFill>
                <a:latin typeface="Arial" charset="0"/>
                <a:sym typeface="Symbol" pitchFamily="18" charset="2"/>
              </a:rPr>
              <a:t>H</a:t>
            </a:r>
            <a:r>
              <a:rPr lang="en-US" sz="2800" b="1" baseline="-25000">
                <a:solidFill>
                  <a:srgbClr val="33CC33"/>
                </a:solidFill>
                <a:latin typeface="Arial" charset="0"/>
                <a:sym typeface="Symbol" pitchFamily="18" charset="2"/>
              </a:rPr>
              <a:t>9</a:t>
            </a:r>
            <a:r>
              <a:rPr lang="en-US" sz="2800" b="1">
                <a:solidFill>
                  <a:srgbClr val="33CC33"/>
                </a:solidFill>
                <a:latin typeface="Arial" charset="0"/>
                <a:sym typeface="Symbol" pitchFamily="18" charset="2"/>
              </a:rPr>
              <a:t>OH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(</a:t>
            </a:r>
            <a:r>
              <a:rPr lang="en-US" sz="2800" b="1" i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aq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) + HCl(</a:t>
            </a:r>
            <a:r>
              <a:rPr lang="en-US" sz="2800" b="1" i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aq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) </a:t>
            </a:r>
            <a:endParaRPr lang="en-US" sz="2800" b="1">
              <a:solidFill>
                <a:srgbClr val="C82E32"/>
              </a:solidFill>
              <a:latin typeface="Arial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6400800" y="3657600"/>
            <a:ext cx="1905000" cy="1447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5105400" y="1828800"/>
            <a:ext cx="1143000" cy="1828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" y="5486400"/>
            <a:ext cx="5143500" cy="822325"/>
            <a:chOff x="192" y="3576"/>
            <a:chExt cx="3240" cy="518"/>
          </a:xfrm>
        </p:grpSpPr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92" y="3691"/>
              <a:ext cx="6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82E32"/>
                  </a:solidFill>
                  <a:latin typeface="Arial" charset="0"/>
                </a:rPr>
                <a:t>Rate =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934" y="3576"/>
              <a:ext cx="1056" cy="518"/>
              <a:chOff x="1344" y="3519"/>
              <a:chExt cx="1056" cy="518"/>
            </a:xfrm>
          </p:grpSpPr>
          <p:sp>
            <p:nvSpPr>
              <p:cNvPr id="18442" name="Rectangle 10"/>
              <p:cNvSpPr>
                <a:spLocks noChangeArrowheads="1"/>
              </p:cNvSpPr>
              <p:nvPr/>
            </p:nvSpPr>
            <p:spPr bwMode="auto">
              <a:xfrm>
                <a:off x="1383" y="3519"/>
                <a:ext cx="100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rgbClr val="00197D"/>
                    </a:solidFill>
                    <a:latin typeface="Arial" charset="0"/>
                  </a:rPr>
                  <a:t>-</a:t>
                </a:r>
                <a:r>
                  <a:rPr lang="en-US" sz="2400">
                    <a:solidFill>
                      <a:srgbClr val="00197D"/>
                    </a:solidFill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sz="2400">
                    <a:solidFill>
                      <a:srgbClr val="00197D"/>
                    </a:solidFill>
                    <a:latin typeface="Arial" charset="0"/>
                  </a:rPr>
                  <a:t>[C</a:t>
                </a:r>
                <a:r>
                  <a:rPr lang="en-US" sz="2400" baseline="-25000">
                    <a:solidFill>
                      <a:srgbClr val="00197D"/>
                    </a:solidFill>
                    <a:latin typeface="Arial" charset="0"/>
                  </a:rPr>
                  <a:t>4</a:t>
                </a:r>
                <a:r>
                  <a:rPr lang="en-US" sz="2400">
                    <a:solidFill>
                      <a:srgbClr val="00197D"/>
                    </a:solidFill>
                    <a:latin typeface="Arial" charset="0"/>
                  </a:rPr>
                  <a:t>H</a:t>
                </a:r>
                <a:r>
                  <a:rPr lang="en-US" sz="2400" baseline="-25000">
                    <a:solidFill>
                      <a:srgbClr val="00197D"/>
                    </a:solidFill>
                    <a:latin typeface="Arial" charset="0"/>
                  </a:rPr>
                  <a:t>9</a:t>
                </a:r>
                <a:r>
                  <a:rPr lang="en-US" sz="2400">
                    <a:solidFill>
                      <a:srgbClr val="00197D"/>
                    </a:solidFill>
                    <a:latin typeface="Arial" charset="0"/>
                  </a:rPr>
                  <a:t>Cl]</a:t>
                </a:r>
              </a:p>
              <a:p>
                <a:pPr algn="ctr" eaLnBrk="0" hangingPunct="0"/>
                <a:r>
                  <a:rPr lang="en-US" sz="2400">
                    <a:solidFill>
                      <a:srgbClr val="00197D"/>
                    </a:solidFill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sz="2400" i="1">
                    <a:solidFill>
                      <a:srgbClr val="00197D"/>
                    </a:solidFill>
                    <a:latin typeface="Arial" charset="0"/>
                  </a:rPr>
                  <a:t>t</a:t>
                </a:r>
                <a:endParaRPr lang="en-US" sz="2400">
                  <a:solidFill>
                    <a:srgbClr val="00197D"/>
                  </a:solidFill>
                  <a:latin typeface="Arial" charset="0"/>
                </a:endParaRPr>
              </a:p>
            </p:txBody>
          </p:sp>
          <p:sp>
            <p:nvSpPr>
              <p:cNvPr id="18443" name="Line 11"/>
              <p:cNvSpPr>
                <a:spLocks noChangeShapeType="1"/>
              </p:cNvSpPr>
              <p:nvPr/>
            </p:nvSpPr>
            <p:spPr bwMode="auto">
              <a:xfrm>
                <a:off x="1344" y="3792"/>
                <a:ext cx="1056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2045" y="3691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82E32"/>
                  </a:solidFill>
                  <a:latin typeface="Arial" charset="0"/>
                </a:rPr>
                <a:t>=</a:t>
              </a: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328" y="3576"/>
              <a:ext cx="1104" cy="518"/>
              <a:chOff x="2400" y="3754"/>
              <a:chExt cx="1104" cy="518"/>
            </a:xfrm>
          </p:grpSpPr>
          <p:sp>
            <p:nvSpPr>
              <p:cNvPr id="18446" name="Rectangle 14"/>
              <p:cNvSpPr>
                <a:spLocks noChangeArrowheads="1"/>
              </p:cNvSpPr>
              <p:nvPr/>
            </p:nvSpPr>
            <p:spPr bwMode="auto">
              <a:xfrm>
                <a:off x="2430" y="3754"/>
                <a:ext cx="1070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33CC33"/>
                    </a:solidFill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sz="2400" b="1">
                    <a:solidFill>
                      <a:srgbClr val="33CC33"/>
                    </a:solidFill>
                    <a:latin typeface="Arial" charset="0"/>
                  </a:rPr>
                  <a:t>[C</a:t>
                </a:r>
                <a:r>
                  <a:rPr lang="en-US" sz="2400" b="1" baseline="-25000">
                    <a:solidFill>
                      <a:srgbClr val="33CC33"/>
                    </a:solidFill>
                    <a:latin typeface="Arial" charset="0"/>
                  </a:rPr>
                  <a:t>4</a:t>
                </a:r>
                <a:r>
                  <a:rPr lang="en-US" sz="2400" b="1">
                    <a:solidFill>
                      <a:srgbClr val="33CC33"/>
                    </a:solidFill>
                    <a:latin typeface="Arial" charset="0"/>
                  </a:rPr>
                  <a:t>H</a:t>
                </a:r>
                <a:r>
                  <a:rPr lang="en-US" sz="2400" b="1" baseline="-25000">
                    <a:solidFill>
                      <a:srgbClr val="33CC33"/>
                    </a:solidFill>
                    <a:latin typeface="Arial" charset="0"/>
                  </a:rPr>
                  <a:t>9</a:t>
                </a:r>
                <a:r>
                  <a:rPr lang="en-US" sz="2400" b="1">
                    <a:solidFill>
                      <a:srgbClr val="33CC33"/>
                    </a:solidFill>
                    <a:latin typeface="Arial" charset="0"/>
                  </a:rPr>
                  <a:t>OH]</a:t>
                </a:r>
              </a:p>
              <a:p>
                <a:pPr algn="ctr" eaLnBrk="0" hangingPunct="0"/>
                <a:r>
                  <a:rPr lang="en-US" sz="2400" b="1">
                    <a:solidFill>
                      <a:srgbClr val="33CC33"/>
                    </a:solidFill>
                    <a:latin typeface="Symbol" pitchFamily="18" charset="2"/>
                    <a:sym typeface="Symbol" pitchFamily="18" charset="2"/>
                  </a:rPr>
                  <a:t></a:t>
                </a:r>
                <a:r>
                  <a:rPr lang="en-US" sz="2400" b="1" i="1">
                    <a:solidFill>
                      <a:srgbClr val="33CC33"/>
                    </a:solidFill>
                    <a:latin typeface="Arial" charset="0"/>
                  </a:rPr>
                  <a:t>t</a:t>
                </a:r>
                <a:endParaRPr lang="en-US" sz="2400" b="1">
                  <a:solidFill>
                    <a:srgbClr val="33CC33"/>
                  </a:solidFill>
                  <a:latin typeface="Arial" charset="0"/>
                </a:endParaRPr>
              </a:p>
            </p:txBody>
          </p:sp>
          <p:sp>
            <p:nvSpPr>
              <p:cNvPr id="18447" name="Line 15"/>
              <p:cNvSpPr>
                <a:spLocks noChangeShapeType="1"/>
              </p:cNvSpPr>
              <p:nvPr/>
            </p:nvSpPr>
            <p:spPr bwMode="auto">
              <a:xfrm>
                <a:off x="2400" y="4032"/>
                <a:ext cx="1104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8518525" y="6335713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F9087168-6D28-4AA2-99E1-7623A287A60B}" type="slidenum">
              <a:rPr lang="en-US" sz="1400" b="1">
                <a:latin typeface="Arial" charset="0"/>
              </a:rPr>
              <a:pPr/>
              <a:t>10</a:t>
            </a:fld>
            <a:r>
              <a:rPr lang="en-US" sz="14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Collision Model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/>
          <a:lstStyle/>
          <a:p>
            <a:r>
              <a:rPr lang="en-US" dirty="0" smtClean="0"/>
              <a:t>In a chemical reaction, bonds are broken and new bonds are formed.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Molecules can only react if they collide with each other.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610600" y="632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13361332-CBED-4344-AEE6-99600DB36E9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Collision Model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	Molecules must collide with the correct orientation and with enough energy to cause bond to break and reform again.</a:t>
            </a:r>
          </a:p>
        </p:txBody>
      </p:sp>
      <p:pic>
        <p:nvPicPr>
          <p:cNvPr id="51204" name="Picture 8" descr="14_13a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61552"/>
          <a:stretch>
            <a:fillRect/>
          </a:stretch>
        </p:blipFill>
        <p:spPr>
          <a:xfrm>
            <a:off x="576263" y="3962400"/>
            <a:ext cx="7991475" cy="1470025"/>
          </a:xfrm>
        </p:spPr>
      </p:pic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8610600" y="632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1A855B19-DE75-40B2-B9AB-31079F46395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Activation Energy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minimum amount of energy required for reaction to happen is called the activation energy, </a:t>
            </a:r>
            <a:r>
              <a:rPr lang="en-US" sz="2400" i="1" dirty="0" smtClean="0"/>
              <a:t>E</a:t>
            </a:r>
            <a:r>
              <a:rPr lang="en-US" sz="2400" i="1" baseline="-25000" dirty="0" smtClean="0"/>
              <a:t>a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Just as a ball cannot get over a hill if it does not roll up the hill with enough energy, a reaction cannot occur unless the molecules possess sufficient energy to get over the activation energy barrier.</a:t>
            </a:r>
          </a:p>
        </p:txBody>
      </p:sp>
      <p:pic>
        <p:nvPicPr>
          <p:cNvPr id="52228" name="Picture 7" descr="14_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7773"/>
          <a:stretch>
            <a:fillRect/>
          </a:stretch>
        </p:blipFill>
        <p:spPr>
          <a:xfrm>
            <a:off x="914400" y="4067175"/>
            <a:ext cx="6172200" cy="2635250"/>
          </a:xfrm>
        </p:spPr>
      </p:pic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8610600" y="632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5999B7B-A907-4157-ABA4-1B43EA6EC29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mtClean="0"/>
              <a:t>Reaction Coordinate Diagrams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36576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C82E32"/>
              </a:buClr>
              <a:buFontTx/>
              <a:buNone/>
            </a:pPr>
            <a:r>
              <a:rPr lang="en-US" sz="2800" dirty="0" smtClean="0"/>
              <a:t>	To visualize energy changes throughout a process a reaction a coordinate diagram is used.</a:t>
            </a:r>
          </a:p>
        </p:txBody>
      </p:sp>
      <p:pic>
        <p:nvPicPr>
          <p:cNvPr id="53252" name="Picture 5" descr="14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3600"/>
          <a:stretch>
            <a:fillRect/>
          </a:stretch>
        </p:blipFill>
        <p:spPr>
          <a:xfrm>
            <a:off x="3657600" y="1449388"/>
            <a:ext cx="5257800" cy="3932237"/>
          </a:xfrm>
        </p:spPr>
      </p:pic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8610600" y="632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7192610A-4299-41F6-B510-88BD6A4D1A52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r>
              <a:rPr lang="en-US" dirty="0" smtClean="0"/>
              <a:t>Reaction Coordinate Diagrams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4196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It shows the energy of the reactants and products (and, therefore, </a:t>
            </a:r>
            <a:r>
              <a:rPr lang="en-US" sz="28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sz="2800" i="1" dirty="0" smtClean="0"/>
              <a:t>E</a:t>
            </a:r>
            <a:r>
              <a:rPr lang="en-US" sz="2800" dirty="0" smtClean="0"/>
              <a:t>).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maximum point on the diagram is the transition state.</a:t>
            </a:r>
          </a:p>
        </p:txBody>
      </p:sp>
      <p:pic>
        <p:nvPicPr>
          <p:cNvPr id="54276" name="Picture 4" descr="14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3600"/>
          <a:stretch>
            <a:fillRect/>
          </a:stretch>
        </p:blipFill>
        <p:spPr>
          <a:xfrm>
            <a:off x="4114800" y="1981200"/>
            <a:ext cx="4889861" cy="3657600"/>
          </a:xfrm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8610600" y="632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BFC900B8-922E-42C2-9CD9-9D76802D1D12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Reaction Coordinate Diagrams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/>
          <a:p>
            <a:pPr marL="338138" indent="-338138">
              <a:buFontTx/>
              <a:buChar char="•"/>
            </a:pPr>
            <a:r>
              <a:rPr lang="en-US" sz="2400" dirty="0" smtClean="0"/>
              <a:t>The species present at the transition state is called the</a:t>
            </a:r>
            <a:r>
              <a:rPr lang="en-US" sz="2400" dirty="0" smtClean="0">
                <a:solidFill>
                  <a:srgbClr val="C82E32"/>
                </a:solidFill>
              </a:rPr>
              <a:t> activated complex.</a:t>
            </a:r>
          </a:p>
          <a:p>
            <a:pPr marL="338138" indent="-338138">
              <a:buFontTx/>
              <a:buChar char="•"/>
            </a:pPr>
            <a:r>
              <a:rPr lang="en-US" sz="2400" dirty="0" smtClean="0">
                <a:solidFill>
                  <a:srgbClr val="00197D"/>
                </a:solidFill>
              </a:rPr>
              <a:t>The energy gap between the reactants and the activated complex is the</a:t>
            </a:r>
            <a:r>
              <a:rPr lang="en-US" sz="2400" dirty="0" smtClean="0">
                <a:solidFill>
                  <a:srgbClr val="C82E32"/>
                </a:solidFill>
              </a:rPr>
              <a:t> activation energy barrier.</a:t>
            </a:r>
          </a:p>
          <a:p>
            <a:endParaRPr lang="en-US" dirty="0"/>
          </a:p>
        </p:txBody>
      </p:sp>
      <p:pic>
        <p:nvPicPr>
          <p:cNvPr id="5" name="Content Placeholder 4" descr="14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3600"/>
          <a:stretch>
            <a:fillRect/>
          </a:stretch>
        </p:blipFill>
        <p:spPr>
          <a:xfrm>
            <a:off x="4254139" y="1828800"/>
            <a:ext cx="4889861" cy="3657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Maxwell</a:t>
            </a:r>
            <a:r>
              <a:rPr lang="en-US">
                <a:cs typeface="Arial" charset="0"/>
              </a:rPr>
              <a:t>–</a:t>
            </a:r>
            <a:r>
              <a:rPr lang="en-US"/>
              <a:t>Boltzmann Distributions</a:t>
            </a:r>
          </a:p>
        </p:txBody>
      </p:sp>
      <p:pic>
        <p:nvPicPr>
          <p:cNvPr id="55299" name="Picture 5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4680"/>
          <a:stretch>
            <a:fillRect/>
          </a:stretch>
        </p:blipFill>
        <p:spPr>
          <a:xfrm>
            <a:off x="228600" y="2055813"/>
            <a:ext cx="5029200" cy="2860675"/>
          </a:xfrm>
        </p:spPr>
      </p:pic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981200"/>
            <a:ext cx="3581400" cy="3276600"/>
          </a:xfrm>
        </p:spPr>
        <p:txBody>
          <a:bodyPr/>
          <a:lstStyle/>
          <a:p>
            <a:r>
              <a:rPr lang="en-US" sz="2800" smtClean="0"/>
              <a:t>Temperature is defined as a measure of the average kinetic energy of the molecules in a sample.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33400" y="5181600"/>
            <a:ext cx="754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buFontTx/>
              <a:buChar char="•"/>
            </a:pPr>
            <a:r>
              <a:rPr lang="en-US" sz="2800"/>
              <a:t>At any temperature there is a wide distribution of kinetic energies.</a:t>
            </a: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8610600" y="632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C27E96D6-4433-4700-8679-A19AE1594D9E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Maxwell</a:t>
            </a:r>
            <a:r>
              <a:rPr lang="en-US">
                <a:cs typeface="Arial" charset="0"/>
              </a:rPr>
              <a:t>–</a:t>
            </a:r>
            <a:r>
              <a:rPr lang="en-US"/>
              <a:t>Boltzmann Distributions</a:t>
            </a:r>
          </a:p>
        </p:txBody>
      </p:sp>
      <p:pic>
        <p:nvPicPr>
          <p:cNvPr id="56323" name="Picture 4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4680"/>
          <a:stretch>
            <a:fillRect/>
          </a:stretch>
        </p:blipFill>
        <p:spPr>
          <a:xfrm>
            <a:off x="228600" y="2055813"/>
            <a:ext cx="5029200" cy="2860675"/>
          </a:xfrm>
        </p:spPr>
      </p:pic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752600"/>
            <a:ext cx="3733800" cy="4343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As the temperature increases, the curve flattens and broadens.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Thus at higher temperatures, a larger population of molecules has higher energy.</a:t>
            </a: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8610600" y="632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5EE9D86B-1D41-4005-8B9F-89690512BD8E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Maxwell</a:t>
            </a:r>
            <a:r>
              <a:rPr lang="en-US">
                <a:cs typeface="Arial" charset="0"/>
              </a:rPr>
              <a:t>–</a:t>
            </a:r>
            <a:r>
              <a:rPr lang="en-US"/>
              <a:t>Boltzmann Distributions</a:t>
            </a:r>
          </a:p>
        </p:txBody>
      </p:sp>
      <p:pic>
        <p:nvPicPr>
          <p:cNvPr id="57347" name="Picture 4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4400" y="3886200"/>
            <a:ext cx="3810000" cy="2272705"/>
          </a:xfrm>
        </p:spPr>
      </p:pic>
      <p:sp>
        <p:nvSpPr>
          <p:cNvPr id="5734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638300"/>
            <a:ext cx="8001000" cy="19431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dotted line represents the activation energy.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As the temperature increases, so does the fraction of molecules that can overcome the activation energy barrier.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486400" y="3733800"/>
            <a:ext cx="3276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>
              <a:buFontTx/>
              <a:buChar char="•"/>
            </a:pPr>
            <a:r>
              <a:rPr lang="en-US" sz="2800"/>
              <a:t>As a result, the</a:t>
            </a:r>
            <a:r>
              <a:rPr lang="en-US" sz="2800">
                <a:solidFill>
                  <a:srgbClr val="C82E32"/>
                </a:solidFill>
              </a:rPr>
              <a:t> reaction rate increases.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8610600" y="632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256A7DBE-FF42-49AB-A11E-2D43203ECA69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8610600" cy="1143000"/>
          </a:xfrm>
        </p:spPr>
        <p:txBody>
          <a:bodyPr/>
          <a:lstStyle/>
          <a:p>
            <a:r>
              <a:rPr lang="en-US" sz="4400" b="1">
                <a:latin typeface="Arial Rounded MT Bold" pitchFamily="34" charset="0"/>
              </a:rPr>
              <a:t>What do we mean by </a:t>
            </a:r>
            <a:r>
              <a:rPr lang="en-US" sz="4400" b="1" u="sng">
                <a:latin typeface="Arial Rounded MT Bold" pitchFamily="34" charset="0"/>
              </a:rPr>
              <a:t>kinetics?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3213" y="1827213"/>
            <a:ext cx="6907212" cy="37385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Kinetics refers to </a:t>
            </a:r>
          </a:p>
          <a:p>
            <a:r>
              <a:rPr lang="en-US" dirty="0"/>
              <a:t> the</a:t>
            </a:r>
            <a:r>
              <a:rPr lang="en-US" b="1" dirty="0"/>
              <a:t> rate </a:t>
            </a:r>
            <a:r>
              <a:rPr lang="en-US" dirty="0"/>
              <a:t>at which chemical reactions occur.</a:t>
            </a:r>
          </a:p>
          <a:p>
            <a:r>
              <a:rPr lang="en-US" dirty="0"/>
              <a:t>The </a:t>
            </a:r>
            <a:r>
              <a:rPr lang="en-US" b="1" dirty="0"/>
              <a:t>reaction mechanism</a:t>
            </a:r>
            <a:r>
              <a:rPr lang="en-US" dirty="0"/>
              <a:t> or pathway through which a reaction proceeds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 example of Kinetics is the reaction that occurs in </a:t>
            </a:r>
            <a:r>
              <a:rPr lang="en-US" dirty="0" smtClean="0">
                <a:hlinkClick r:id="rId3"/>
              </a:rPr>
              <a:t>airbags.</a:t>
            </a:r>
            <a:endParaRPr lang="en-US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518525" y="6335713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42376186-AA85-43F1-AC29-E325F2307F8F}" type="slidenum">
              <a:rPr lang="en-US" sz="1400" b="1">
                <a:latin typeface="Arial" charset="0"/>
              </a:rPr>
              <a:pPr/>
              <a:t>2</a:t>
            </a:fld>
            <a:r>
              <a:rPr lang="en-US" sz="14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Maxwell</a:t>
            </a:r>
            <a:r>
              <a:rPr lang="en-US">
                <a:cs typeface="Arial" charset="0"/>
              </a:rPr>
              <a:t>–</a:t>
            </a:r>
            <a:r>
              <a:rPr lang="en-US"/>
              <a:t>Boltzmann Distributions</a:t>
            </a:r>
          </a:p>
        </p:txBody>
      </p:sp>
      <p:pic>
        <p:nvPicPr>
          <p:cNvPr id="58371" name="Picture 4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2000" y="3810000"/>
            <a:ext cx="3810000" cy="2272705"/>
          </a:xfrm>
        </p:spPr>
      </p:pic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" y="1524000"/>
            <a:ext cx="8763000" cy="213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This fraction of molecules can be found through the expression: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where </a:t>
            </a:r>
            <a:r>
              <a:rPr lang="en-US" sz="2400" i="1" dirty="0" smtClean="0"/>
              <a:t>R</a:t>
            </a:r>
            <a:r>
              <a:rPr lang="en-US" sz="2400" dirty="0" smtClean="0"/>
              <a:t> is the gas constant (= 8.314 J k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 and </a:t>
            </a:r>
            <a:r>
              <a:rPr lang="en-US" sz="2400" i="1" dirty="0" smtClean="0"/>
              <a:t>T</a:t>
            </a:r>
            <a:r>
              <a:rPr lang="en-US" sz="2400" dirty="0" smtClean="0"/>
              <a:t> is the temperature in Kelvin .</a:t>
            </a:r>
          </a:p>
        </p:txBody>
      </p:sp>
      <p:pic>
        <p:nvPicPr>
          <p:cNvPr id="5837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133600"/>
            <a:ext cx="16129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8610600" y="632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671EA2A1-B30C-4403-82AD-19886F34DDA4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67000" y="1752600"/>
            <a:ext cx="2517648" cy="13716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629591" y="5178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Bibliography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http://chemwiki.ucdavis.edu/Physical_Chemistry/Kinetics/Rate_Laws/Gas_Phase_Kinetics/Collision_Theory_I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http://www.saskschools.ca/curr_content/chem30_05/2_kinetics/kinetics2_1.htm</a:t>
            </a:r>
          </a:p>
          <a:p>
            <a:endParaRPr lang="en-US" dirty="0" smtClean="0"/>
          </a:p>
          <a:p>
            <a:r>
              <a:rPr lang="en-US" dirty="0" smtClean="0"/>
              <a:t>Geoffrey Neuss. Chemistry course companion. Bell and Bain Ltd. </a:t>
            </a:r>
            <a:r>
              <a:rPr lang="en-US" dirty="0" err="1" smtClean="0"/>
              <a:t>Glascow</a:t>
            </a:r>
            <a:r>
              <a:rPr lang="en-US" dirty="0" smtClean="0"/>
              <a:t>, 2007.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848600" cy="914400"/>
          </a:xfrm>
        </p:spPr>
        <p:txBody>
          <a:bodyPr/>
          <a:lstStyle/>
          <a:p>
            <a:r>
              <a:rPr lang="en-US" sz="4400">
                <a:latin typeface="Arial Rounded MT Bold" pitchFamily="34" charset="0"/>
              </a:rPr>
              <a:t>Topics for study in kinetics</a:t>
            </a:r>
          </a:p>
        </p:txBody>
      </p:sp>
      <p:graphicFrame>
        <p:nvGraphicFramePr>
          <p:cNvPr id="5175" name="Group 55"/>
          <p:cNvGraphicFramePr>
            <a:graphicFrameLocks noGrp="1"/>
          </p:cNvGraphicFramePr>
          <p:nvPr/>
        </p:nvGraphicFramePr>
        <p:xfrm>
          <a:off x="533400" y="1397000"/>
          <a:ext cx="8305800" cy="4912361"/>
        </p:xfrm>
        <a:graphic>
          <a:graphicData uri="http://schemas.openxmlformats.org/drawingml/2006/table">
            <a:tbl>
              <a:tblPr/>
              <a:tblGrid>
                <a:gridCol w="4191000"/>
                <a:gridCol w="41148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Reaction Rates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How we measure rates.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Rate Laws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How the reaction rate depends on amounts of reactants. Molecularity and order.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Integrated Rate Laws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How to calculate amount left or time to reach a given amount of reactant or product.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Half-life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How long it takes for 50% of reactants to react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Arrhenius Equation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How rate constant changes with temperature.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7D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Mechanisms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How the reaction rate depends on the sequence of molecular scale processes.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8518525" y="6335713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C1ECDFCE-3E30-45CC-BDB2-34B331B44D0A}" type="slidenum">
              <a:rPr lang="en-US" sz="1400" b="1">
                <a:latin typeface="Arial" charset="0"/>
              </a:rPr>
              <a:pPr/>
              <a:t>3</a:t>
            </a:fld>
            <a:r>
              <a:rPr lang="en-US" sz="14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010400" cy="685800"/>
          </a:xfrm>
        </p:spPr>
        <p:txBody>
          <a:bodyPr>
            <a:normAutofit fontScale="90000"/>
          </a:bodyPr>
          <a:lstStyle/>
          <a:p>
            <a:r>
              <a:rPr lang="en-US" sz="4400">
                <a:latin typeface="Arial Rounded MT Bold" pitchFamily="34" charset="0"/>
              </a:rPr>
              <a:t>Reaction Rates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344988"/>
            <a:ext cx="7773988" cy="19796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	</a:t>
            </a:r>
            <a:r>
              <a:rPr lang="en-US" sz="2400" b="1">
                <a:latin typeface="Arial" charset="0"/>
              </a:rPr>
              <a:t>The rate of a chemical reaction can be determined by monitoring the change in concentration of either reactants or the products as a function of time</a:t>
            </a:r>
            <a:r>
              <a:rPr lang="en-US" sz="240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                                     </a:t>
            </a:r>
            <a:r>
              <a:rPr lang="en-US" sz="28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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[A] vs </a:t>
            </a:r>
            <a:r>
              <a:rPr lang="en-US" sz="2800" b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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t </a:t>
            </a:r>
          </a:p>
        </p:txBody>
      </p:sp>
      <p:pic>
        <p:nvPicPr>
          <p:cNvPr id="10246" name="Picture 6" descr="14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1562"/>
          <a:stretch>
            <a:fillRect/>
          </a:stretch>
        </p:blipFill>
        <p:spPr>
          <a:xfrm>
            <a:off x="2133600" y="1524000"/>
            <a:ext cx="4970463" cy="2635250"/>
          </a:xfrm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8518525" y="6335713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64655DB7-C2CC-47C9-ADEE-258D81DFDD43}" type="slidenum">
              <a:rPr lang="en-US" sz="1400" b="1">
                <a:latin typeface="Arial" charset="0"/>
              </a:rPr>
              <a:pPr/>
              <a:t>4</a:t>
            </a:fld>
            <a:r>
              <a:rPr lang="en-US" sz="14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04213" cy="838200"/>
          </a:xfrm>
        </p:spPr>
        <p:txBody>
          <a:bodyPr/>
          <a:lstStyle/>
          <a:p>
            <a:r>
              <a:rPr lang="en-US" sz="4400" b="1"/>
              <a:t>Example 1:  Reaction Rates</a:t>
            </a:r>
            <a:r>
              <a:rPr lang="en-US"/>
              <a:t>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827213"/>
            <a:ext cx="4191000" cy="2668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500"/>
              <a:t>	</a:t>
            </a:r>
            <a:r>
              <a:rPr lang="en-US" sz="2500" b="1"/>
              <a:t>In this reaction, the concentration of butyl chloride, </a:t>
            </a:r>
            <a:r>
              <a:rPr lang="en-US" sz="2500" b="1">
                <a:solidFill>
                  <a:srgbClr val="00197D"/>
                </a:solidFill>
              </a:rPr>
              <a:t>C</a:t>
            </a:r>
            <a:r>
              <a:rPr lang="en-US" sz="2500" b="1" baseline="-25000">
                <a:solidFill>
                  <a:srgbClr val="00197D"/>
                </a:solidFill>
              </a:rPr>
              <a:t>4</a:t>
            </a:r>
            <a:r>
              <a:rPr lang="en-US" sz="2500" b="1">
                <a:solidFill>
                  <a:srgbClr val="00197D"/>
                </a:solidFill>
              </a:rPr>
              <a:t>H</a:t>
            </a:r>
            <a:r>
              <a:rPr lang="en-US" sz="2500" b="1" baseline="-25000">
                <a:solidFill>
                  <a:srgbClr val="00197D"/>
                </a:solidFill>
              </a:rPr>
              <a:t>9</a:t>
            </a:r>
            <a:r>
              <a:rPr lang="en-US" sz="2500" b="1">
                <a:solidFill>
                  <a:srgbClr val="00197D"/>
                </a:solidFill>
              </a:rPr>
              <a:t>Cl</a:t>
            </a:r>
            <a:r>
              <a:rPr lang="en-US" sz="2500" b="1"/>
              <a:t>, was measured at various times, </a:t>
            </a:r>
            <a:r>
              <a:rPr lang="en-US" sz="2500" b="1">
                <a:solidFill>
                  <a:srgbClr val="00197D"/>
                </a:solidFill>
              </a:rPr>
              <a:t>t</a:t>
            </a:r>
            <a:r>
              <a:rPr lang="en-US" sz="2500" b="1"/>
              <a:t>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990600" y="1295400"/>
            <a:ext cx="714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197D"/>
                </a:solidFill>
                <a:latin typeface="Arial" charset="0"/>
              </a:rPr>
              <a:t>C</a:t>
            </a:r>
            <a:r>
              <a:rPr lang="en-US" sz="2400" b="1" baseline="-25000">
                <a:solidFill>
                  <a:srgbClr val="00197D"/>
                </a:solidFill>
                <a:latin typeface="Arial" charset="0"/>
              </a:rPr>
              <a:t>4</a:t>
            </a:r>
            <a:r>
              <a:rPr lang="en-US" sz="2400" b="1">
                <a:solidFill>
                  <a:srgbClr val="00197D"/>
                </a:solidFill>
                <a:latin typeface="Arial" charset="0"/>
              </a:rPr>
              <a:t>H</a:t>
            </a:r>
            <a:r>
              <a:rPr lang="en-US" sz="2400" b="1" baseline="-25000">
                <a:solidFill>
                  <a:srgbClr val="00197D"/>
                </a:solidFill>
                <a:latin typeface="Arial" charset="0"/>
              </a:rPr>
              <a:t>9</a:t>
            </a:r>
            <a:r>
              <a:rPr lang="en-US" sz="2400" b="1">
                <a:solidFill>
                  <a:srgbClr val="00197D"/>
                </a:solidFill>
                <a:latin typeface="Arial" charset="0"/>
              </a:rPr>
              <a:t>Cl</a:t>
            </a:r>
            <a:r>
              <a:rPr lang="en-US" sz="2000">
                <a:solidFill>
                  <a:srgbClr val="00197D"/>
                </a:solidFill>
                <a:latin typeface="Arial" charset="0"/>
              </a:rPr>
              <a:t>(</a:t>
            </a:r>
            <a:r>
              <a:rPr lang="en-US" sz="2000" i="1">
                <a:solidFill>
                  <a:srgbClr val="00197D"/>
                </a:solidFill>
                <a:latin typeface="Arial" charset="0"/>
              </a:rPr>
              <a:t>aq</a:t>
            </a:r>
            <a:r>
              <a:rPr lang="en-US" sz="2000">
                <a:solidFill>
                  <a:srgbClr val="00197D"/>
                </a:solidFill>
                <a:latin typeface="Arial" charset="0"/>
              </a:rPr>
              <a:t>)</a:t>
            </a:r>
            <a:r>
              <a:rPr lang="en-US" sz="2400">
                <a:solidFill>
                  <a:srgbClr val="C82E32"/>
                </a:solidFill>
                <a:latin typeface="Arial" charset="0"/>
              </a:rPr>
              <a:t> + H</a:t>
            </a:r>
            <a:r>
              <a:rPr lang="en-US" sz="2400" baseline="-25000">
                <a:solidFill>
                  <a:srgbClr val="C82E32"/>
                </a:solidFill>
                <a:latin typeface="Arial" charset="0"/>
              </a:rPr>
              <a:t>2</a:t>
            </a:r>
            <a:r>
              <a:rPr lang="en-US" sz="2400">
                <a:solidFill>
                  <a:srgbClr val="C82E32"/>
                </a:solidFill>
                <a:latin typeface="Arial" charset="0"/>
              </a:rPr>
              <a:t>O</a:t>
            </a:r>
            <a:r>
              <a:rPr lang="en-US" sz="2000">
                <a:solidFill>
                  <a:srgbClr val="C82E32"/>
                </a:solidFill>
                <a:latin typeface="Arial" charset="0"/>
              </a:rPr>
              <a:t>(</a:t>
            </a:r>
            <a:r>
              <a:rPr lang="en-US" sz="2000" i="1">
                <a:solidFill>
                  <a:srgbClr val="C82E32"/>
                </a:solidFill>
                <a:latin typeface="Arial" charset="0"/>
              </a:rPr>
              <a:t>l</a:t>
            </a:r>
            <a:r>
              <a:rPr lang="en-US" sz="2000">
                <a:solidFill>
                  <a:srgbClr val="C82E32"/>
                </a:solidFill>
                <a:latin typeface="Arial" charset="0"/>
              </a:rPr>
              <a:t>)</a:t>
            </a:r>
            <a:r>
              <a:rPr lang="en-US" sz="2400" baseline="-25000">
                <a:solidFill>
                  <a:srgbClr val="C82E32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 C</a:t>
            </a:r>
            <a:r>
              <a:rPr lang="en-US" sz="2400" baseline="-250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4</a:t>
            </a:r>
            <a:r>
              <a:rPr lang="en-US" sz="24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H</a:t>
            </a:r>
            <a:r>
              <a:rPr lang="en-US" sz="2400" baseline="-250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9</a:t>
            </a:r>
            <a:r>
              <a:rPr lang="en-US" sz="24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OH</a:t>
            </a:r>
            <a:r>
              <a:rPr lang="en-US" sz="20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aq</a:t>
            </a:r>
            <a:r>
              <a:rPr lang="en-US" sz="20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)</a:t>
            </a:r>
            <a:r>
              <a:rPr lang="en-US" sz="24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 + HCl</a:t>
            </a:r>
            <a:r>
              <a:rPr lang="en-US" sz="20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(</a:t>
            </a:r>
            <a:r>
              <a:rPr lang="en-US" sz="2000" i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aq</a:t>
            </a:r>
            <a:r>
              <a:rPr lang="en-US" sz="20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)</a:t>
            </a:r>
            <a:r>
              <a:rPr lang="en-US" sz="24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 </a:t>
            </a:r>
            <a:endParaRPr lang="en-US" sz="2400">
              <a:solidFill>
                <a:srgbClr val="C82E32"/>
              </a:solidFill>
              <a:latin typeface="Arial" charset="0"/>
            </a:endParaRPr>
          </a:p>
        </p:txBody>
      </p:sp>
      <p:pic>
        <p:nvPicPr>
          <p:cNvPr id="11271" name="Picture 7" descr="14_T01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905000"/>
            <a:ext cx="3413125" cy="4114800"/>
          </a:xfrm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722563" y="1752600"/>
            <a:ext cx="16970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197D"/>
                </a:solidFill>
                <a:latin typeface="Arial" charset="0"/>
              </a:rPr>
              <a:t>[C</a:t>
            </a:r>
            <a:r>
              <a:rPr lang="en-US" sz="2400" b="1" baseline="-25000">
                <a:solidFill>
                  <a:srgbClr val="00197D"/>
                </a:solidFill>
                <a:latin typeface="Arial" charset="0"/>
              </a:rPr>
              <a:t>4</a:t>
            </a:r>
            <a:r>
              <a:rPr lang="en-US" sz="2400" b="1">
                <a:solidFill>
                  <a:srgbClr val="00197D"/>
                </a:solidFill>
                <a:latin typeface="Arial" charset="0"/>
              </a:rPr>
              <a:t>H</a:t>
            </a:r>
            <a:r>
              <a:rPr lang="en-US" sz="2400" b="1" baseline="-25000">
                <a:solidFill>
                  <a:srgbClr val="00197D"/>
                </a:solidFill>
                <a:latin typeface="Arial" charset="0"/>
              </a:rPr>
              <a:t>9</a:t>
            </a:r>
            <a:r>
              <a:rPr lang="en-US" sz="2400" b="1">
                <a:solidFill>
                  <a:srgbClr val="00197D"/>
                </a:solidFill>
                <a:latin typeface="Arial" charset="0"/>
              </a:rPr>
              <a:t>Cl] M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876800" y="4953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197D"/>
                </a:solidFill>
              </a:rPr>
              <a:t>Rate</a:t>
            </a:r>
            <a:r>
              <a:rPr lang="en-US" sz="2400">
                <a:solidFill>
                  <a:srgbClr val="00197D"/>
                </a:solidFill>
              </a:rPr>
              <a:t> =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172200" y="4648200"/>
            <a:ext cx="25908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b="1">
                <a:solidFill>
                  <a:srgbClr val="00197D"/>
                </a:solidFill>
                <a:sym typeface="Symbol" pitchFamily="18" charset="2"/>
              </a:rPr>
              <a:t></a:t>
            </a:r>
            <a:r>
              <a:rPr lang="en-US" sz="2800" b="1">
                <a:solidFill>
                  <a:srgbClr val="00197D"/>
                </a:solidFill>
              </a:rPr>
              <a:t>[C</a:t>
            </a:r>
            <a:r>
              <a:rPr lang="en-US" sz="2800" b="1" baseline="-25000">
                <a:solidFill>
                  <a:srgbClr val="00197D"/>
                </a:solidFill>
              </a:rPr>
              <a:t>4</a:t>
            </a:r>
            <a:r>
              <a:rPr lang="en-US" sz="2800" b="1">
                <a:solidFill>
                  <a:srgbClr val="00197D"/>
                </a:solidFill>
              </a:rPr>
              <a:t>H</a:t>
            </a:r>
            <a:r>
              <a:rPr lang="en-US" sz="2800" b="1" baseline="-25000">
                <a:solidFill>
                  <a:srgbClr val="00197D"/>
                </a:solidFill>
              </a:rPr>
              <a:t>9</a:t>
            </a:r>
            <a:r>
              <a:rPr lang="en-US" sz="2800" b="1">
                <a:solidFill>
                  <a:srgbClr val="00197D"/>
                </a:solidFill>
              </a:rPr>
              <a:t>Cl]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b="1">
                <a:solidFill>
                  <a:srgbClr val="00197D"/>
                </a:solidFill>
                <a:sym typeface="Symbol" pitchFamily="18" charset="2"/>
              </a:rPr>
              <a:t></a:t>
            </a:r>
            <a:r>
              <a:rPr lang="en-US" sz="2800" b="1">
                <a:solidFill>
                  <a:srgbClr val="00197D"/>
                </a:solidFill>
              </a:rPr>
              <a:t>t </a:t>
            </a:r>
            <a:endParaRPr lang="en-US" sz="2800">
              <a:solidFill>
                <a:srgbClr val="00197D"/>
              </a:solidFill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6400800" y="5181600"/>
            <a:ext cx="21336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8518525" y="6335713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07BD0521-7824-4EB0-9A26-D609D384320E}" type="slidenum">
              <a:rPr lang="en-US" sz="1400" b="1">
                <a:latin typeface="Arial" charset="0"/>
              </a:rPr>
              <a:pPr/>
              <a:t>5</a:t>
            </a:fld>
            <a:r>
              <a:rPr lang="en-US" sz="14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3" name="Picture 15" descr="14_T0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057400"/>
            <a:ext cx="4625975" cy="2740025"/>
          </a:xfr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530225"/>
          </a:xfrm>
        </p:spPr>
        <p:txBody>
          <a:bodyPr>
            <a:normAutofit fontScale="90000"/>
          </a:bodyPr>
          <a:lstStyle/>
          <a:p>
            <a:r>
              <a:rPr lang="en-US" sz="4400">
                <a:latin typeface="Arial Rounded MT Bold" pitchFamily="34" charset="0"/>
              </a:rPr>
              <a:t>Reaction Rates Calculation</a:t>
            </a:r>
            <a:r>
              <a:rPr lang="en-US" sz="4400"/>
              <a:t>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362200"/>
            <a:ext cx="4038600" cy="2209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500"/>
              <a:t>	</a:t>
            </a:r>
            <a:r>
              <a:rPr lang="en-US" sz="2400">
                <a:latin typeface="Arial" charset="0"/>
              </a:rPr>
              <a:t>The </a:t>
            </a:r>
            <a:r>
              <a:rPr lang="en-US" sz="2400" b="1">
                <a:solidFill>
                  <a:srgbClr val="00197D"/>
                </a:solidFill>
                <a:latin typeface="Arial" charset="0"/>
              </a:rPr>
              <a:t>average rate </a:t>
            </a:r>
            <a:r>
              <a:rPr lang="en-US" sz="2400">
                <a:latin typeface="Arial" charset="0"/>
              </a:rPr>
              <a:t>of the reaction over each interval is the change in concentration divided by the change in time: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09600" y="1143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C82E32"/>
                </a:solidFill>
                <a:latin typeface="Arial" charset="0"/>
              </a:rPr>
              <a:t>C</a:t>
            </a:r>
            <a:r>
              <a:rPr lang="en-US" sz="2400" b="1" baseline="-25000">
                <a:solidFill>
                  <a:srgbClr val="C82E32"/>
                </a:solidFill>
                <a:latin typeface="Arial" charset="0"/>
              </a:rPr>
              <a:t>4</a:t>
            </a:r>
            <a:r>
              <a:rPr lang="en-US" sz="2400" b="1">
                <a:solidFill>
                  <a:srgbClr val="C82E32"/>
                </a:solidFill>
                <a:latin typeface="Arial" charset="0"/>
              </a:rPr>
              <a:t>H</a:t>
            </a:r>
            <a:r>
              <a:rPr lang="en-US" sz="2400" b="1" baseline="-25000">
                <a:solidFill>
                  <a:srgbClr val="C82E32"/>
                </a:solidFill>
                <a:latin typeface="Arial" charset="0"/>
              </a:rPr>
              <a:t>9</a:t>
            </a:r>
            <a:r>
              <a:rPr lang="en-US" sz="2400" b="1">
                <a:solidFill>
                  <a:srgbClr val="C82E32"/>
                </a:solidFill>
                <a:latin typeface="Arial" charset="0"/>
              </a:rPr>
              <a:t>Cl(</a:t>
            </a:r>
            <a:r>
              <a:rPr lang="en-US" sz="2400" b="1" i="1">
                <a:solidFill>
                  <a:srgbClr val="C82E32"/>
                </a:solidFill>
                <a:latin typeface="Arial" charset="0"/>
              </a:rPr>
              <a:t>aq</a:t>
            </a:r>
            <a:r>
              <a:rPr lang="en-US" sz="2400" b="1">
                <a:solidFill>
                  <a:srgbClr val="C82E32"/>
                </a:solidFill>
                <a:latin typeface="Arial" charset="0"/>
              </a:rPr>
              <a:t>) + H</a:t>
            </a:r>
            <a:r>
              <a:rPr lang="en-US" sz="2400" b="1" baseline="-25000">
                <a:solidFill>
                  <a:srgbClr val="C82E32"/>
                </a:solidFill>
                <a:latin typeface="Arial" charset="0"/>
              </a:rPr>
              <a:t>2</a:t>
            </a:r>
            <a:r>
              <a:rPr lang="en-US" sz="2400" b="1">
                <a:solidFill>
                  <a:srgbClr val="C82E32"/>
                </a:solidFill>
                <a:latin typeface="Arial" charset="0"/>
              </a:rPr>
              <a:t>O(</a:t>
            </a:r>
            <a:r>
              <a:rPr lang="en-US" sz="2400" b="1" i="1">
                <a:solidFill>
                  <a:srgbClr val="C82E32"/>
                </a:solidFill>
                <a:latin typeface="Arial" charset="0"/>
              </a:rPr>
              <a:t>l</a:t>
            </a:r>
            <a:r>
              <a:rPr lang="en-US" sz="2400" b="1">
                <a:solidFill>
                  <a:srgbClr val="C82E32"/>
                </a:solidFill>
                <a:latin typeface="Arial" charset="0"/>
              </a:rPr>
              <a:t>)</a:t>
            </a:r>
            <a:r>
              <a:rPr lang="en-US" sz="2400" b="1" baseline="-25000">
                <a:solidFill>
                  <a:srgbClr val="C82E32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 C</a:t>
            </a:r>
            <a:r>
              <a:rPr lang="en-US" sz="2400" b="1" baseline="-250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4</a:t>
            </a:r>
            <a:r>
              <a:rPr lang="en-US" sz="24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H</a:t>
            </a:r>
            <a:r>
              <a:rPr lang="en-US" sz="2400" b="1" baseline="-250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9</a:t>
            </a:r>
            <a:r>
              <a:rPr lang="en-US" sz="24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OH(</a:t>
            </a:r>
            <a:r>
              <a:rPr lang="en-US" sz="2400" b="1" i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aq</a:t>
            </a:r>
            <a:r>
              <a:rPr lang="en-US" sz="24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) + HCl (</a:t>
            </a:r>
            <a:r>
              <a:rPr lang="en-US" sz="2400" b="1" i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aq</a:t>
            </a:r>
            <a:r>
              <a:rPr lang="en-US" sz="24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) </a:t>
            </a:r>
            <a:endParaRPr lang="en-US" sz="2400" b="1">
              <a:solidFill>
                <a:srgbClr val="C82E32"/>
              </a:solidFill>
              <a:latin typeface="Arial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952750" y="1919288"/>
            <a:ext cx="21526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0197D"/>
                </a:solidFill>
                <a:latin typeface="Arial" charset="0"/>
              </a:rPr>
              <a:t>Average Rate, M/s</a:t>
            </a:r>
            <a:endParaRPr lang="en-US" sz="2000" b="1">
              <a:solidFill>
                <a:srgbClr val="00197D"/>
              </a:solidFill>
              <a:latin typeface="Arial" charset="0"/>
            </a:endParaRPr>
          </a:p>
        </p:txBody>
      </p:sp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7900" y="4864100"/>
            <a:ext cx="3975100" cy="774700"/>
          </a:xfrm>
          <a:prstGeom prst="rect">
            <a:avLst/>
          </a:prstGeom>
          <a:noFill/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6000" y="5816600"/>
            <a:ext cx="7442200" cy="812800"/>
          </a:xfrm>
          <a:prstGeom prst="rect">
            <a:avLst/>
          </a:prstGeom>
          <a:noFill/>
        </p:spPr>
      </p:pic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8518525" y="6335713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964D37E6-7694-436B-84A3-AAFADB789D92}" type="slidenum">
              <a:rPr lang="en-US" sz="1400" b="1">
                <a:latin typeface="Arial" charset="0"/>
              </a:rPr>
              <a:pPr/>
              <a:t>6</a:t>
            </a:fld>
            <a:r>
              <a:rPr lang="en-US" sz="14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981200"/>
            <a:ext cx="3886200" cy="3657600"/>
          </a:xfrm>
        </p:spPr>
        <p:txBody>
          <a:bodyPr/>
          <a:lstStyle/>
          <a:p>
            <a:r>
              <a:rPr lang="en-US" sz="2400" b="1">
                <a:latin typeface="Arial" charset="0"/>
              </a:rPr>
              <a:t>Note that the average rate decreases as the reaction proceeds.</a:t>
            </a:r>
          </a:p>
          <a:p>
            <a:r>
              <a:rPr lang="en-US" sz="2400" b="1">
                <a:latin typeface="Arial" charset="0"/>
              </a:rPr>
              <a:t>This is because as the reaction goes forward, there are fewer collisions between the reacting molecules.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28600" y="1295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C82E32"/>
                </a:solidFill>
                <a:latin typeface="Arial" charset="0"/>
              </a:rPr>
              <a:t>C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</a:rPr>
              <a:t>4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H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</a:rPr>
              <a:t>9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Cl(</a:t>
            </a:r>
            <a:r>
              <a:rPr lang="en-US" sz="2800" b="1" i="1">
                <a:solidFill>
                  <a:srgbClr val="C82E32"/>
                </a:solidFill>
                <a:latin typeface="Arial" charset="0"/>
              </a:rPr>
              <a:t>aq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) + H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</a:rPr>
              <a:t>2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O(</a:t>
            </a:r>
            <a:r>
              <a:rPr lang="en-US" sz="2800" b="1" i="1">
                <a:solidFill>
                  <a:srgbClr val="C82E32"/>
                </a:solidFill>
                <a:latin typeface="Arial" charset="0"/>
              </a:rPr>
              <a:t>l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)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 C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4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H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9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OH(</a:t>
            </a:r>
            <a:r>
              <a:rPr lang="en-US" sz="2800" b="1" i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aq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) + HCl(</a:t>
            </a:r>
            <a:r>
              <a:rPr lang="en-US" sz="2800" b="1" i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aq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) </a:t>
            </a:r>
            <a:endParaRPr lang="en-US" sz="2800" b="1">
              <a:solidFill>
                <a:srgbClr val="C82E32"/>
              </a:solidFill>
              <a:latin typeface="Arial" charset="0"/>
            </a:endParaRPr>
          </a:p>
        </p:txBody>
      </p:sp>
      <p:pic>
        <p:nvPicPr>
          <p:cNvPr id="13325" name="Picture 13" descr="14_T0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7013" y="2055813"/>
            <a:ext cx="4625975" cy="2740025"/>
          </a:xfrm>
        </p:spPr>
      </p:pic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3048000" y="2209800"/>
            <a:ext cx="1600200" cy="2590800"/>
          </a:xfrm>
          <a:prstGeom prst="ellipse">
            <a:avLst/>
          </a:prstGeom>
          <a:noFill/>
          <a:ln w="22225">
            <a:solidFill>
              <a:srgbClr val="C82E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609013" cy="758825"/>
          </a:xfrm>
          <a:noFill/>
          <a:ln/>
        </p:spPr>
        <p:txBody>
          <a:bodyPr/>
          <a:lstStyle/>
          <a:p>
            <a:r>
              <a:rPr lang="en-US" sz="4400" b="1">
                <a:latin typeface="Arial Rounded MT Bold" pitchFamily="34" charset="0"/>
              </a:rPr>
              <a:t>Reaction Rate Determination</a:t>
            </a:r>
            <a:endParaRPr lang="en-US" sz="4400">
              <a:latin typeface="Arial Rounded MT Bold" pitchFamily="34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8518525" y="6335713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A9DFE93C-6BA7-44E6-AD49-536DDFCF65D3}" type="slidenum">
              <a:rPr lang="en-US" sz="1400" b="1">
                <a:latin typeface="Arial" charset="0"/>
              </a:rPr>
              <a:pPr/>
              <a:t>7</a:t>
            </a:fld>
            <a:r>
              <a:rPr lang="en-US" sz="14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680"/>
          <a:stretch>
            <a:fillRect/>
          </a:stretch>
        </p:blipFill>
        <p:spPr>
          <a:xfrm>
            <a:off x="5218113" y="1827213"/>
            <a:ext cx="3621087" cy="3957637"/>
          </a:xfr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1625"/>
            <a:ext cx="7848600" cy="688975"/>
          </a:xfrm>
        </p:spPr>
        <p:txBody>
          <a:bodyPr/>
          <a:lstStyle/>
          <a:p>
            <a:r>
              <a:rPr lang="en-US" sz="4000" b="1">
                <a:latin typeface="Arial Rounded MT Bold" pitchFamily="34" charset="0"/>
              </a:rPr>
              <a:t>Reaction Rates</a:t>
            </a:r>
            <a:r>
              <a:rPr lang="en-US" sz="3200"/>
              <a:t>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7213"/>
            <a:ext cx="4648200" cy="3354387"/>
          </a:xfrm>
        </p:spPr>
        <p:txBody>
          <a:bodyPr/>
          <a:lstStyle/>
          <a:p>
            <a:r>
              <a:rPr lang="en-US" sz="2400" b="1"/>
              <a:t>A plot of concentration vs. time for this reaction yields a curve like this.</a:t>
            </a:r>
          </a:p>
          <a:p>
            <a:r>
              <a:rPr lang="en-US" sz="2400" b="1"/>
              <a:t>The slope of a line tangent to the curve at any point is the instantaneous rate at that time.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57200" y="11430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C82E32"/>
                </a:solidFill>
                <a:latin typeface="Arial" charset="0"/>
              </a:rPr>
              <a:t>C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</a:rPr>
              <a:t>4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H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</a:rPr>
              <a:t>9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Cl(</a:t>
            </a:r>
            <a:r>
              <a:rPr lang="en-US" sz="2800" b="1" i="1">
                <a:solidFill>
                  <a:srgbClr val="C82E32"/>
                </a:solidFill>
                <a:latin typeface="Arial" charset="0"/>
              </a:rPr>
              <a:t>aq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) + H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</a:rPr>
              <a:t>2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O(</a:t>
            </a:r>
            <a:r>
              <a:rPr lang="en-US" sz="2800" b="1" i="1">
                <a:solidFill>
                  <a:srgbClr val="C82E32"/>
                </a:solidFill>
                <a:latin typeface="Arial" charset="0"/>
              </a:rPr>
              <a:t>l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)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 C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4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H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9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OH(</a:t>
            </a:r>
            <a:r>
              <a:rPr lang="en-US" sz="2800" b="1" i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aq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) + HCl(</a:t>
            </a:r>
            <a:r>
              <a:rPr lang="en-US" sz="2800" b="1" i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aq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) </a:t>
            </a:r>
            <a:endParaRPr lang="en-US" sz="2800" b="1">
              <a:solidFill>
                <a:srgbClr val="C82E32"/>
              </a:solidFill>
              <a:latin typeface="Arial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518525" y="6335713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C5A8BC3-5DE8-4674-9754-796F4C5EE9A3}" type="slidenum">
              <a:rPr lang="en-US" sz="1400" b="1">
                <a:latin typeface="Arial" charset="0"/>
              </a:rPr>
              <a:pPr/>
              <a:t>8</a:t>
            </a:fld>
            <a:r>
              <a:rPr lang="en-US" sz="14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680"/>
          <a:stretch>
            <a:fillRect/>
          </a:stretch>
        </p:blipFill>
        <p:spPr>
          <a:xfrm>
            <a:off x="5062538" y="1827213"/>
            <a:ext cx="3621087" cy="3957637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1625"/>
            <a:ext cx="8075613" cy="688975"/>
          </a:xfrm>
        </p:spPr>
        <p:txBody>
          <a:bodyPr>
            <a:normAutofit fontScale="90000"/>
          </a:bodyPr>
          <a:lstStyle/>
          <a:p>
            <a:r>
              <a:rPr lang="en-US" sz="4400">
                <a:latin typeface="Arial Rounded MT Bold" pitchFamily="34" charset="0"/>
              </a:rPr>
              <a:t>Reaction Rates</a:t>
            </a:r>
            <a:r>
              <a:rPr lang="en-US" sz="3200"/>
              <a:t>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7213"/>
            <a:ext cx="4419600" cy="3430587"/>
          </a:xfrm>
        </p:spPr>
        <p:txBody>
          <a:bodyPr/>
          <a:lstStyle/>
          <a:p>
            <a:r>
              <a:rPr lang="en-US" sz="2800" b="1">
                <a:latin typeface="Arial" charset="0"/>
              </a:rPr>
              <a:t>The reaction slows down with time because the concentration of the reactants decreases.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28600" y="10668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C82E32"/>
                </a:solidFill>
                <a:latin typeface="Arial" charset="0"/>
              </a:rPr>
              <a:t>C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</a:rPr>
              <a:t>4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H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</a:rPr>
              <a:t>9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Cl(</a:t>
            </a:r>
            <a:r>
              <a:rPr lang="en-US" sz="2800" b="1" i="1">
                <a:solidFill>
                  <a:srgbClr val="C82E32"/>
                </a:solidFill>
                <a:latin typeface="Arial" charset="0"/>
              </a:rPr>
              <a:t>aq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) + H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</a:rPr>
              <a:t>2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O(</a:t>
            </a:r>
            <a:r>
              <a:rPr lang="en-US" sz="2800" b="1" i="1">
                <a:solidFill>
                  <a:srgbClr val="C82E32"/>
                </a:solidFill>
                <a:latin typeface="Arial" charset="0"/>
              </a:rPr>
              <a:t>l</a:t>
            </a:r>
            <a:r>
              <a:rPr lang="en-US" sz="2800" b="1">
                <a:solidFill>
                  <a:srgbClr val="C82E32"/>
                </a:solidFill>
                <a:latin typeface="Arial" charset="0"/>
              </a:rPr>
              <a:t>)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 C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4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H</a:t>
            </a:r>
            <a:r>
              <a:rPr lang="en-US" sz="2800" b="1" baseline="-25000">
                <a:solidFill>
                  <a:srgbClr val="C82E32"/>
                </a:solidFill>
                <a:latin typeface="Arial" charset="0"/>
                <a:sym typeface="Symbol" pitchFamily="18" charset="2"/>
              </a:rPr>
              <a:t>9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OH(</a:t>
            </a:r>
            <a:r>
              <a:rPr lang="en-US" sz="2800" b="1" i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aq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) + HCl(</a:t>
            </a:r>
            <a:r>
              <a:rPr lang="en-US" sz="2800" b="1" i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aq</a:t>
            </a:r>
            <a:r>
              <a:rPr lang="en-US" sz="2800" b="1">
                <a:solidFill>
                  <a:srgbClr val="C82E32"/>
                </a:solidFill>
                <a:latin typeface="Arial" charset="0"/>
                <a:sym typeface="Symbol" pitchFamily="18" charset="2"/>
              </a:rPr>
              <a:t>) </a:t>
            </a:r>
            <a:endParaRPr lang="en-US" sz="2800" b="1">
              <a:solidFill>
                <a:srgbClr val="C82E32"/>
              </a:solidFill>
              <a:latin typeface="Arial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6400800" y="3657600"/>
            <a:ext cx="1905000" cy="1447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105400" y="1828800"/>
            <a:ext cx="1143000" cy="1828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518525" y="6335713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379CDE11-A7BA-42E7-A7E7-AC0CE7F68788}" type="slidenum">
              <a:rPr lang="en-US" sz="1400" b="1">
                <a:latin typeface="Arial" charset="0"/>
              </a:rPr>
              <a:pPr/>
              <a:t>9</a:t>
            </a:fld>
            <a:r>
              <a:rPr lang="en-US" sz="1400" b="1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721</Words>
  <Application>Microsoft Macintosh PowerPoint</Application>
  <PresentationFormat>On-screen Show (4:3)</PresentationFormat>
  <Paragraphs>135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Kinetics </vt:lpstr>
      <vt:lpstr>What do we mean by kinetics?</vt:lpstr>
      <vt:lpstr>Topics for study in kinetics</vt:lpstr>
      <vt:lpstr>Reaction Rates</vt:lpstr>
      <vt:lpstr>Example 1:  Reaction Rates </vt:lpstr>
      <vt:lpstr>Reaction Rates Calculation </vt:lpstr>
      <vt:lpstr>Reaction Rate Determination</vt:lpstr>
      <vt:lpstr>Reaction Rates </vt:lpstr>
      <vt:lpstr>Reaction Rates </vt:lpstr>
      <vt:lpstr>Reaction Rates and Stoichiometry </vt:lpstr>
      <vt:lpstr>The Collision Model</vt:lpstr>
      <vt:lpstr>The Collision Model</vt:lpstr>
      <vt:lpstr>Activation Energy</vt:lpstr>
      <vt:lpstr>Reaction Coordinate Diagrams</vt:lpstr>
      <vt:lpstr>Reaction Coordinate Diagrams</vt:lpstr>
      <vt:lpstr>Reaction Coordinate Diagrams</vt:lpstr>
      <vt:lpstr>Maxwell–Boltzmann Distributions</vt:lpstr>
      <vt:lpstr>Maxwell–Boltzmann Distributions</vt:lpstr>
      <vt:lpstr>Maxwell–Boltzmann Distributions</vt:lpstr>
      <vt:lpstr>Maxwell–Boltzmann Distributions</vt:lpstr>
      <vt:lpstr>End</vt:lpstr>
      <vt:lpstr>Bibliography </vt:lpstr>
    </vt:vector>
  </TitlesOfParts>
  <Company>EARJ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Kinetics </dc:title>
  <dc:creator>ahartmann</dc:creator>
  <cp:lastModifiedBy>ahartmann</cp:lastModifiedBy>
  <cp:revision>12</cp:revision>
  <dcterms:created xsi:type="dcterms:W3CDTF">2010-05-20T21:26:57Z</dcterms:created>
  <dcterms:modified xsi:type="dcterms:W3CDTF">2010-05-25T11:56:26Z</dcterms:modified>
</cp:coreProperties>
</file>