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6" r:id="rId2"/>
    <p:sldId id="257" r:id="rId3"/>
    <p:sldId id="258" r:id="rId4"/>
    <p:sldId id="266" r:id="rId5"/>
    <p:sldId id="267" r:id="rId6"/>
    <p:sldId id="268" r:id="rId7"/>
    <p:sldId id="260" r:id="rId8"/>
    <p:sldId id="261" r:id="rId9"/>
    <p:sldId id="275" r:id="rId10"/>
    <p:sldId id="276" r:id="rId11"/>
    <p:sldId id="259" r:id="rId12"/>
    <p:sldId id="277" r:id="rId13"/>
    <p:sldId id="278" r:id="rId14"/>
    <p:sldId id="279" r:id="rId15"/>
    <p:sldId id="265" r:id="rId16"/>
    <p:sldId id="280" r:id="rId17"/>
    <p:sldId id="281" r:id="rId18"/>
    <p:sldId id="274" r:id="rId19"/>
    <p:sldId id="273" r:id="rId20"/>
    <p:sldId id="269" r:id="rId21"/>
    <p:sldId id="272" r:id="rId22"/>
    <p:sldId id="270" r:id="rId23"/>
    <p:sldId id="271" r:id="rId24"/>
    <p:sldId id="282" r:id="rId25"/>
    <p:sldId id="284" r:id="rId26"/>
    <p:sldId id="285" r:id="rId27"/>
    <p:sldId id="286" r:id="rId28"/>
    <p:sldId id="287" r:id="rId29"/>
    <p:sldId id="283" r:id="rId30"/>
    <p:sldId id="288" r:id="rId31"/>
    <p:sldId id="263" r:id="rId32"/>
    <p:sldId id="264" r:id="rId33"/>
    <p:sldId id="26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A6C7B4-7522-4B3D-8EF1-24CF2C2C0791}" type="datetimeFigureOut">
              <a:rPr lang="en-US" smtClean="0"/>
              <a:pPr/>
              <a:t>5/27/2010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A4AB24-84BC-4C03-9296-618518B3EF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D2CCB5D2-8F91-4DC3-9497-68D78EA5531D}" type="slidenum">
              <a:rPr lang="pt-BR" smtClean="0"/>
              <a:pPr/>
              <a:t>7</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229A526B-A64F-4DC2-B43A-A6E102B7F33E}" type="slidenum">
              <a:rPr lang="pt-BR" smtClean="0"/>
              <a:pPr/>
              <a:t>16</a:t>
            </a:fld>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229A526B-A64F-4DC2-B43A-A6E102B7F33E}" type="slidenum">
              <a:rPr lang="pt-BR" smtClean="0"/>
              <a:pPr/>
              <a:t>17</a:t>
            </a:fld>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229A526B-A64F-4DC2-B43A-A6E102B7F33E}" type="slidenum">
              <a:rPr lang="pt-BR" smtClean="0"/>
              <a:pPr/>
              <a:t>24</a:t>
            </a:fld>
            <a:endParaRPr 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229A526B-A64F-4DC2-B43A-A6E102B7F33E}" type="slidenum">
              <a:rPr lang="pt-BR" smtClean="0"/>
              <a:pPr/>
              <a:t>25</a:t>
            </a:fld>
            <a:endParaRPr 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229A526B-A64F-4DC2-B43A-A6E102B7F33E}" type="slidenum">
              <a:rPr lang="pt-BR" smtClean="0"/>
              <a:pPr/>
              <a:t>26</a:t>
            </a:fld>
            <a:endParaRPr 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229A526B-A64F-4DC2-B43A-A6E102B7F33E}" type="slidenum">
              <a:rPr lang="pt-BR" smtClean="0"/>
              <a:pPr/>
              <a:t>27</a:t>
            </a:fld>
            <a:endParaRPr 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229A526B-A64F-4DC2-B43A-A6E102B7F33E}" type="slidenum">
              <a:rPr lang="pt-BR" smtClean="0"/>
              <a:pPr/>
              <a:t>28</a:t>
            </a:fld>
            <a:endParaRPr 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229A526B-A64F-4DC2-B43A-A6E102B7F33E}" type="slidenum">
              <a:rPr lang="pt-BR" smtClean="0"/>
              <a:pPr/>
              <a:t>29</a:t>
            </a:fld>
            <a:endParaRPr 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229A526B-A64F-4DC2-B43A-A6E102B7F33E}" type="slidenum">
              <a:rPr lang="pt-BR" smtClean="0"/>
              <a:pPr/>
              <a:t>30</a:t>
            </a:fld>
            <a:endParaRPr 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D2CCB5D2-8F91-4DC3-9497-68D78EA5531D}" type="slidenum">
              <a:rPr lang="pt-BR" smtClean="0"/>
              <a:pPr/>
              <a:t>31</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D2CCB5D2-8F91-4DC3-9497-68D78EA5531D}" type="slidenum">
              <a:rPr lang="pt-BR" smtClean="0"/>
              <a:pPr/>
              <a:t>8</a:t>
            </a:fld>
            <a:endParaRPr 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D2CCB5D2-8F91-4DC3-9497-68D78EA5531D}" type="slidenum">
              <a:rPr lang="pt-BR" smtClean="0"/>
              <a:pPr/>
              <a:t>32</a:t>
            </a:fld>
            <a:endParaRPr 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D2CCB5D2-8F91-4DC3-9497-68D78EA5531D}" type="slidenum">
              <a:rPr lang="pt-BR" smtClean="0"/>
              <a:pPr/>
              <a:t>33</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229A526B-A64F-4DC2-B43A-A6E102B7F33E}" type="slidenum">
              <a:rPr lang="pt-BR" smtClean="0"/>
              <a:pPr/>
              <a:t>9</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229A526B-A64F-4DC2-B43A-A6E102B7F33E}" type="slidenum">
              <a:rPr lang="pt-BR" smtClean="0"/>
              <a:pPr/>
              <a:t>10</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D2CCB5D2-8F91-4DC3-9497-68D78EA5531D}" type="slidenum">
              <a:rPr lang="pt-BR" smtClean="0"/>
              <a:pPr/>
              <a:t>11</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229A526B-A64F-4DC2-B43A-A6E102B7F33E}" type="slidenum">
              <a:rPr lang="pt-BR" smtClean="0"/>
              <a:pPr/>
              <a:t>12</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229A526B-A64F-4DC2-B43A-A6E102B7F33E}" type="slidenum">
              <a:rPr lang="pt-BR" smtClean="0"/>
              <a:pPr/>
              <a:t>13</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229A526B-A64F-4DC2-B43A-A6E102B7F33E}" type="slidenum">
              <a:rPr lang="pt-BR" smtClean="0"/>
              <a:pPr/>
              <a:t>14</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D2CCB5D2-8F91-4DC3-9497-68D78EA5531D}" type="slidenum">
              <a:rPr lang="pt-BR" smtClean="0"/>
              <a:pPr/>
              <a:t>15</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75B9023-C84E-4A1D-9DBA-64D88DA1D3B0}" type="datetimeFigureOut">
              <a:rPr lang="en-US" smtClean="0"/>
              <a:pPr/>
              <a:t>5/27/2010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45727-91DA-4C04-B64C-BE02C0DA23D2}"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5B9023-C84E-4A1D-9DBA-64D88DA1D3B0}" type="datetimeFigureOut">
              <a:rPr lang="en-US" smtClean="0"/>
              <a:pPr/>
              <a:t>5/27/2010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45727-91DA-4C04-B64C-BE02C0DA23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5B9023-C84E-4A1D-9DBA-64D88DA1D3B0}" type="datetimeFigureOut">
              <a:rPr lang="en-US" smtClean="0"/>
              <a:pPr/>
              <a:t>5/27/2010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9745727-91DA-4C04-B64C-BE02C0DA23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5B9023-C84E-4A1D-9DBA-64D88DA1D3B0}" type="datetimeFigureOut">
              <a:rPr lang="en-US" smtClean="0"/>
              <a:pPr/>
              <a:t>5/27/2010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45727-91DA-4C04-B64C-BE02C0DA23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75B9023-C84E-4A1D-9DBA-64D88DA1D3B0}" type="datetimeFigureOut">
              <a:rPr lang="en-US" smtClean="0"/>
              <a:pPr/>
              <a:t>5/27/2010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45727-91DA-4C04-B64C-BE02C0DA23D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5B9023-C84E-4A1D-9DBA-64D88DA1D3B0}" type="datetimeFigureOut">
              <a:rPr lang="en-US" smtClean="0"/>
              <a:pPr/>
              <a:t>5/27/2010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45727-91DA-4C04-B64C-BE02C0DA23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75B9023-C84E-4A1D-9DBA-64D88DA1D3B0}" type="datetimeFigureOut">
              <a:rPr lang="en-US" smtClean="0"/>
              <a:pPr/>
              <a:t>5/27/2010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745727-91DA-4C04-B64C-BE02C0DA23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75B9023-C84E-4A1D-9DBA-64D88DA1D3B0}" type="datetimeFigureOut">
              <a:rPr lang="en-US" smtClean="0"/>
              <a:pPr/>
              <a:t>5/27/2010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745727-91DA-4C04-B64C-BE02C0DA23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B9023-C84E-4A1D-9DBA-64D88DA1D3B0}" type="datetimeFigureOut">
              <a:rPr lang="en-US" smtClean="0"/>
              <a:pPr/>
              <a:t>5/27/2010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745727-91DA-4C04-B64C-BE02C0DA23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75B9023-C84E-4A1D-9DBA-64D88DA1D3B0}" type="datetimeFigureOut">
              <a:rPr lang="en-US" smtClean="0"/>
              <a:pPr/>
              <a:t>5/27/2010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45727-91DA-4C04-B64C-BE02C0DA23D2}"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75B9023-C84E-4A1D-9DBA-64D88DA1D3B0}" type="datetimeFigureOut">
              <a:rPr lang="en-US" smtClean="0"/>
              <a:pPr/>
              <a:t>5/27/2010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9745727-91DA-4C04-B64C-BE02C0DA23D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75B9023-C84E-4A1D-9DBA-64D88DA1D3B0}" type="datetimeFigureOut">
              <a:rPr lang="en-US" smtClean="0"/>
              <a:pPr/>
              <a:t>5/27/2010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9745727-91DA-4C04-B64C-BE02C0DA23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Food Chemistry</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latin typeface="Times New Roman" pitchFamily="18" charset="0"/>
                <a:cs typeface="Times New Roman" pitchFamily="18" charset="0"/>
              </a:rPr>
              <a:t>Paula </a:t>
            </a:r>
            <a:r>
              <a:rPr lang="en-US" dirty="0" err="1" smtClean="0">
                <a:latin typeface="Times New Roman" pitchFamily="18" charset="0"/>
                <a:cs typeface="Times New Roman" pitchFamily="18" charset="0"/>
              </a:rPr>
              <a:t>Aleixo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Penna</a:t>
            </a:r>
            <a:r>
              <a:rPr lang="en-US" dirty="0" smtClean="0">
                <a:latin typeface="Times New Roman" pitchFamily="18" charset="0"/>
                <a:cs typeface="Times New Roman" pitchFamily="18" charset="0"/>
              </a:rPr>
              <a:t> Pereira</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i="1" dirty="0" err="1" smtClean="0">
                <a:latin typeface="Times New Roman" pitchFamily="18" charset="0"/>
                <a:cs typeface="Times New Roman" pitchFamily="18" charset="0"/>
              </a:rPr>
              <a:t>Trans</a:t>
            </a:r>
            <a:r>
              <a:rPr lang="pt-BR" dirty="0" err="1" smtClean="0">
                <a:latin typeface="Times New Roman" pitchFamily="18" charset="0"/>
                <a:cs typeface="Times New Roman" pitchFamily="18" charset="0"/>
              </a:rPr>
              <a:t>-fatty</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acids</a:t>
            </a:r>
            <a:endParaRPr lang="pt-BR" dirty="0">
              <a:latin typeface="Times New Roman" pitchFamily="18" charset="0"/>
              <a:cs typeface="Times New Roman" pitchFamily="18" charset="0"/>
            </a:endParaRPr>
          </a:p>
        </p:txBody>
      </p:sp>
      <p:sp>
        <p:nvSpPr>
          <p:cNvPr id="3" name="Espaço Reservado para Conteúdo 2"/>
          <p:cNvSpPr>
            <a:spLocks noGrp="1"/>
          </p:cNvSpPr>
          <p:nvPr>
            <p:ph idx="1"/>
          </p:nvPr>
        </p:nvSpPr>
        <p:spPr/>
        <p:txBody>
          <a:bodyPr/>
          <a:lstStyle/>
          <a:p>
            <a:r>
              <a:rPr lang="en-US" dirty="0" smtClean="0">
                <a:latin typeface="Times New Roman" pitchFamily="18" charset="0"/>
                <a:cs typeface="Times New Roman" pitchFamily="18" charset="0"/>
              </a:rPr>
              <a:t>Harder to metabolize and excrete.</a:t>
            </a:r>
          </a:p>
          <a:p>
            <a:r>
              <a:rPr lang="en-US" dirty="0" smtClean="0">
                <a:latin typeface="Times New Roman" pitchFamily="18" charset="0"/>
                <a:cs typeface="Times New Roman" pitchFamily="18" charset="0"/>
              </a:rPr>
              <a:t>Lower quality energy source.</a:t>
            </a:r>
          </a:p>
          <a:p>
            <a:r>
              <a:rPr lang="en-US" dirty="0" smtClean="0">
                <a:latin typeface="Times New Roman" pitchFamily="18" charset="0"/>
                <a:cs typeface="Times New Roman" pitchFamily="18" charset="0"/>
              </a:rPr>
              <a:t>Behave like saturated fats and increase levels of LDL (low density lipoprotein) cholesterol and leading to an increased risk of heart disease.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714356"/>
            <a:ext cx="8229600" cy="846980"/>
          </a:xfrm>
        </p:spPr>
        <p:txBody>
          <a:bodyPr/>
          <a:lstStyle/>
          <a:p>
            <a:r>
              <a:rPr lang="pt-BR" dirty="0" err="1" smtClean="0">
                <a:latin typeface="Times New Roman" pitchFamily="18" charset="0"/>
                <a:cs typeface="Times New Roman" pitchFamily="18" charset="0"/>
              </a:rPr>
              <a:t>Shelf</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Life</a:t>
            </a:r>
            <a:endParaRPr lang="pt-BR" dirty="0">
              <a:latin typeface="Times New Roman" pitchFamily="18" charset="0"/>
              <a:cs typeface="Times New Roman" pitchFamily="18" charset="0"/>
            </a:endParaRPr>
          </a:p>
        </p:txBody>
      </p:sp>
      <p:sp>
        <p:nvSpPr>
          <p:cNvPr id="3" name="Espaço Reservado para Conteúdo 2"/>
          <p:cNvSpPr>
            <a:spLocks noGrp="1"/>
          </p:cNvSpPr>
          <p:nvPr>
            <p:ph idx="1"/>
          </p:nvPr>
        </p:nvSpPr>
        <p:spPr>
          <a:xfrm>
            <a:off x="228600" y="1524000"/>
            <a:ext cx="5486400" cy="5334000"/>
          </a:xfrm>
        </p:spPr>
        <p:txBody>
          <a:bodyPr>
            <a:normAutofit fontScale="92500" lnSpcReduction="10000"/>
          </a:bodyPr>
          <a:lstStyle/>
          <a:p>
            <a:r>
              <a:rPr lang="en-US" sz="2200" dirty="0" smtClean="0">
                <a:latin typeface="Times New Roman" pitchFamily="18" charset="0"/>
                <a:cs typeface="Times New Roman" pitchFamily="18" charset="0"/>
              </a:rPr>
              <a:t>Shelf life: the amount of time a food maintains its top quality. However, if a food is past its shelf life, it may still be safe to consume.</a:t>
            </a:r>
          </a:p>
          <a:p>
            <a:r>
              <a:rPr lang="en-US" sz="2200" dirty="0" smtClean="0">
                <a:latin typeface="Times New Roman" pitchFamily="18" charset="0"/>
                <a:cs typeface="Times New Roman" pitchFamily="18" charset="0"/>
              </a:rPr>
              <a:t>Factors affecting shelf life:</a:t>
            </a:r>
          </a:p>
          <a:p>
            <a:pPr lvl="1"/>
            <a:r>
              <a:rPr lang="en-US" sz="2200" dirty="0" smtClean="0">
                <a:latin typeface="Times New Roman" pitchFamily="18" charset="0"/>
                <a:cs typeface="Times New Roman" pitchFamily="18" charset="0"/>
              </a:rPr>
              <a:t>Water content: a change of the water content can cause loss of nutrients, browning, and rancidity. Dry foods become more vulnerable to microbial spoilage if they absorb water.</a:t>
            </a:r>
          </a:p>
          <a:p>
            <a:pPr lvl="1"/>
            <a:r>
              <a:rPr lang="en-US" sz="2200" dirty="0" smtClean="0">
                <a:latin typeface="Times New Roman" pitchFamily="18" charset="0"/>
                <a:cs typeface="Times New Roman" pitchFamily="18" charset="0"/>
              </a:rPr>
              <a:t>pH: changes in pH can cause changes in flavor, color, browning, and loss of nutrients.</a:t>
            </a:r>
          </a:p>
          <a:p>
            <a:pPr lvl="1"/>
            <a:r>
              <a:rPr lang="en-US" sz="2200" dirty="0" smtClean="0">
                <a:latin typeface="Times New Roman" pitchFamily="18" charset="0"/>
                <a:cs typeface="Times New Roman" pitchFamily="18" charset="0"/>
              </a:rPr>
              <a:t>Light: can lead to rancidity, loss of vitamins, and fading of natural color.</a:t>
            </a:r>
          </a:p>
          <a:p>
            <a:pPr lvl="1"/>
            <a:r>
              <a:rPr lang="en-US" sz="2200" dirty="0" smtClean="0">
                <a:latin typeface="Times New Roman" pitchFamily="18" charset="0"/>
                <a:cs typeface="Times New Roman" pitchFamily="18" charset="0"/>
              </a:rPr>
              <a:t>Temperature: a high temperature increases the rate of the other forms of spoilage</a:t>
            </a:r>
          </a:p>
          <a:p>
            <a:pPr lvl="1"/>
            <a:r>
              <a:rPr lang="en-US" sz="2200" dirty="0" smtClean="0">
                <a:latin typeface="Times New Roman" pitchFamily="18" charset="0"/>
                <a:cs typeface="Times New Roman" pitchFamily="18" charset="0"/>
              </a:rPr>
              <a:t>Exposure to air: can increase the rate of oxidation causing browning, loss of nutrients, and changes in flavor and color.</a:t>
            </a:r>
          </a:p>
          <a:p>
            <a:pPr lvl="1"/>
            <a:endParaRPr lang="en-US" sz="2000" dirty="0">
              <a:latin typeface="Times New Roman" pitchFamily="18" charset="0"/>
              <a:cs typeface="Times New Roman" pitchFamily="18" charset="0"/>
            </a:endParaRPr>
          </a:p>
        </p:txBody>
      </p:sp>
      <p:pic>
        <p:nvPicPr>
          <p:cNvPr id="11266" name="Picture 2" descr="http://healthtraffic.com/wp-content/uploads/2009/02/bestby.jpg"/>
          <p:cNvPicPr>
            <a:picLocks noChangeAspect="1" noChangeArrowheads="1"/>
          </p:cNvPicPr>
          <p:nvPr/>
        </p:nvPicPr>
        <p:blipFill>
          <a:blip r:embed="rId3" cstate="print"/>
          <a:srcRect/>
          <a:stretch>
            <a:fillRect/>
          </a:stretch>
        </p:blipFill>
        <p:spPr bwMode="auto">
          <a:xfrm>
            <a:off x="5791200" y="2743200"/>
            <a:ext cx="3048000" cy="2286000"/>
          </a:xfrm>
          <a:prstGeom prst="rect">
            <a:avLst/>
          </a:prstGeom>
          <a:noFill/>
        </p:spPr>
      </p:pic>
      <p:sp>
        <p:nvSpPr>
          <p:cNvPr id="5" name="TextBox 4"/>
          <p:cNvSpPr txBox="1"/>
          <p:nvPr/>
        </p:nvSpPr>
        <p:spPr>
          <a:xfrm>
            <a:off x="5791200" y="5257800"/>
            <a:ext cx="30480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Expiration date determines end of shelf life.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latin typeface="Times New Roman" pitchFamily="18" charset="0"/>
                <a:cs typeface="Times New Roman" pitchFamily="18" charset="0"/>
              </a:rPr>
              <a:t>Rancidity</a:t>
            </a:r>
            <a:endParaRPr lang="pt-BR" dirty="0">
              <a:latin typeface="Times New Roman" pitchFamily="18" charset="0"/>
              <a:cs typeface="Times New Roman" pitchFamily="18" charset="0"/>
            </a:endParaRPr>
          </a:p>
        </p:txBody>
      </p:sp>
      <p:sp>
        <p:nvSpPr>
          <p:cNvPr id="3" name="Espaço Reservado para Conteúdo 2"/>
          <p:cNvSpPr>
            <a:spLocks noGrp="1"/>
          </p:cNvSpPr>
          <p:nvPr>
            <p:ph idx="1"/>
          </p:nvPr>
        </p:nvSpPr>
        <p:spPr>
          <a:xfrm>
            <a:off x="457200" y="1775191"/>
            <a:ext cx="8043890" cy="4625609"/>
          </a:xfrm>
        </p:spPr>
        <p:txBody>
          <a:bodyPr>
            <a:normAutofit/>
          </a:bodyPr>
          <a:lstStyle/>
          <a:p>
            <a:r>
              <a:rPr lang="pt-BR" dirty="0" err="1" smtClean="0">
                <a:latin typeface="Times New Roman" pitchFamily="18" charset="0"/>
                <a:cs typeface="Times New Roman" pitchFamily="18" charset="0"/>
              </a:rPr>
              <a:t>Lipids</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become</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rancid</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when</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we</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think</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they</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have</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gone</a:t>
            </a:r>
            <a:r>
              <a:rPr lang="pt-BR" dirty="0" smtClean="0">
                <a:latin typeface="Times New Roman" pitchFamily="18" charset="0"/>
                <a:cs typeface="Times New Roman" pitchFamily="18" charset="0"/>
              </a:rPr>
              <a:t> off”.</a:t>
            </a:r>
          </a:p>
          <a:p>
            <a:r>
              <a:rPr lang="pt-BR" dirty="0" err="1" smtClean="0">
                <a:latin typeface="Times New Roman" pitchFamily="18" charset="0"/>
                <a:cs typeface="Times New Roman" pitchFamily="18" charset="0"/>
              </a:rPr>
              <a:t>Caused</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either</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by</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the</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hydrolysis</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of</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the</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triesters</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or</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by</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the</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oxidation</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of</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the</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fatty</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acids</a:t>
            </a:r>
            <a:r>
              <a:rPr lang="pt-BR" dirty="0" smtClean="0">
                <a:latin typeface="Times New Roman" pitchFamily="18" charset="0"/>
                <a:cs typeface="Times New Roman" pitchFamily="18" charset="0"/>
              </a:rPr>
              <a:t>.</a:t>
            </a:r>
          </a:p>
          <a:p>
            <a:endParaRPr lang="pt-B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err="1" smtClean="0">
                <a:latin typeface="Times New Roman" pitchFamily="18" charset="0"/>
                <a:cs typeface="Times New Roman" pitchFamily="18" charset="0"/>
              </a:rPr>
              <a:t>Hydrolytic</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rancidity</a:t>
            </a:r>
            <a:r>
              <a:rPr lang="pt-BR" dirty="0" smtClean="0">
                <a:latin typeface="Times New Roman" pitchFamily="18" charset="0"/>
                <a:cs typeface="Times New Roman" pitchFamily="18" charset="0"/>
              </a:rPr>
              <a:t>:</a:t>
            </a:r>
            <a:endParaRPr lang="pt-BR" dirty="0"/>
          </a:p>
        </p:txBody>
      </p:sp>
      <p:sp>
        <p:nvSpPr>
          <p:cNvPr id="3" name="Espaço Reservado para Conteúdo 2"/>
          <p:cNvSpPr>
            <a:spLocks noGrp="1"/>
          </p:cNvSpPr>
          <p:nvPr>
            <p:ph idx="1"/>
          </p:nvPr>
        </p:nvSpPr>
        <p:spPr>
          <a:xfrm>
            <a:off x="457200" y="1775191"/>
            <a:ext cx="4114800" cy="4939957"/>
          </a:xfrm>
        </p:spPr>
        <p:txBody>
          <a:bodyPr>
            <a:normAutofit fontScale="25000" lnSpcReduction="20000"/>
          </a:bodyPr>
          <a:lstStyle/>
          <a:p>
            <a:r>
              <a:rPr lang="en-US" sz="7200" dirty="0" smtClean="0">
                <a:latin typeface="Times New Roman" pitchFamily="18" charset="0"/>
                <a:cs typeface="Times New Roman" pitchFamily="18" charset="0"/>
              </a:rPr>
              <a:t>Hydrolytic rancidity:</a:t>
            </a:r>
          </a:p>
          <a:p>
            <a:pPr lvl="1"/>
            <a:r>
              <a:rPr lang="en-US" sz="7200" dirty="0" smtClean="0">
                <a:latin typeface="Times New Roman" pitchFamily="18" charset="0"/>
                <a:cs typeface="Times New Roman" pitchFamily="18" charset="0"/>
              </a:rPr>
              <a:t>Caused by the breaking down of a lipid into its component fatty acids.</a:t>
            </a:r>
          </a:p>
          <a:p>
            <a:pPr lvl="1"/>
            <a:r>
              <a:rPr lang="en-US" sz="7200" dirty="0" smtClean="0">
                <a:latin typeface="Times New Roman" pitchFamily="18" charset="0"/>
                <a:cs typeface="Times New Roman" pitchFamily="18" charset="0"/>
              </a:rPr>
              <a:t>Reverse of </a:t>
            </a:r>
            <a:r>
              <a:rPr lang="en-US" sz="7200" dirty="0" err="1" smtClean="0">
                <a:latin typeface="Times New Roman" pitchFamily="18" charset="0"/>
                <a:cs typeface="Times New Roman" pitchFamily="18" charset="0"/>
              </a:rPr>
              <a:t>esterification</a:t>
            </a:r>
            <a:r>
              <a:rPr lang="en-US" sz="7200" dirty="0" smtClean="0">
                <a:latin typeface="Times New Roman" pitchFamily="18" charset="0"/>
                <a:cs typeface="Times New Roman" pitchFamily="18" charset="0"/>
              </a:rPr>
              <a:t>.</a:t>
            </a:r>
          </a:p>
          <a:p>
            <a:pPr lvl="1"/>
            <a:r>
              <a:rPr lang="en-US" sz="7200" dirty="0" smtClean="0">
                <a:latin typeface="Times New Roman" pitchFamily="18" charset="0"/>
                <a:cs typeface="Times New Roman" pitchFamily="18" charset="0"/>
              </a:rPr>
              <a:t>Occurs more rapidly with moisture, heat, and enzymes such as lipase.</a:t>
            </a:r>
          </a:p>
          <a:p>
            <a:pPr lvl="1"/>
            <a:r>
              <a:rPr lang="en-US" sz="7200" dirty="0" smtClean="0">
                <a:latin typeface="Times New Roman" pitchFamily="18" charset="0"/>
                <a:cs typeface="Times New Roman" pitchFamily="18" charset="0"/>
              </a:rPr>
              <a:t>Example of this process: deep frying.</a:t>
            </a:r>
          </a:p>
          <a:p>
            <a:r>
              <a:rPr lang="en-US" sz="7200" dirty="0" smtClean="0">
                <a:latin typeface="Times New Roman" pitchFamily="18" charset="0"/>
                <a:cs typeface="Times New Roman" pitchFamily="18" charset="0"/>
              </a:rPr>
              <a:t>Fatty acids responsible for rancidity:</a:t>
            </a:r>
          </a:p>
          <a:p>
            <a:pPr lvl="1"/>
            <a:r>
              <a:rPr lang="en-US" sz="7200" dirty="0" err="1" smtClean="0">
                <a:latin typeface="Times New Roman" pitchFamily="18" charset="0"/>
                <a:cs typeface="Times New Roman" pitchFamily="18" charset="0"/>
              </a:rPr>
              <a:t>Butanoid</a:t>
            </a:r>
            <a:r>
              <a:rPr lang="en-US" sz="7200" dirty="0" smtClean="0">
                <a:latin typeface="Times New Roman" pitchFamily="18" charset="0"/>
                <a:cs typeface="Times New Roman" pitchFamily="18" charset="0"/>
              </a:rPr>
              <a:t> acid in milk in milk and butter</a:t>
            </a:r>
          </a:p>
          <a:p>
            <a:pPr lvl="1"/>
            <a:r>
              <a:rPr lang="en-US" sz="7200" dirty="0" smtClean="0">
                <a:latin typeface="Times New Roman" pitchFamily="18" charset="0"/>
                <a:cs typeface="Times New Roman" pitchFamily="18" charset="0"/>
              </a:rPr>
              <a:t>Oleic acid in chocolate (gives it a oily or fatty flavor)</a:t>
            </a:r>
          </a:p>
          <a:p>
            <a:pPr lvl="1"/>
            <a:r>
              <a:rPr lang="en-US" sz="7200" dirty="0" err="1" smtClean="0">
                <a:latin typeface="Times New Roman" pitchFamily="18" charset="0"/>
                <a:cs typeface="Times New Roman" pitchFamily="18" charset="0"/>
              </a:rPr>
              <a:t>Lauric</a:t>
            </a:r>
            <a:r>
              <a:rPr lang="en-US" sz="7200" dirty="0" smtClean="0">
                <a:latin typeface="Times New Roman" pitchFamily="18" charset="0"/>
                <a:cs typeface="Times New Roman" pitchFamily="18" charset="0"/>
              </a:rPr>
              <a:t> acid in palm and coconut oil, in cocoa butter substitutes, (giving them a soapy flavor).</a:t>
            </a:r>
          </a:p>
          <a:p>
            <a:pPr lvl="1"/>
            <a:endParaRPr lang="en-US" dirty="0"/>
          </a:p>
        </p:txBody>
      </p:sp>
      <p:pic>
        <p:nvPicPr>
          <p:cNvPr id="4" name="Picture 3"/>
          <p:cNvPicPr>
            <a:picLocks noChangeAspect="1" noChangeArrowheads="1"/>
          </p:cNvPicPr>
          <p:nvPr/>
        </p:nvPicPr>
        <p:blipFill>
          <a:blip r:embed="rId3" cstate="print"/>
          <a:srcRect/>
          <a:stretch>
            <a:fillRect/>
          </a:stretch>
        </p:blipFill>
        <p:spPr bwMode="auto">
          <a:xfrm>
            <a:off x="7715272" y="3357562"/>
            <a:ext cx="904875" cy="1390650"/>
          </a:xfrm>
          <a:prstGeom prst="rect">
            <a:avLst/>
          </a:prstGeom>
          <a:noFill/>
          <a:ln w="9525">
            <a:noFill/>
            <a:miter lim="800000"/>
            <a:headEnd/>
            <a:tailEnd/>
          </a:ln>
        </p:spPr>
      </p:pic>
      <p:sp>
        <p:nvSpPr>
          <p:cNvPr id="5" name="CaixaDeTexto 4"/>
          <p:cNvSpPr txBox="1"/>
          <p:nvPr/>
        </p:nvSpPr>
        <p:spPr>
          <a:xfrm>
            <a:off x="7072330" y="2786058"/>
            <a:ext cx="1071570" cy="307777"/>
          </a:xfrm>
          <a:prstGeom prst="rect">
            <a:avLst/>
          </a:prstGeom>
          <a:noFill/>
        </p:spPr>
        <p:txBody>
          <a:bodyPr wrap="square" rtlCol="0">
            <a:spAutoFit/>
          </a:bodyPr>
          <a:lstStyle/>
          <a:p>
            <a:r>
              <a:rPr lang="pt-BR" sz="1400" dirty="0" smtClean="0">
                <a:latin typeface="Times New Roman" pitchFamily="18" charset="0"/>
                <a:cs typeface="Times New Roman" pitchFamily="18" charset="0"/>
              </a:rPr>
              <a:t>3H</a:t>
            </a:r>
            <a:r>
              <a:rPr lang="pt-BR" sz="1400" baseline="-25000" dirty="0" smtClean="0">
                <a:latin typeface="Times New Roman" pitchFamily="18" charset="0"/>
                <a:cs typeface="Times New Roman" pitchFamily="18" charset="0"/>
              </a:rPr>
              <a:t>2</a:t>
            </a:r>
            <a:r>
              <a:rPr lang="pt-BR" sz="1400" dirty="0" smtClean="0">
                <a:latin typeface="Times New Roman" pitchFamily="18" charset="0"/>
                <a:cs typeface="Times New Roman" pitchFamily="18" charset="0"/>
              </a:rPr>
              <a:t>O </a:t>
            </a:r>
            <a:r>
              <a:rPr lang="pt-BR" sz="1400" dirty="0" smtClean="0">
                <a:latin typeface="Times New Roman" pitchFamily="18" charset="0"/>
                <a:cs typeface="Times New Roman" pitchFamily="18" charset="0"/>
                <a:sym typeface="Wingdings" pitchFamily="2" charset="2"/>
              </a:rPr>
              <a:t></a:t>
            </a:r>
            <a:endParaRPr lang="pt-BR" sz="1400" dirty="0">
              <a:latin typeface="Times New Roman" pitchFamily="18" charset="0"/>
              <a:cs typeface="Times New Roman" pitchFamily="18" charset="0"/>
            </a:endParaRPr>
          </a:p>
        </p:txBody>
      </p:sp>
      <p:sp>
        <p:nvSpPr>
          <p:cNvPr id="6" name="Retângulo 5"/>
          <p:cNvSpPr/>
          <p:nvPr/>
        </p:nvSpPr>
        <p:spPr>
          <a:xfrm>
            <a:off x="5429256" y="3786190"/>
            <a:ext cx="2401619" cy="276999"/>
          </a:xfrm>
          <a:prstGeom prst="rect">
            <a:avLst/>
          </a:prstGeom>
        </p:spPr>
        <p:txBody>
          <a:bodyPr wrap="none">
            <a:spAutoFit/>
          </a:bodyPr>
          <a:lstStyle/>
          <a:p>
            <a:r>
              <a:rPr lang="pt-BR" sz="1200" dirty="0" smtClean="0">
                <a:latin typeface="Times New Roman" pitchFamily="18" charset="0"/>
                <a:cs typeface="Times New Roman" pitchFamily="18" charset="0"/>
                <a:sym typeface="Wingdings" pitchFamily="2" charset="2"/>
              </a:rPr>
              <a:t>RCOOH + </a:t>
            </a:r>
            <a:r>
              <a:rPr lang="pt-BR" sz="1200" dirty="0" err="1" smtClean="0">
                <a:latin typeface="Times New Roman" pitchFamily="18" charset="0"/>
                <a:cs typeface="Times New Roman" pitchFamily="18" charset="0"/>
                <a:sym typeface="Wingdings" pitchFamily="2" charset="2"/>
              </a:rPr>
              <a:t>R´COOH</a:t>
            </a:r>
            <a:r>
              <a:rPr lang="pt-BR" sz="1200" dirty="0" smtClean="0">
                <a:latin typeface="Times New Roman" pitchFamily="18" charset="0"/>
                <a:cs typeface="Times New Roman" pitchFamily="18" charset="0"/>
                <a:sym typeface="Wingdings" pitchFamily="2" charset="2"/>
              </a:rPr>
              <a:t> + </a:t>
            </a:r>
            <a:r>
              <a:rPr lang="pt-BR" sz="1200" dirty="0" err="1" smtClean="0">
                <a:latin typeface="Times New Roman" pitchFamily="18" charset="0"/>
                <a:cs typeface="Times New Roman" pitchFamily="18" charset="0"/>
                <a:sym typeface="Wingdings" pitchFamily="2" charset="2"/>
              </a:rPr>
              <a:t>R´´COOH</a:t>
            </a:r>
            <a:r>
              <a:rPr lang="pt-BR" sz="1200" dirty="0" smtClean="0">
                <a:latin typeface="Times New Roman" pitchFamily="18" charset="0"/>
                <a:cs typeface="Times New Roman" pitchFamily="18" charset="0"/>
                <a:sym typeface="Wingdings" pitchFamily="2" charset="2"/>
              </a:rPr>
              <a:t> +</a:t>
            </a:r>
            <a:endParaRPr lang="pt-BR" sz="1200" dirty="0">
              <a:latin typeface="Times New Roman" pitchFamily="18" charset="0"/>
              <a:cs typeface="Times New Roman" pitchFamily="18" charset="0"/>
            </a:endParaRPr>
          </a:p>
        </p:txBody>
      </p:sp>
      <p:sp>
        <p:nvSpPr>
          <p:cNvPr id="7" name="CaixaDeTexto 6"/>
          <p:cNvSpPr txBox="1"/>
          <p:nvPr/>
        </p:nvSpPr>
        <p:spPr>
          <a:xfrm>
            <a:off x="7786710" y="4643446"/>
            <a:ext cx="785818" cy="276999"/>
          </a:xfrm>
          <a:prstGeom prst="rect">
            <a:avLst/>
          </a:prstGeom>
          <a:noFill/>
        </p:spPr>
        <p:txBody>
          <a:bodyPr wrap="square" rtlCol="0">
            <a:spAutoFit/>
          </a:bodyPr>
          <a:lstStyle/>
          <a:p>
            <a:r>
              <a:rPr lang="pt-BR" sz="1200" dirty="0" err="1" smtClean="0">
                <a:latin typeface="Times New Roman" pitchFamily="18" charset="0"/>
                <a:cs typeface="Times New Roman" pitchFamily="18" charset="0"/>
              </a:rPr>
              <a:t>Glycerol</a:t>
            </a:r>
            <a:endParaRPr lang="pt-BR" sz="1200" dirty="0">
              <a:latin typeface="Times New Roman" pitchFamily="18" charset="0"/>
              <a:cs typeface="Times New Roman" pitchFamily="18" charset="0"/>
            </a:endParaRPr>
          </a:p>
        </p:txBody>
      </p:sp>
      <p:pic>
        <p:nvPicPr>
          <p:cNvPr id="8" name="Picture 4"/>
          <p:cNvPicPr>
            <a:picLocks noChangeAspect="1" noChangeArrowheads="1"/>
          </p:cNvPicPr>
          <p:nvPr/>
        </p:nvPicPr>
        <p:blipFill>
          <a:blip r:embed="rId4" cstate="print"/>
          <a:srcRect/>
          <a:stretch>
            <a:fillRect/>
          </a:stretch>
        </p:blipFill>
        <p:spPr bwMode="auto">
          <a:xfrm>
            <a:off x="6072198" y="1928802"/>
            <a:ext cx="1073374" cy="17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latin typeface="Times New Roman" pitchFamily="18" charset="0"/>
                <a:cs typeface="Times New Roman" pitchFamily="18" charset="0"/>
              </a:rPr>
              <a:t>Oxidative</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Rancidity</a:t>
            </a:r>
            <a:endParaRPr lang="pt-BR" dirty="0">
              <a:latin typeface="Times New Roman" pitchFamily="18" charset="0"/>
              <a:cs typeface="Times New Roman" pitchFamily="18" charset="0"/>
            </a:endParaRPr>
          </a:p>
        </p:txBody>
      </p:sp>
      <p:sp>
        <p:nvSpPr>
          <p:cNvPr id="3" name="Espaço Reservado para Conteúdo 2"/>
          <p:cNvSpPr>
            <a:spLocks noGrp="1"/>
          </p:cNvSpPr>
          <p:nvPr>
            <p:ph idx="1"/>
          </p:nvPr>
        </p:nvSpPr>
        <p:spPr>
          <a:xfrm>
            <a:off x="457200" y="1571612"/>
            <a:ext cx="8229600" cy="5143535"/>
          </a:xfrm>
        </p:spPr>
        <p:txBody>
          <a:bodyPr>
            <a:normAutofit fontScale="92500" lnSpcReduction="10000"/>
          </a:bodyPr>
          <a:lstStyle/>
          <a:p>
            <a:r>
              <a:rPr lang="en-US" dirty="0" smtClean="0">
                <a:latin typeface="Times New Roman" pitchFamily="18" charset="0"/>
                <a:cs typeface="Times New Roman" pitchFamily="18" charset="0"/>
              </a:rPr>
              <a:t>Due to the oxidation of the fatty acid chains, usually by the addition of oxygen across the C=C double bond in unsaturated fatty acids.</a:t>
            </a:r>
          </a:p>
          <a:p>
            <a:r>
              <a:rPr lang="en-US" dirty="0" smtClean="0">
                <a:latin typeface="Times New Roman" pitchFamily="18" charset="0"/>
                <a:cs typeface="Times New Roman" pitchFamily="18" charset="0"/>
              </a:rPr>
              <a:t>Oily fishes contain a high amount of unsaturated fatty acids and are prone to oxidative rancidity.</a:t>
            </a:r>
          </a:p>
          <a:p>
            <a:r>
              <a:rPr lang="en-US" dirty="0" smtClean="0">
                <a:latin typeface="Times New Roman" pitchFamily="18" charset="0"/>
                <a:cs typeface="Times New Roman" pitchFamily="18" charset="0"/>
              </a:rPr>
              <a:t>Proceeds by a free radical mechanism catalyzed by light in the presence of enzymes or metal ions.</a:t>
            </a:r>
          </a:p>
          <a:p>
            <a:r>
              <a:rPr lang="en-US" dirty="0" smtClean="0">
                <a:latin typeface="Times New Roman" pitchFamily="18" charset="0"/>
                <a:cs typeface="Times New Roman" pitchFamily="18" charset="0"/>
              </a:rPr>
              <a:t>This photo-oxidation leads to the formation of </a:t>
            </a:r>
            <a:r>
              <a:rPr lang="en-US" dirty="0" err="1" smtClean="0">
                <a:latin typeface="Times New Roman" pitchFamily="18" charset="0"/>
                <a:cs typeface="Times New Roman" pitchFamily="18" charset="0"/>
              </a:rPr>
              <a:t>hydroperoxides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Hydroperoxides</a:t>
            </a:r>
            <a:r>
              <a:rPr lang="en-US" dirty="0" smtClean="0">
                <a:latin typeface="Times New Roman" pitchFamily="18" charset="0"/>
                <a:cs typeface="Times New Roman" pitchFamily="18" charset="0"/>
              </a:rPr>
              <a:t> have the formula ROOH and break down to form free radicals due to the weak O</a:t>
            </a:r>
            <a:r>
              <a:rPr lang="en-US" baseline="-25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single bond they contain.</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600" dirty="0" err="1" smtClean="0">
                <a:latin typeface="Times New Roman" pitchFamily="18" charset="0"/>
                <a:cs typeface="Times New Roman" pitchFamily="18" charset="0"/>
              </a:rPr>
              <a:t>Prolonging</a:t>
            </a:r>
            <a:r>
              <a:rPr lang="pt-BR" sz="3600" dirty="0" smtClean="0">
                <a:latin typeface="Times New Roman" pitchFamily="18" charset="0"/>
                <a:cs typeface="Times New Roman" pitchFamily="18" charset="0"/>
              </a:rPr>
              <a:t> </a:t>
            </a:r>
            <a:r>
              <a:rPr lang="pt-BR" sz="3600" dirty="0" err="1" smtClean="0">
                <a:latin typeface="Times New Roman" pitchFamily="18" charset="0"/>
                <a:cs typeface="Times New Roman" pitchFamily="18" charset="0"/>
              </a:rPr>
              <a:t>shelf</a:t>
            </a:r>
            <a:r>
              <a:rPr lang="pt-BR" sz="3600" dirty="0" smtClean="0">
                <a:latin typeface="Times New Roman" pitchFamily="18" charset="0"/>
                <a:cs typeface="Times New Roman" pitchFamily="18" charset="0"/>
              </a:rPr>
              <a:t> </a:t>
            </a:r>
            <a:r>
              <a:rPr lang="pt-BR" sz="3600" dirty="0" err="1" smtClean="0">
                <a:latin typeface="Times New Roman" pitchFamily="18" charset="0"/>
                <a:cs typeface="Times New Roman" pitchFamily="18" charset="0"/>
              </a:rPr>
              <a:t>life</a:t>
            </a:r>
            <a:r>
              <a:rPr lang="pt-BR" sz="3600" dirty="0" smtClean="0">
                <a:latin typeface="Times New Roman" pitchFamily="18" charset="0"/>
                <a:cs typeface="Times New Roman" pitchFamily="18" charset="0"/>
              </a:rPr>
              <a:t> </a:t>
            </a:r>
            <a:r>
              <a:rPr lang="pt-BR" sz="3600" dirty="0" err="1" smtClean="0">
                <a:latin typeface="Times New Roman" pitchFamily="18" charset="0"/>
                <a:cs typeface="Times New Roman" pitchFamily="18" charset="0"/>
              </a:rPr>
              <a:t>and</a:t>
            </a:r>
            <a:r>
              <a:rPr lang="pt-BR" sz="3600" dirty="0" smtClean="0">
                <a:latin typeface="Times New Roman" pitchFamily="18" charset="0"/>
                <a:cs typeface="Times New Roman" pitchFamily="18" charset="0"/>
              </a:rPr>
              <a:t> </a:t>
            </a:r>
            <a:r>
              <a:rPr lang="pt-BR" sz="3600" dirty="0" err="1" smtClean="0">
                <a:latin typeface="Times New Roman" pitchFamily="18" charset="0"/>
                <a:cs typeface="Times New Roman" pitchFamily="18" charset="0"/>
              </a:rPr>
              <a:t>minimizing</a:t>
            </a:r>
            <a:r>
              <a:rPr lang="pt-BR" sz="3600" dirty="0" smtClean="0">
                <a:latin typeface="Times New Roman" pitchFamily="18" charset="0"/>
                <a:cs typeface="Times New Roman" pitchFamily="18" charset="0"/>
              </a:rPr>
              <a:t> </a:t>
            </a:r>
            <a:r>
              <a:rPr lang="pt-BR" sz="3600" dirty="0" err="1" smtClean="0">
                <a:latin typeface="Times New Roman" pitchFamily="18" charset="0"/>
                <a:cs typeface="Times New Roman" pitchFamily="18" charset="0"/>
              </a:rPr>
              <a:t>the</a:t>
            </a:r>
            <a:r>
              <a:rPr lang="pt-BR" sz="3600" dirty="0" smtClean="0">
                <a:latin typeface="Times New Roman" pitchFamily="18" charset="0"/>
                <a:cs typeface="Times New Roman" pitchFamily="18" charset="0"/>
              </a:rPr>
              <a:t> rate </a:t>
            </a:r>
            <a:r>
              <a:rPr lang="pt-BR" sz="3600" dirty="0" err="1" smtClean="0">
                <a:latin typeface="Times New Roman" pitchFamily="18" charset="0"/>
                <a:cs typeface="Times New Roman" pitchFamily="18" charset="0"/>
              </a:rPr>
              <a:t>of</a:t>
            </a:r>
            <a:r>
              <a:rPr lang="pt-BR" sz="3600" dirty="0" smtClean="0">
                <a:latin typeface="Times New Roman" pitchFamily="18" charset="0"/>
                <a:cs typeface="Times New Roman" pitchFamily="18" charset="0"/>
              </a:rPr>
              <a:t> </a:t>
            </a:r>
            <a:r>
              <a:rPr lang="pt-BR" sz="3600" dirty="0" err="1" smtClean="0">
                <a:latin typeface="Times New Roman" pitchFamily="18" charset="0"/>
                <a:cs typeface="Times New Roman" pitchFamily="18" charset="0"/>
              </a:rPr>
              <a:t>rancidity</a:t>
            </a:r>
            <a:endParaRPr lang="pt-BR" sz="3600" dirty="0"/>
          </a:p>
        </p:txBody>
      </p:sp>
      <p:sp>
        <p:nvSpPr>
          <p:cNvPr id="3" name="Espaço Reservado para Conteúdo 2"/>
          <p:cNvSpPr>
            <a:spLocks noGrp="1"/>
          </p:cNvSpPr>
          <p:nvPr>
            <p:ph idx="1"/>
          </p:nvPr>
        </p:nvSpPr>
        <p:spPr>
          <a:xfrm>
            <a:off x="457200" y="1524000"/>
            <a:ext cx="8229600" cy="1447800"/>
          </a:xfrm>
        </p:spPr>
        <p:txBody>
          <a:bodyPr>
            <a:normAutofit lnSpcReduction="10000"/>
          </a:bodyPr>
          <a:lstStyle/>
          <a:p>
            <a:r>
              <a:rPr lang="en-US" sz="1800" dirty="0" smtClean="0">
                <a:latin typeface="Times New Roman" pitchFamily="18" charset="0"/>
                <a:cs typeface="Times New Roman" pitchFamily="18" charset="0"/>
              </a:rPr>
              <a:t>Moulds and bacteria thrive in moderate temperatures, high humidity, and low salt concentration.</a:t>
            </a:r>
          </a:p>
          <a:p>
            <a:r>
              <a:rPr lang="en-US" sz="1800" dirty="0" smtClean="0">
                <a:latin typeface="Times New Roman" pitchFamily="18" charset="0"/>
                <a:cs typeface="Times New Roman" pitchFamily="18" charset="0"/>
              </a:rPr>
              <a:t>Traditional methods of preserving food include: fermentation (with alcohol), preserving with sugar, pickling with vinegar (</a:t>
            </a:r>
            <a:r>
              <a:rPr lang="en-US" sz="1800" dirty="0" err="1" smtClean="0">
                <a:latin typeface="Times New Roman" pitchFamily="18" charset="0"/>
                <a:cs typeface="Times New Roman" pitchFamily="18" charset="0"/>
              </a:rPr>
              <a:t>ethanoic</a:t>
            </a:r>
            <a:r>
              <a:rPr lang="en-US" sz="1800" dirty="0" smtClean="0">
                <a:latin typeface="Times New Roman" pitchFamily="18" charset="0"/>
                <a:cs typeface="Times New Roman" pitchFamily="18" charset="0"/>
              </a:rPr>
              <a:t> acid), salting (with sodium chloride), drying, and smoking.</a:t>
            </a:r>
          </a:p>
          <a:p>
            <a:endParaRPr lang="pt-BR" sz="2000" dirty="0">
              <a:latin typeface="Times New Roman" pitchFamily="18" charset="0"/>
              <a:cs typeface="Times New Roman" pitchFamily="18" charset="0"/>
            </a:endParaRPr>
          </a:p>
        </p:txBody>
      </p:sp>
      <p:graphicFrame>
        <p:nvGraphicFramePr>
          <p:cNvPr id="4" name="Espaço Reservado para Conteúdo 3"/>
          <p:cNvGraphicFramePr>
            <a:graphicFrameLocks/>
          </p:cNvGraphicFramePr>
          <p:nvPr/>
        </p:nvGraphicFramePr>
        <p:xfrm>
          <a:off x="457200" y="2895600"/>
          <a:ext cx="8229600" cy="3672840"/>
        </p:xfrm>
        <a:graphic>
          <a:graphicData uri="http://schemas.openxmlformats.org/drawingml/2006/table">
            <a:tbl>
              <a:tblPr firstRow="1" bandRow="1">
                <a:tableStyleId>{5C22544A-7EE6-4342-B048-85BDC9FD1C3A}</a:tableStyleId>
              </a:tblPr>
              <a:tblGrid>
                <a:gridCol w="2743200"/>
                <a:gridCol w="2743200"/>
                <a:gridCol w="2743200"/>
              </a:tblGrid>
              <a:tr h="228600">
                <a:tc>
                  <a:txBody>
                    <a:bodyPr/>
                    <a:lstStyle/>
                    <a:p>
                      <a:r>
                        <a:rPr lang="pt-BR" sz="1300" dirty="0" err="1" smtClean="0">
                          <a:latin typeface="Times New Roman" pitchFamily="18" charset="0"/>
                          <a:cs typeface="Times New Roman" pitchFamily="18" charset="0"/>
                        </a:rPr>
                        <a:t>Processing</a:t>
                      </a:r>
                      <a:endParaRPr lang="pt-BR" sz="1300" dirty="0">
                        <a:latin typeface="Times New Roman" pitchFamily="18" charset="0"/>
                        <a:cs typeface="Times New Roman" pitchFamily="18" charset="0"/>
                      </a:endParaRPr>
                    </a:p>
                  </a:txBody>
                  <a:tcPr/>
                </a:tc>
                <a:tc>
                  <a:txBody>
                    <a:bodyPr/>
                    <a:lstStyle/>
                    <a:p>
                      <a:r>
                        <a:rPr lang="pt-BR" sz="1300" dirty="0" err="1" smtClean="0">
                          <a:latin typeface="Times New Roman" pitchFamily="18" charset="0"/>
                          <a:cs typeface="Times New Roman" pitchFamily="18" charset="0"/>
                        </a:rPr>
                        <a:t>Packaging</a:t>
                      </a:r>
                      <a:endParaRPr lang="pt-BR" sz="13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300" dirty="0" smtClean="0">
                          <a:latin typeface="Times New Roman" pitchFamily="18" charset="0"/>
                          <a:cs typeface="Times New Roman" pitchFamily="18" charset="0"/>
                        </a:rPr>
                        <a:t>Use </a:t>
                      </a:r>
                      <a:r>
                        <a:rPr lang="pt-BR" sz="1300" dirty="0" err="1" smtClean="0">
                          <a:latin typeface="Times New Roman" pitchFamily="18" charset="0"/>
                          <a:cs typeface="Times New Roman" pitchFamily="18" charset="0"/>
                        </a:rPr>
                        <a:t>of</a:t>
                      </a:r>
                      <a:r>
                        <a:rPr lang="pt-BR" sz="1300" dirty="0" smtClean="0">
                          <a:latin typeface="Times New Roman" pitchFamily="18" charset="0"/>
                          <a:cs typeface="Times New Roman" pitchFamily="18" charset="0"/>
                        </a:rPr>
                        <a:t> </a:t>
                      </a:r>
                      <a:r>
                        <a:rPr lang="pt-BR" sz="1300" dirty="0" err="1" smtClean="0">
                          <a:latin typeface="Times New Roman" pitchFamily="18" charset="0"/>
                          <a:cs typeface="Times New Roman" pitchFamily="18" charset="0"/>
                        </a:rPr>
                        <a:t>additives</a:t>
                      </a:r>
                      <a:endParaRPr lang="pt-BR" sz="1300" dirty="0" smtClean="0">
                        <a:latin typeface="Times New Roman" pitchFamily="18" charset="0"/>
                        <a:cs typeface="Times New Roman" pitchFamily="18" charset="0"/>
                      </a:endParaRPr>
                    </a:p>
                  </a:txBody>
                  <a:tcPr/>
                </a:tc>
              </a:tr>
              <a:tr h="3326179">
                <a:tc>
                  <a:txBody>
                    <a:bodyPr/>
                    <a:lstStyle/>
                    <a:p>
                      <a:pPr>
                        <a:buFont typeface="Arial" pitchFamily="34" charset="0"/>
                        <a:buChar char="•"/>
                      </a:pPr>
                      <a:r>
                        <a:rPr lang="en-US" sz="1200" noProof="0" smtClean="0">
                          <a:latin typeface="Times New Roman" pitchFamily="18" charset="0"/>
                          <a:cs typeface="Times New Roman" pitchFamily="18" charset="0"/>
                        </a:rPr>
                        <a:t>Refrigeration and freezing</a:t>
                      </a:r>
                      <a:r>
                        <a:rPr lang="en-US" sz="1200" baseline="0" noProof="0" smtClean="0">
                          <a:latin typeface="Times New Roman" pitchFamily="18" charset="0"/>
                          <a:cs typeface="Times New Roman" pitchFamily="18" charset="0"/>
                        </a:rPr>
                        <a:t>—storing dairy products at low temperature slows lipase hydrolysis</a:t>
                      </a:r>
                    </a:p>
                    <a:p>
                      <a:pPr>
                        <a:buFont typeface="Arial" pitchFamily="34" charset="0"/>
                        <a:buChar char="•"/>
                      </a:pPr>
                      <a:r>
                        <a:rPr lang="en-US" sz="1200" baseline="0" noProof="0" smtClean="0">
                          <a:latin typeface="Times New Roman" pitchFamily="18" charset="0"/>
                          <a:cs typeface="Times New Roman" pitchFamily="18" charset="0"/>
                        </a:rPr>
                        <a:t>Reducing light levels by using colored glass or keeping in a dark place.</a:t>
                      </a:r>
                    </a:p>
                    <a:p>
                      <a:pPr>
                        <a:buFont typeface="Arial" pitchFamily="34" charset="0"/>
                        <a:buChar char="•"/>
                      </a:pPr>
                      <a:r>
                        <a:rPr lang="en-US" sz="1200" baseline="0" noProof="0" smtClean="0">
                          <a:latin typeface="Times New Roman" pitchFamily="18" charset="0"/>
                          <a:cs typeface="Times New Roman" pitchFamily="18" charset="0"/>
                        </a:rPr>
                        <a:t>Radiation. Using gamma radiation or X-rays to destroy microorganisms.</a:t>
                      </a:r>
                      <a:endParaRPr lang="en-US" sz="1200" noProof="0">
                        <a:latin typeface="Times New Roman" pitchFamily="18" charset="0"/>
                        <a:cs typeface="Times New Roman" pitchFamily="18" charset="0"/>
                      </a:endParaRPr>
                    </a:p>
                  </a:txBody>
                  <a:tcPr/>
                </a:tc>
                <a:tc>
                  <a:txBody>
                    <a:bodyPr/>
                    <a:lstStyle/>
                    <a:p>
                      <a:pPr>
                        <a:buFont typeface="Arial" pitchFamily="34" charset="0"/>
                        <a:buChar char="•"/>
                      </a:pPr>
                      <a:r>
                        <a:rPr lang="en-US" sz="1200" noProof="0" dirty="0" smtClean="0">
                          <a:latin typeface="Times New Roman" pitchFamily="18" charset="0"/>
                          <a:cs typeface="Times New Roman" pitchFamily="18" charset="0"/>
                        </a:rPr>
                        <a:t>Using an</a:t>
                      </a:r>
                      <a:r>
                        <a:rPr lang="en-US" sz="1200" baseline="0" noProof="0" dirty="0" smtClean="0">
                          <a:latin typeface="Times New Roman" pitchFamily="18" charset="0"/>
                          <a:cs typeface="Times New Roman" pitchFamily="18" charset="0"/>
                        </a:rPr>
                        <a:t> inert gas to minimize contact with oxygen.</a:t>
                      </a:r>
                    </a:p>
                    <a:p>
                      <a:pPr>
                        <a:buFont typeface="Arial" pitchFamily="34" charset="0"/>
                        <a:buChar char="•"/>
                      </a:pPr>
                      <a:r>
                        <a:rPr lang="en-US" sz="1200" baseline="0" noProof="0" dirty="0" smtClean="0">
                          <a:latin typeface="Times New Roman" pitchFamily="18" charset="0"/>
                          <a:cs typeface="Times New Roman" pitchFamily="18" charset="0"/>
                        </a:rPr>
                        <a:t>Using hermetic sealing or low-gas permeability packaging film.</a:t>
                      </a:r>
                    </a:p>
                    <a:p>
                      <a:pPr>
                        <a:buFont typeface="Arial" pitchFamily="34" charset="0"/>
                        <a:buChar char="•"/>
                      </a:pPr>
                      <a:r>
                        <a:rPr lang="en-US" sz="1200" baseline="0" noProof="0" dirty="0" smtClean="0">
                          <a:latin typeface="Times New Roman" pitchFamily="18" charset="0"/>
                          <a:cs typeface="Times New Roman" pitchFamily="18" charset="0"/>
                        </a:rPr>
                        <a:t>Keeping jars full to minimize the amount of air in the headspace above oil.</a:t>
                      </a:r>
                    </a:p>
                    <a:p>
                      <a:pPr>
                        <a:buFont typeface="Arial" pitchFamily="34" charset="0"/>
                        <a:buChar char="•"/>
                      </a:pPr>
                      <a:r>
                        <a:rPr lang="en-US" sz="1200" baseline="0" noProof="0" dirty="0" smtClean="0">
                          <a:latin typeface="Times New Roman" pitchFamily="18" charset="0"/>
                          <a:cs typeface="Times New Roman" pitchFamily="18" charset="0"/>
                        </a:rPr>
                        <a:t>Sealing in tin cans.</a:t>
                      </a:r>
                      <a:endParaRPr lang="en-US" sz="1200" noProof="0" dirty="0">
                        <a:latin typeface="Times New Roman" pitchFamily="18" charset="0"/>
                        <a:cs typeface="Times New Roman" pitchFamily="18" charset="0"/>
                      </a:endParaRPr>
                    </a:p>
                  </a:txBody>
                  <a:tcPr/>
                </a:tc>
                <a:tc>
                  <a:txBody>
                    <a:bodyPr/>
                    <a:lstStyle/>
                    <a:p>
                      <a:pPr>
                        <a:buFont typeface="Arial" pitchFamily="34" charset="0"/>
                        <a:buChar char="•"/>
                      </a:pPr>
                      <a:r>
                        <a:rPr lang="en-US" sz="1200" noProof="0" dirty="0" smtClean="0">
                          <a:latin typeface="Times New Roman" pitchFamily="18" charset="0"/>
                          <a:cs typeface="Times New Roman" pitchFamily="18" charset="0"/>
                        </a:rPr>
                        <a:t>To delay onset of enzymatic browning: sodium sulfite, sodium </a:t>
                      </a:r>
                      <a:r>
                        <a:rPr lang="en-US" sz="1200" noProof="0" dirty="0" err="1" smtClean="0">
                          <a:latin typeface="Times New Roman" pitchFamily="18" charset="0"/>
                          <a:cs typeface="Times New Roman" pitchFamily="18" charset="0"/>
                        </a:rPr>
                        <a:t>hydrogensulfite</a:t>
                      </a:r>
                      <a:r>
                        <a:rPr lang="en-US" sz="1200" noProof="0" dirty="0" smtClean="0">
                          <a:latin typeface="Times New Roman" pitchFamily="18" charset="0"/>
                          <a:cs typeface="Times New Roman" pitchFamily="18" charset="0"/>
                        </a:rPr>
                        <a:t>, and citric acid.</a:t>
                      </a:r>
                    </a:p>
                    <a:p>
                      <a:pPr>
                        <a:buFont typeface="Arial" pitchFamily="34" charset="0"/>
                        <a:buChar char="•"/>
                      </a:pPr>
                      <a:r>
                        <a:rPr lang="en-US" sz="1200" noProof="0" dirty="0" smtClean="0">
                          <a:latin typeface="Times New Roman" pitchFamily="18" charset="0"/>
                          <a:cs typeface="Times New Roman" pitchFamily="18" charset="0"/>
                        </a:rPr>
                        <a:t>To</a:t>
                      </a:r>
                      <a:r>
                        <a:rPr lang="en-US" sz="1200" baseline="0" noProof="0" dirty="0" smtClean="0">
                          <a:latin typeface="Times New Roman" pitchFamily="18" charset="0"/>
                          <a:cs typeface="Times New Roman" pitchFamily="18" charset="0"/>
                        </a:rPr>
                        <a:t> cure meat, fix color and inhibit micro-organisms: sodium and potassium nitrite and nitrate.</a:t>
                      </a:r>
                    </a:p>
                    <a:p>
                      <a:pPr>
                        <a:buFont typeface="Arial" pitchFamily="34" charset="0"/>
                        <a:buChar char="•"/>
                      </a:pPr>
                      <a:r>
                        <a:rPr lang="en-US" sz="1200" baseline="0" noProof="0" dirty="0" smtClean="0">
                          <a:latin typeface="Times New Roman" pitchFamily="18" charset="0"/>
                          <a:cs typeface="Times New Roman" pitchFamily="18" charset="0"/>
                        </a:rPr>
                        <a:t>To delay mould and bacterial growth in breads and cheeses: </a:t>
                      </a:r>
                      <a:r>
                        <a:rPr lang="en-US" sz="1200" baseline="0" noProof="0" dirty="0" err="1" smtClean="0">
                          <a:latin typeface="Times New Roman" pitchFamily="18" charset="0"/>
                          <a:cs typeface="Times New Roman" pitchFamily="18" charset="0"/>
                        </a:rPr>
                        <a:t>sorbic</a:t>
                      </a:r>
                      <a:r>
                        <a:rPr lang="en-US" sz="1200" baseline="0" noProof="0" dirty="0" smtClean="0">
                          <a:latin typeface="Times New Roman" pitchFamily="18" charset="0"/>
                          <a:cs typeface="Times New Roman" pitchFamily="18" charset="0"/>
                        </a:rPr>
                        <a:t> and </a:t>
                      </a:r>
                      <a:r>
                        <a:rPr lang="en-US" sz="1200" baseline="0" noProof="0" dirty="0" err="1" smtClean="0">
                          <a:latin typeface="Times New Roman" pitchFamily="18" charset="0"/>
                          <a:cs typeface="Times New Roman" pitchFamily="18" charset="0"/>
                        </a:rPr>
                        <a:t>propanoic</a:t>
                      </a:r>
                      <a:r>
                        <a:rPr lang="en-US" sz="1200" baseline="0" noProof="0" dirty="0" smtClean="0">
                          <a:latin typeface="Times New Roman" pitchFamily="18" charset="0"/>
                          <a:cs typeface="Times New Roman" pitchFamily="18" charset="0"/>
                        </a:rPr>
                        <a:t> acids and calcium and sodium </a:t>
                      </a:r>
                      <a:r>
                        <a:rPr lang="en-US" sz="1200" baseline="0" noProof="0" dirty="0" err="1" smtClean="0">
                          <a:latin typeface="Times New Roman" pitchFamily="18" charset="0"/>
                          <a:cs typeface="Times New Roman" pitchFamily="18" charset="0"/>
                        </a:rPr>
                        <a:t>propanoates</a:t>
                      </a:r>
                      <a:r>
                        <a:rPr lang="en-US" sz="1200" baseline="0" noProof="0" dirty="0" smtClean="0">
                          <a:latin typeface="Times New Roman" pitchFamily="18" charset="0"/>
                          <a:cs typeface="Times New Roman" pitchFamily="18" charset="0"/>
                        </a:rPr>
                        <a:t>.</a:t>
                      </a:r>
                    </a:p>
                    <a:p>
                      <a:pPr>
                        <a:buFont typeface="Arial" pitchFamily="34" charset="0"/>
                        <a:buChar char="•"/>
                      </a:pPr>
                      <a:r>
                        <a:rPr lang="en-US" sz="1200" baseline="0" noProof="0" dirty="0" smtClean="0">
                          <a:latin typeface="Times New Roman" pitchFamily="18" charset="0"/>
                          <a:cs typeface="Times New Roman" pitchFamily="18" charset="0"/>
                        </a:rPr>
                        <a:t>To delay mould and bacterial growth in pickled meats and fish as well as adding flavor: </a:t>
                      </a:r>
                      <a:r>
                        <a:rPr lang="en-US" sz="1200" baseline="0" noProof="0" dirty="0" err="1" smtClean="0">
                          <a:latin typeface="Times New Roman" pitchFamily="18" charset="0"/>
                          <a:cs typeface="Times New Roman" pitchFamily="18" charset="0"/>
                        </a:rPr>
                        <a:t>ethanoic</a:t>
                      </a:r>
                      <a:r>
                        <a:rPr lang="en-US" sz="1200" baseline="0" noProof="0" dirty="0" smtClean="0">
                          <a:latin typeface="Times New Roman" pitchFamily="18" charset="0"/>
                          <a:cs typeface="Times New Roman" pitchFamily="18" charset="0"/>
                        </a:rPr>
                        <a:t> acid and benzoic acid.</a:t>
                      </a:r>
                    </a:p>
                    <a:p>
                      <a:pPr>
                        <a:buFont typeface="Arial" pitchFamily="34" charset="0"/>
                        <a:buChar char="•"/>
                      </a:pPr>
                      <a:r>
                        <a:rPr lang="en-US" sz="1200" baseline="0" noProof="0" dirty="0" smtClean="0">
                          <a:latin typeface="Times New Roman" pitchFamily="18" charset="0"/>
                          <a:cs typeface="Times New Roman" pitchFamily="18" charset="0"/>
                        </a:rPr>
                        <a:t>Antimicrobial agents in fruit juices, carbonated drinks, pickles, and sauerkraut: sodium benzoate and benzoic acid. </a:t>
                      </a:r>
                    </a:p>
                    <a:p>
                      <a:pPr>
                        <a:buFont typeface="Arial" pitchFamily="34" charset="0"/>
                        <a:buChar char="•"/>
                      </a:pPr>
                      <a:endParaRPr lang="en-US" sz="1200" noProof="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latin typeface="Times New Roman" pitchFamily="18" charset="0"/>
                <a:cs typeface="Times New Roman" pitchFamily="18" charset="0"/>
              </a:rPr>
              <a:t>Naturally</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Occuring</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Antioxidants</a:t>
            </a:r>
            <a:endParaRPr lang="pt-BR" dirty="0">
              <a:latin typeface="Times New Roman" pitchFamily="18" charset="0"/>
              <a:cs typeface="Times New Roman" pitchFamily="18" charset="0"/>
            </a:endParaRPr>
          </a:p>
        </p:txBody>
      </p:sp>
      <p:sp>
        <p:nvSpPr>
          <p:cNvPr id="3" name="Espaço Reservado para Conteúdo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Antioxidants delay the onset or slow down the rate at which oxidation occur and hence extend the shelf life of foods.</a:t>
            </a:r>
          </a:p>
          <a:p>
            <a:r>
              <a:rPr lang="en-US" dirty="0" smtClean="0">
                <a:latin typeface="Times New Roman" pitchFamily="18" charset="0"/>
                <a:cs typeface="Times New Roman" pitchFamily="18" charset="0"/>
              </a:rPr>
              <a:t>Naturally occurring antioxidants include: </a:t>
            </a:r>
          </a:p>
          <a:p>
            <a:pPr lvl="1"/>
            <a:r>
              <a:rPr lang="en-US" dirty="0" smtClean="0">
                <a:latin typeface="Times New Roman" pitchFamily="18" charset="0"/>
                <a:cs typeface="Times New Roman" pitchFamily="18" charset="0"/>
              </a:rPr>
              <a:t>Vitamin C (ascorbic acid): found in citrus fruits, green peppers, and potatoes.</a:t>
            </a:r>
          </a:p>
          <a:p>
            <a:pPr lvl="1"/>
            <a:r>
              <a:rPr lang="en-US" dirty="0" smtClean="0">
                <a:latin typeface="Times New Roman" pitchFamily="18" charset="0"/>
                <a:cs typeface="Times New Roman" pitchFamily="18" charset="0"/>
              </a:rPr>
              <a:t>Vitamin E (</a:t>
            </a:r>
            <a:r>
              <a:rPr lang="en-US" dirty="0" err="1" smtClean="0">
                <a:latin typeface="Times New Roman" pitchFamily="18" charset="0"/>
                <a:cs typeface="Times New Roman" pitchFamily="18" charset="0"/>
              </a:rPr>
              <a:t>tocopherols</a:t>
            </a:r>
            <a:r>
              <a:rPr lang="en-US" dirty="0" smtClean="0">
                <a:latin typeface="Times New Roman" pitchFamily="18" charset="0"/>
                <a:cs typeface="Times New Roman" pitchFamily="18" charset="0"/>
              </a:rPr>
              <a:t>): found in nuts, seeds, and whole grains.</a:t>
            </a:r>
          </a:p>
          <a:p>
            <a:pPr lvl="1"/>
            <a:r>
              <a:rPr lang="en-US" dirty="0" smtClean="0">
                <a:latin typeface="Times New Roman" pitchFamily="18" charset="0"/>
                <a:cs typeface="Times New Roman" pitchFamily="18" charset="0"/>
              </a:rPr>
              <a:t>β-carotene: found in carrots, tomatoes, and broccoli.</a:t>
            </a:r>
          </a:p>
          <a:p>
            <a:pPr lvl="1"/>
            <a:r>
              <a:rPr lang="en-US" dirty="0" smtClean="0">
                <a:latin typeface="Times New Roman" pitchFamily="18" charset="0"/>
                <a:cs typeface="Times New Roman" pitchFamily="18" charset="0"/>
              </a:rPr>
              <a:t>Selenium: found in fish, red meat, and garlic.</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latin typeface="Times New Roman" pitchFamily="18" charset="0"/>
                <a:cs typeface="Times New Roman" pitchFamily="18" charset="0"/>
              </a:rPr>
              <a:t>Synthetic</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Antioxidants</a:t>
            </a:r>
            <a:endParaRPr lang="pt-BR" dirty="0">
              <a:latin typeface="Times New Roman" pitchFamily="18" charset="0"/>
              <a:cs typeface="Times New Roman" pitchFamily="18" charset="0"/>
            </a:endParaRPr>
          </a:p>
        </p:txBody>
      </p:sp>
      <p:sp>
        <p:nvSpPr>
          <p:cNvPr id="3" name="Espaço Reservado para Conteúdo 2"/>
          <p:cNvSpPr>
            <a:spLocks noGrp="1"/>
          </p:cNvSpPr>
          <p:nvPr>
            <p:ph idx="1"/>
          </p:nvPr>
        </p:nvSpPr>
        <p:spPr>
          <a:xfrm>
            <a:off x="457200" y="1775191"/>
            <a:ext cx="8229600" cy="4797081"/>
          </a:xfrm>
        </p:spPr>
        <p:txBody>
          <a:bodyPr/>
          <a:lstStyle/>
          <a:p>
            <a:r>
              <a:rPr lang="en-US" dirty="0" smtClean="0">
                <a:latin typeface="Times New Roman" pitchFamily="18" charset="0"/>
                <a:cs typeface="Times New Roman" pitchFamily="18" charset="0"/>
              </a:rPr>
              <a:t>Common structures found in synthetic antioxidants</a:t>
            </a:r>
          </a:p>
          <a:p>
            <a:pPr lvl="1"/>
            <a:r>
              <a:rPr lang="en-US" dirty="0" err="1" smtClean="0">
                <a:latin typeface="Times New Roman" pitchFamily="18" charset="0"/>
                <a:cs typeface="Times New Roman" pitchFamily="18" charset="0"/>
              </a:rPr>
              <a:t>Phenolic</a:t>
            </a:r>
            <a:r>
              <a:rPr lang="en-US" dirty="0" smtClean="0">
                <a:latin typeface="Times New Roman" pitchFamily="18" charset="0"/>
                <a:cs typeface="Times New Roman" pitchFamily="18" charset="0"/>
              </a:rPr>
              <a:t> group (-OH joined directly to a benzene ring).</a:t>
            </a:r>
          </a:p>
          <a:p>
            <a:pPr lvl="1"/>
            <a:r>
              <a:rPr lang="en-US" dirty="0" smtClean="0">
                <a:latin typeface="Times New Roman" pitchFamily="18" charset="0"/>
                <a:cs typeface="Times New Roman" pitchFamily="18" charset="0"/>
              </a:rPr>
              <a:t>Tertiary butyl group (carbon atom bonded directly to three methyl groups).</a:t>
            </a:r>
          </a:p>
          <a:p>
            <a:pPr lvl="2"/>
            <a:r>
              <a:rPr lang="en-US" dirty="0" smtClean="0">
                <a:latin typeface="Times New Roman" pitchFamily="18" charset="0"/>
                <a:cs typeface="Times New Roman" pitchFamily="18" charset="0"/>
              </a:rPr>
              <a:t>Both of these groups are free radical scavengers, meaning they react with and remove free radicals involved in the oxidation of food and thus prolong the shelf life.</a:t>
            </a:r>
          </a:p>
          <a:p>
            <a:pPr lvl="1"/>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Antioxidants in Food</a:t>
            </a:r>
            <a:endParaRPr lang="en-US" dirty="0">
              <a:latin typeface="Times New Roman" pitchFamily="18" charset="0"/>
              <a:cs typeface="Times New Roman" pitchFamily="18" charset="0"/>
            </a:endParaRPr>
          </a:p>
        </p:txBody>
      </p:sp>
      <p:sp>
        <p:nvSpPr>
          <p:cNvPr id="3" name="Text Placeholder 2"/>
          <p:cNvSpPr>
            <a:spLocks noGrp="1"/>
          </p:cNvSpPr>
          <p:nvPr>
            <p:ph type="body" idx="1"/>
          </p:nvPr>
        </p:nvSpPr>
        <p:spPr>
          <a:xfrm>
            <a:off x="457200" y="1524000"/>
            <a:ext cx="4040188" cy="585542"/>
          </a:xfrm>
        </p:spPr>
        <p:txBody>
          <a:bodyPr/>
          <a:lstStyle/>
          <a:p>
            <a:r>
              <a:rPr lang="en-US" dirty="0" smtClean="0">
                <a:latin typeface="Times New Roman" pitchFamily="18" charset="0"/>
                <a:cs typeface="Times New Roman" pitchFamily="18" charset="0"/>
              </a:rPr>
              <a:t>PROS</a:t>
            </a:r>
            <a:endParaRPr lang="en-US" dirty="0">
              <a:latin typeface="Times New Roman" pitchFamily="18" charset="0"/>
              <a:cs typeface="Times New Roman" pitchFamily="18" charset="0"/>
            </a:endParaRPr>
          </a:p>
        </p:txBody>
      </p:sp>
      <p:sp>
        <p:nvSpPr>
          <p:cNvPr id="4" name="Content Placeholder 3"/>
          <p:cNvSpPr>
            <a:spLocks noGrp="1"/>
          </p:cNvSpPr>
          <p:nvPr>
            <p:ph sz="half" idx="2"/>
          </p:nvPr>
        </p:nvSpPr>
        <p:spPr>
          <a:xfrm>
            <a:off x="457200" y="2057400"/>
            <a:ext cx="4040188" cy="4343400"/>
          </a:xfrm>
        </p:spPr>
        <p:txBody>
          <a:bodyPr>
            <a:normAutofit fontScale="92500"/>
          </a:bodyPr>
          <a:lstStyle/>
          <a:p>
            <a:r>
              <a:rPr lang="en-US" dirty="0" smtClean="0">
                <a:latin typeface="Times New Roman" pitchFamily="18" charset="0"/>
                <a:cs typeface="Times New Roman" pitchFamily="18" charset="0"/>
              </a:rPr>
              <a:t>Naturally occurring vitamins C, E, and </a:t>
            </a:r>
            <a:r>
              <a:rPr lang="en-US" dirty="0" err="1" smtClean="0">
                <a:latin typeface="Times New Roman" pitchFamily="18" charset="0"/>
                <a:cs typeface="Times New Roman" pitchFamily="18" charset="0"/>
              </a:rPr>
              <a:t>carotenoids</a:t>
            </a:r>
            <a:r>
              <a:rPr lang="en-US" dirty="0" smtClean="0">
                <a:latin typeface="Times New Roman" pitchFamily="18" charset="0"/>
                <a:cs typeface="Times New Roman" pitchFamily="18" charset="0"/>
              </a:rPr>
              <a:t> reduce the risk of cancer and heart disease by inhibiting the formation of free radicals.</a:t>
            </a:r>
          </a:p>
          <a:p>
            <a:r>
              <a:rPr lang="en-US" dirty="0" smtClean="0">
                <a:latin typeface="Times New Roman" pitchFamily="18" charset="0"/>
                <a:cs typeface="Times New Roman" pitchFamily="18" charset="0"/>
              </a:rPr>
              <a:t>Vitamin C is vital for the production of hormones and collagen.</a:t>
            </a:r>
          </a:p>
          <a:p>
            <a:r>
              <a:rPr lang="en-US" dirty="0" smtClean="0">
                <a:latin typeface="Times New Roman" pitchFamily="18" charset="0"/>
                <a:cs typeface="Times New Roman" pitchFamily="18" charset="0"/>
              </a:rPr>
              <a:t>β- carotene can act as a precursor for vitamin A synthesis and can also give margarine its yellow color.</a:t>
            </a:r>
            <a:endParaRPr lang="en-US" dirty="0">
              <a:latin typeface="Times New Roman" pitchFamily="18" charset="0"/>
              <a:cs typeface="Times New Roman" pitchFamily="18" charset="0"/>
            </a:endParaRPr>
          </a:p>
        </p:txBody>
      </p:sp>
      <p:sp>
        <p:nvSpPr>
          <p:cNvPr id="5" name="Text Placeholder 4"/>
          <p:cNvSpPr>
            <a:spLocks noGrp="1"/>
          </p:cNvSpPr>
          <p:nvPr>
            <p:ph type="body" sz="quarter" idx="3"/>
          </p:nvPr>
        </p:nvSpPr>
        <p:spPr>
          <a:xfrm>
            <a:off x="4648200" y="1524000"/>
            <a:ext cx="4041775" cy="562955"/>
          </a:xfrm>
        </p:spPr>
        <p:txBody>
          <a:bodyPr/>
          <a:lstStyle/>
          <a:p>
            <a:r>
              <a:rPr lang="en-US" dirty="0" smtClean="0">
                <a:latin typeface="Times New Roman" pitchFamily="18" charset="0"/>
                <a:cs typeface="Times New Roman" pitchFamily="18" charset="0"/>
              </a:rPr>
              <a:t>CONS</a:t>
            </a:r>
            <a:endParaRPr lang="en-US" dirty="0">
              <a:latin typeface="Times New Roman" pitchFamily="18" charset="0"/>
              <a:cs typeface="Times New Roman" pitchFamily="18" charset="0"/>
            </a:endParaRPr>
          </a:p>
        </p:txBody>
      </p:sp>
      <p:sp>
        <p:nvSpPr>
          <p:cNvPr id="6" name="Content Placeholder 5"/>
          <p:cNvSpPr>
            <a:spLocks noGrp="1"/>
          </p:cNvSpPr>
          <p:nvPr>
            <p:ph sz="quarter" idx="4"/>
          </p:nvPr>
        </p:nvSpPr>
        <p:spPr>
          <a:xfrm>
            <a:off x="4645025" y="2057400"/>
            <a:ext cx="4041775" cy="4343400"/>
          </a:xfrm>
        </p:spPr>
        <p:txBody>
          <a:bodyPr>
            <a:normAutofit fontScale="92500" lnSpcReduction="20000"/>
          </a:bodyPr>
          <a:lstStyle/>
          <a:p>
            <a:r>
              <a:rPr lang="en-US" dirty="0" smtClean="0">
                <a:latin typeface="Times New Roman" pitchFamily="18" charset="0"/>
                <a:cs typeface="Times New Roman" pitchFamily="18" charset="0"/>
              </a:rPr>
              <a:t>Synthetic antioxidants are thought to be less safe as they do not occur naturally.</a:t>
            </a:r>
          </a:p>
          <a:p>
            <a:r>
              <a:rPr lang="en-US" dirty="0" smtClean="0">
                <a:latin typeface="Times New Roman" pitchFamily="18" charset="0"/>
                <a:cs typeface="Times New Roman" pitchFamily="18" charset="0"/>
              </a:rPr>
              <a:t>Natural antioxidants are more expensive and less effective than synthetic antioxidants and can also add unwanted color and leave an aftertaste in food.</a:t>
            </a:r>
          </a:p>
          <a:p>
            <a:r>
              <a:rPr lang="en-US" dirty="0" smtClean="0">
                <a:latin typeface="Times New Roman" pitchFamily="18" charset="0"/>
                <a:cs typeface="Times New Roman" pitchFamily="18" charset="0"/>
              </a:rPr>
              <a:t>Policies regarding the safe use and labeling of food additives can be difficult to implement and monitor, especially in developing countries and across borders.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Antioxidants in Traditional Food</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Vitamin C and </a:t>
            </a:r>
            <a:r>
              <a:rPr lang="en-US" dirty="0" err="1" smtClean="0">
                <a:latin typeface="Times New Roman" pitchFamily="18" charset="0"/>
                <a:cs typeface="Times New Roman" pitchFamily="18" charset="0"/>
              </a:rPr>
              <a:t>carotenoids</a:t>
            </a:r>
            <a:r>
              <a:rPr lang="en-US" dirty="0" smtClean="0">
                <a:latin typeface="Times New Roman" pitchFamily="18" charset="0"/>
                <a:cs typeface="Times New Roman" pitchFamily="18" charset="0"/>
              </a:rPr>
              <a:t> can be found in many fruits and vegetables.</a:t>
            </a:r>
          </a:p>
          <a:p>
            <a:r>
              <a:rPr lang="en-US" dirty="0" err="1" smtClean="0">
                <a:latin typeface="Times New Roman" pitchFamily="18" charset="0"/>
                <a:cs typeface="Times New Roman" pitchFamily="18" charset="0"/>
              </a:rPr>
              <a:t>Flavonoids</a:t>
            </a:r>
            <a:r>
              <a:rPr lang="en-US" dirty="0" smtClean="0">
                <a:latin typeface="Times New Roman" pitchFamily="18" charset="0"/>
                <a:cs typeface="Times New Roman" pitchFamily="18" charset="0"/>
              </a:rPr>
              <a:t>: </a:t>
            </a:r>
          </a:p>
          <a:p>
            <a:pPr lvl="1"/>
            <a:r>
              <a:rPr lang="en-US" dirty="0" smtClean="0">
                <a:latin typeface="Times New Roman" pitchFamily="18" charset="0"/>
                <a:cs typeface="Times New Roman" pitchFamily="18" charset="0"/>
              </a:rPr>
              <a:t>natural antioxidants. </a:t>
            </a:r>
          </a:p>
          <a:p>
            <a:pPr lvl="1"/>
            <a:r>
              <a:rPr lang="en-US" dirty="0" smtClean="0">
                <a:latin typeface="Times New Roman" pitchFamily="18" charset="0"/>
                <a:cs typeface="Times New Roman" pitchFamily="18" charset="0"/>
              </a:rPr>
              <a:t>Found in red wine, dark chocolate, and oregano.</a:t>
            </a:r>
          </a:p>
          <a:p>
            <a:pPr lvl="1"/>
            <a:r>
              <a:rPr lang="en-US" dirty="0" smtClean="0">
                <a:latin typeface="Times New Roman" pitchFamily="18" charset="0"/>
                <a:cs typeface="Times New Roman" pitchFamily="18" charset="0"/>
              </a:rPr>
              <a:t>Have been linked to lowering levels of LDL (low density lipoprotein) cholesterol and blood sugar levels which reduce high blood pressure and prevent the development of cancerous cells.</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Food and Nutrients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Foods are substances intended for human consumption.</a:t>
            </a:r>
          </a:p>
          <a:p>
            <a:r>
              <a:rPr lang="en-US" sz="2800" dirty="0" smtClean="0">
                <a:latin typeface="Times New Roman" pitchFamily="18" charset="0"/>
                <a:cs typeface="Times New Roman" pitchFamily="18" charset="0"/>
              </a:rPr>
              <a:t>Nutrients are substances obtained from food that keep the body healthy and functioning. They provide energy, regulate growth, and replenish chemicals for the maintenance and repair of the body’s tissues. </a:t>
            </a:r>
          </a:p>
          <a:p>
            <a:pPr lvl="1"/>
            <a:r>
              <a:rPr lang="en-US" dirty="0" smtClean="0">
                <a:latin typeface="Times New Roman" pitchFamily="18" charset="0"/>
                <a:cs typeface="Times New Roman" pitchFamily="18" charset="0"/>
              </a:rPr>
              <a:t>They are divided into six main groups: proteins, carbohydrates, lipids, vitamins, minerals, and water.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Food Color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447800"/>
            <a:ext cx="4343400" cy="5181600"/>
          </a:xfrm>
        </p:spPr>
        <p:txBody>
          <a:bodyPr>
            <a:noAutofit/>
          </a:bodyPr>
          <a:lstStyle/>
          <a:p>
            <a:r>
              <a:rPr lang="en-US" sz="2100" dirty="0" smtClean="0">
                <a:latin typeface="Times New Roman" pitchFamily="18" charset="0"/>
                <a:cs typeface="Times New Roman" pitchFamily="18" charset="0"/>
              </a:rPr>
              <a:t>A food has color because substances are able to absorb and reflect light from the visible region of the electromagnetic spectrum. The light that is reflected is referred to as the complementary color and it is the one that is the one we perceive. </a:t>
            </a:r>
          </a:p>
          <a:p>
            <a:r>
              <a:rPr lang="en-US" sz="2100" dirty="0" smtClean="0">
                <a:latin typeface="Times New Roman" pitchFamily="18" charset="0"/>
                <a:cs typeface="Times New Roman" pitchFamily="18" charset="0"/>
              </a:rPr>
              <a:t>The substances that give food its color can be natural or synthetic.</a:t>
            </a:r>
          </a:p>
          <a:p>
            <a:r>
              <a:rPr lang="en-US" sz="2100" dirty="0" smtClean="0">
                <a:latin typeface="Times New Roman" pitchFamily="18" charset="0"/>
                <a:cs typeface="Times New Roman" pitchFamily="18" charset="0"/>
              </a:rPr>
              <a:t>Natural colorants found in plants and animals are called pigments. </a:t>
            </a:r>
          </a:p>
          <a:p>
            <a:r>
              <a:rPr lang="en-US" sz="2100" dirty="0" smtClean="0">
                <a:latin typeface="Times New Roman" pitchFamily="18" charset="0"/>
                <a:cs typeface="Times New Roman" pitchFamily="18" charset="0"/>
              </a:rPr>
              <a:t>Synthetic food-grade water-soluble substances that are added to food to give color are called dyes.</a:t>
            </a:r>
            <a:endParaRPr lang="en-US" sz="2100" dirty="0">
              <a:latin typeface="Times New Roman" pitchFamily="18" charset="0"/>
              <a:cs typeface="Times New Roman" pitchFamily="18" charset="0"/>
            </a:endParaRPr>
          </a:p>
        </p:txBody>
      </p:sp>
      <p:pic>
        <p:nvPicPr>
          <p:cNvPr id="1026" name="Picture 2" descr="http://www.kitchengalleries.com/newsletters/fall2008/images/color-wheel.jpg"/>
          <p:cNvPicPr>
            <a:picLocks noChangeAspect="1" noChangeArrowheads="1"/>
          </p:cNvPicPr>
          <p:nvPr/>
        </p:nvPicPr>
        <p:blipFill>
          <a:blip r:embed="rId2"/>
          <a:srcRect/>
          <a:stretch>
            <a:fillRect/>
          </a:stretch>
        </p:blipFill>
        <p:spPr bwMode="auto">
          <a:xfrm>
            <a:off x="5029200" y="2133600"/>
            <a:ext cx="3810000" cy="3787389"/>
          </a:xfrm>
          <a:prstGeom prst="rect">
            <a:avLst/>
          </a:prstGeom>
          <a:noFill/>
        </p:spPr>
      </p:pic>
      <p:sp>
        <p:nvSpPr>
          <p:cNvPr id="5" name="TextBox 4"/>
          <p:cNvSpPr txBox="1"/>
          <p:nvPr/>
        </p:nvSpPr>
        <p:spPr>
          <a:xfrm>
            <a:off x="5029200" y="6019800"/>
            <a:ext cx="37338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Complementary colors are opposite to each other.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Analyzing Color From Spectra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75191"/>
            <a:ext cx="4114800" cy="4625609"/>
          </a:xfrm>
        </p:spPr>
        <p:txBody>
          <a:bodyPr/>
          <a:lstStyle/>
          <a:p>
            <a:r>
              <a:rPr lang="en-US" dirty="0" smtClean="0">
                <a:latin typeface="Times New Roman" pitchFamily="18" charset="0"/>
                <a:cs typeface="Times New Roman" pitchFamily="18" charset="0"/>
              </a:rPr>
              <a:t>Visible light wavelength: between 400nm to 700nm.</a:t>
            </a:r>
          </a:p>
          <a:p>
            <a:r>
              <a:rPr lang="en-US" dirty="0" smtClean="0">
                <a:latin typeface="Times New Roman" pitchFamily="18" charset="0"/>
                <a:cs typeface="Times New Roman" pitchFamily="18" charset="0"/>
              </a:rPr>
              <a:t>ROYGBIV</a:t>
            </a:r>
            <a:r>
              <a:rPr lang="en-US" dirty="0" smtClean="0">
                <a:latin typeface="Times New Roman" pitchFamily="18" charset="0"/>
                <a:cs typeface="Times New Roman" pitchFamily="18" charset="0"/>
                <a:sym typeface="Wingdings" pitchFamily="2" charset="2"/>
              </a:rPr>
              <a:t> decreasing wavelength and increasing energy</a:t>
            </a:r>
          </a:p>
          <a:p>
            <a:endParaRPr lang="en-US" dirty="0">
              <a:latin typeface="Times New Roman" pitchFamily="18" charset="0"/>
              <a:cs typeface="Times New Roman" pitchFamily="18" charset="0"/>
            </a:endParaRPr>
          </a:p>
        </p:txBody>
      </p:sp>
      <p:pic>
        <p:nvPicPr>
          <p:cNvPr id="4" name="Picture 2" descr="http://en.wikivisual.com/images/7/73/Chlorophyll_ab_spectra.png"/>
          <p:cNvPicPr>
            <a:picLocks noChangeAspect="1" noChangeArrowheads="1"/>
          </p:cNvPicPr>
          <p:nvPr/>
        </p:nvPicPr>
        <p:blipFill>
          <a:blip r:embed="rId2" cstate="print"/>
          <a:srcRect/>
          <a:stretch>
            <a:fillRect/>
          </a:stretch>
        </p:blipFill>
        <p:spPr bwMode="auto">
          <a:xfrm>
            <a:off x="5181600" y="1828800"/>
            <a:ext cx="3059361" cy="2714644"/>
          </a:xfrm>
          <a:prstGeom prst="rect">
            <a:avLst/>
          </a:prstGeom>
          <a:noFill/>
        </p:spPr>
      </p:pic>
      <p:sp>
        <p:nvSpPr>
          <p:cNvPr id="5" name="TextBox 4"/>
          <p:cNvSpPr txBox="1"/>
          <p:nvPr/>
        </p:nvSpPr>
        <p:spPr>
          <a:xfrm>
            <a:off x="5181600" y="4800600"/>
            <a:ext cx="3276600" cy="1569660"/>
          </a:xfrm>
          <a:prstGeom prst="rect">
            <a:avLst/>
          </a:prstGeom>
          <a:noFill/>
        </p:spPr>
        <p:txBody>
          <a:bodyPr wrap="square" rtlCol="0">
            <a:spAutoFit/>
          </a:bodyPr>
          <a:lstStyle/>
          <a:p>
            <a:r>
              <a:rPr lang="en-US" sz="1600" dirty="0" smtClean="0">
                <a:latin typeface="Times New Roman" pitchFamily="18" charset="0"/>
                <a:cs typeface="Times New Roman" pitchFamily="18" charset="0"/>
              </a:rPr>
              <a:t>Both chlorophylls will be green because the light being transmitted is in the 500-550 nm region of the spectrum. However, they will be slightly different because of the slight differences in the graph.</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Pigments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75191"/>
            <a:ext cx="8229600" cy="1349009"/>
          </a:xfrm>
        </p:spPr>
        <p:txBody>
          <a:bodyPr/>
          <a:lstStyle/>
          <a:p>
            <a:r>
              <a:rPr lang="en-US" dirty="0" smtClean="0">
                <a:latin typeface="Times New Roman" pitchFamily="18" charset="0"/>
                <a:cs typeface="Times New Roman" pitchFamily="18" charset="0"/>
              </a:rPr>
              <a:t>Pigments that occur naturally: </a:t>
            </a:r>
            <a:r>
              <a:rPr lang="en-US" dirty="0" err="1" smtClean="0">
                <a:latin typeface="Times New Roman" pitchFamily="18" charset="0"/>
                <a:cs typeface="Times New Roman" pitchFamily="18" charset="0"/>
              </a:rPr>
              <a:t>anthocyanins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carotenoids</a:t>
            </a:r>
            <a:r>
              <a:rPr lang="en-US" dirty="0" smtClean="0">
                <a:latin typeface="Times New Roman" pitchFamily="18" charset="0"/>
                <a:cs typeface="Times New Roman" pitchFamily="18" charset="0"/>
              </a:rPr>
              <a:t>, chlorophyll, and </a:t>
            </a:r>
            <a:r>
              <a:rPr lang="en-US" dirty="0" err="1" smtClean="0">
                <a:latin typeface="Times New Roman" pitchFamily="18" charset="0"/>
                <a:cs typeface="Times New Roman" pitchFamily="18" charset="0"/>
              </a:rPr>
              <a:t>haem</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685800" y="2971800"/>
          <a:ext cx="7924800" cy="3718560"/>
        </p:xfrm>
        <a:graphic>
          <a:graphicData uri="http://schemas.openxmlformats.org/drawingml/2006/table">
            <a:tbl>
              <a:tblPr firstRow="1" bandRow="1">
                <a:tableStyleId>{5C22544A-7EE6-4342-B048-85BDC9FD1C3A}</a:tableStyleId>
              </a:tblPr>
              <a:tblGrid>
                <a:gridCol w="1981200"/>
                <a:gridCol w="3249168"/>
                <a:gridCol w="1426464"/>
                <a:gridCol w="1267968"/>
              </a:tblGrid>
              <a:tr h="457200">
                <a:tc>
                  <a:txBody>
                    <a:bodyPr/>
                    <a:lstStyle/>
                    <a:p>
                      <a:r>
                        <a:rPr lang="en-US" sz="1600" dirty="0" err="1" smtClean="0">
                          <a:solidFill>
                            <a:schemeClr val="tx1"/>
                          </a:solidFill>
                          <a:latin typeface="Times New Roman" pitchFamily="18" charset="0"/>
                          <a:cs typeface="Times New Roman" pitchFamily="18" charset="0"/>
                        </a:rPr>
                        <a:t>Anthocyanins</a:t>
                      </a:r>
                      <a:endParaRPr lang="en-US" sz="1600" dirty="0">
                        <a:solidFill>
                          <a:schemeClr val="tx1"/>
                        </a:solidFill>
                        <a:latin typeface="Times New Roman" pitchFamily="18" charset="0"/>
                        <a:cs typeface="Times New Roman" pitchFamily="18" charset="0"/>
                      </a:endParaRPr>
                    </a:p>
                  </a:txBody>
                  <a:tcPr/>
                </a:tc>
                <a:tc>
                  <a:txBody>
                    <a:bodyPr/>
                    <a:lstStyle/>
                    <a:p>
                      <a:r>
                        <a:rPr lang="en-US" sz="1600" dirty="0" err="1" smtClean="0">
                          <a:solidFill>
                            <a:schemeClr val="tx1"/>
                          </a:solidFill>
                          <a:latin typeface="Times New Roman" pitchFamily="18" charset="0"/>
                          <a:cs typeface="Times New Roman" pitchFamily="18" charset="0"/>
                        </a:rPr>
                        <a:t>Carotenoids</a:t>
                      </a:r>
                      <a:endParaRPr lang="en-US" sz="1600" dirty="0">
                        <a:solidFill>
                          <a:schemeClr val="tx1"/>
                        </a:solidFill>
                        <a:latin typeface="Times New Roman" pitchFamily="18" charset="0"/>
                        <a:cs typeface="Times New Roman" pitchFamily="18" charset="0"/>
                      </a:endParaRPr>
                    </a:p>
                  </a:txBody>
                  <a:tcPr/>
                </a:tc>
                <a:tc>
                  <a:txBody>
                    <a:bodyPr/>
                    <a:lstStyle/>
                    <a:p>
                      <a:r>
                        <a:rPr lang="en-US" sz="1600" dirty="0" smtClean="0">
                          <a:solidFill>
                            <a:schemeClr val="tx1"/>
                          </a:solidFill>
                          <a:latin typeface="Times New Roman" pitchFamily="18" charset="0"/>
                          <a:cs typeface="Times New Roman" pitchFamily="18" charset="0"/>
                        </a:rPr>
                        <a:t>Chlorophyll</a:t>
                      </a:r>
                      <a:endParaRPr lang="en-US" sz="1600" dirty="0">
                        <a:solidFill>
                          <a:schemeClr val="tx1"/>
                        </a:solidFill>
                        <a:latin typeface="Times New Roman" pitchFamily="18" charset="0"/>
                        <a:cs typeface="Times New Roman" pitchFamily="18" charset="0"/>
                      </a:endParaRPr>
                    </a:p>
                  </a:txBody>
                  <a:tcPr/>
                </a:tc>
                <a:tc>
                  <a:txBody>
                    <a:bodyPr/>
                    <a:lstStyle/>
                    <a:p>
                      <a:r>
                        <a:rPr lang="en-US" sz="1600" dirty="0" err="1" smtClean="0">
                          <a:solidFill>
                            <a:schemeClr val="tx1"/>
                          </a:solidFill>
                          <a:latin typeface="Times New Roman" pitchFamily="18" charset="0"/>
                          <a:cs typeface="Times New Roman" pitchFamily="18" charset="0"/>
                        </a:rPr>
                        <a:t>Haem</a:t>
                      </a:r>
                      <a:endParaRPr lang="en-US" sz="1600" dirty="0">
                        <a:solidFill>
                          <a:schemeClr val="tx1"/>
                        </a:solidFill>
                        <a:latin typeface="Times New Roman" pitchFamily="18" charset="0"/>
                        <a:cs typeface="Times New Roman" pitchFamily="18" charset="0"/>
                      </a:endParaRPr>
                    </a:p>
                  </a:txBody>
                  <a:tcPr/>
                </a:tc>
              </a:tr>
              <a:tr h="1485900">
                <a:tc>
                  <a:txBody>
                    <a:bodyPr/>
                    <a:lstStyle/>
                    <a:p>
                      <a:pPr>
                        <a:buFont typeface="Arial" pitchFamily="34" charset="0"/>
                        <a:buChar char="•"/>
                      </a:pPr>
                      <a:r>
                        <a:rPr lang="en-US" sz="1600" dirty="0" smtClean="0">
                          <a:solidFill>
                            <a:schemeClr val="tx1"/>
                          </a:solidFill>
                          <a:latin typeface="Times New Roman" pitchFamily="18" charset="0"/>
                          <a:cs typeface="Times New Roman" pitchFamily="18" charset="0"/>
                        </a:rPr>
                        <a:t>Most widely occurring pigment in plants.</a:t>
                      </a:r>
                    </a:p>
                    <a:p>
                      <a:pPr>
                        <a:buFont typeface="Arial" pitchFamily="34" charset="0"/>
                        <a:buChar char="•"/>
                      </a:pPr>
                      <a:r>
                        <a:rPr lang="en-US" sz="1600" dirty="0" smtClean="0">
                          <a:solidFill>
                            <a:schemeClr val="tx1"/>
                          </a:solidFill>
                          <a:latin typeface="Times New Roman" pitchFamily="18" charset="0"/>
                          <a:cs typeface="Times New Roman" pitchFamily="18" charset="0"/>
                        </a:rPr>
                        <a:t>Responsible for</a:t>
                      </a:r>
                      <a:r>
                        <a:rPr lang="en-US" sz="1600" baseline="0" dirty="0" smtClean="0">
                          <a:solidFill>
                            <a:schemeClr val="tx1"/>
                          </a:solidFill>
                          <a:latin typeface="Times New Roman" pitchFamily="18" charset="0"/>
                          <a:cs typeface="Times New Roman" pitchFamily="18" charset="0"/>
                        </a:rPr>
                        <a:t> the pink, red, purple, and blue colors in fruits and vegetables, including cranberries, blueberries, strawberries, and raspberries.</a:t>
                      </a:r>
                      <a:endParaRPr lang="en-US" sz="1600" dirty="0">
                        <a:solidFill>
                          <a:schemeClr val="tx1"/>
                        </a:solidFill>
                        <a:latin typeface="Times New Roman" pitchFamily="18" charset="0"/>
                        <a:cs typeface="Times New Roman" pitchFamily="18" charset="0"/>
                      </a:endParaRPr>
                    </a:p>
                  </a:txBody>
                  <a:tcPr/>
                </a:tc>
                <a:tc>
                  <a:txBody>
                    <a:bodyPr/>
                    <a:lstStyle/>
                    <a:p>
                      <a:pPr>
                        <a:buFont typeface="Arial" pitchFamily="34" charset="0"/>
                        <a:buChar char="•"/>
                      </a:pPr>
                      <a:r>
                        <a:rPr lang="en-US" sz="1600" dirty="0" smtClean="0">
                          <a:solidFill>
                            <a:schemeClr val="tx1"/>
                          </a:solidFill>
                          <a:latin typeface="Times New Roman" pitchFamily="18" charset="0"/>
                          <a:cs typeface="Times New Roman" pitchFamily="18" charset="0"/>
                        </a:rPr>
                        <a:t>Most widespread pigments in nature (mostly produced by algae).</a:t>
                      </a:r>
                    </a:p>
                    <a:p>
                      <a:pPr>
                        <a:buFont typeface="Arial" pitchFamily="34" charset="0"/>
                        <a:buChar char="•"/>
                      </a:pPr>
                      <a:r>
                        <a:rPr lang="en-US" sz="1600" dirty="0" smtClean="0">
                          <a:solidFill>
                            <a:schemeClr val="tx1"/>
                          </a:solidFill>
                          <a:latin typeface="Times New Roman" pitchFamily="18" charset="0"/>
                          <a:cs typeface="Times New Roman" pitchFamily="18" charset="0"/>
                        </a:rPr>
                        <a:t>Act as a precursor for vitamin</a:t>
                      </a:r>
                      <a:r>
                        <a:rPr lang="en-US" sz="1600" baseline="0" dirty="0" smtClean="0">
                          <a:solidFill>
                            <a:schemeClr val="tx1"/>
                          </a:solidFill>
                          <a:latin typeface="Times New Roman" pitchFamily="18" charset="0"/>
                          <a:cs typeface="Times New Roman" pitchFamily="18" charset="0"/>
                        </a:rPr>
                        <a:t> A synthesis.</a:t>
                      </a:r>
                      <a:endParaRPr lang="en-US" sz="1600" dirty="0" smtClean="0">
                        <a:solidFill>
                          <a:schemeClr val="tx1"/>
                        </a:solidFill>
                        <a:latin typeface="Times New Roman" pitchFamily="18" charset="0"/>
                        <a:cs typeface="Times New Roman" pitchFamily="18" charset="0"/>
                      </a:endParaRPr>
                    </a:p>
                    <a:p>
                      <a:pPr>
                        <a:buFont typeface="Arial" pitchFamily="34" charset="0"/>
                        <a:buChar char="•"/>
                      </a:pPr>
                      <a:r>
                        <a:rPr lang="en-US" sz="1600" dirty="0" smtClean="0">
                          <a:solidFill>
                            <a:schemeClr val="tx1"/>
                          </a:solidFill>
                          <a:latin typeface="Times New Roman" pitchFamily="18" charset="0"/>
                          <a:cs typeface="Times New Roman" pitchFamily="18" charset="0"/>
                        </a:rPr>
                        <a:t>Colors range from yellow</a:t>
                      </a:r>
                      <a:r>
                        <a:rPr lang="en-US" sz="1600" baseline="0" dirty="0" smtClean="0">
                          <a:solidFill>
                            <a:schemeClr val="tx1"/>
                          </a:solidFill>
                          <a:latin typeface="Times New Roman" pitchFamily="18" charset="0"/>
                          <a:cs typeface="Times New Roman" pitchFamily="18" charset="0"/>
                        </a:rPr>
                        <a:t> to red/orange. It is found in bananas, carrots, tomatoes, watermelon, peppers, and saffron.</a:t>
                      </a:r>
                    </a:p>
                    <a:p>
                      <a:pPr>
                        <a:buFont typeface="Arial" pitchFamily="34" charset="0"/>
                        <a:buChar char="•"/>
                      </a:pPr>
                      <a:r>
                        <a:rPr lang="en-US" sz="1600" dirty="0" smtClean="0">
                          <a:solidFill>
                            <a:schemeClr val="tx1"/>
                          </a:solidFill>
                          <a:latin typeface="Times New Roman" pitchFamily="18" charset="0"/>
                          <a:cs typeface="Times New Roman" pitchFamily="18" charset="0"/>
                        </a:rPr>
                        <a:t>Red </a:t>
                      </a:r>
                      <a:r>
                        <a:rPr lang="en-US" sz="1600" dirty="0" err="1" smtClean="0">
                          <a:solidFill>
                            <a:schemeClr val="tx1"/>
                          </a:solidFill>
                          <a:latin typeface="Times New Roman" pitchFamily="18" charset="0"/>
                          <a:cs typeface="Times New Roman" pitchFamily="18" charset="0"/>
                        </a:rPr>
                        <a:t>astaxanthin</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complexed</a:t>
                      </a:r>
                      <a:r>
                        <a:rPr lang="en-US" sz="1600" baseline="0" dirty="0" smtClean="0">
                          <a:solidFill>
                            <a:schemeClr val="tx1"/>
                          </a:solidFill>
                          <a:latin typeface="Times New Roman" pitchFamily="18" charset="0"/>
                          <a:cs typeface="Times New Roman" pitchFamily="18" charset="0"/>
                        </a:rPr>
                        <a:t> to a protein) is responsible for the blue or green color of live lobsters and crabs and the pink color of salmon and flamingos.</a:t>
                      </a:r>
                      <a:endParaRPr lang="en-US" sz="1600" dirty="0">
                        <a:solidFill>
                          <a:schemeClr val="tx1"/>
                        </a:solidFill>
                        <a:latin typeface="Times New Roman" pitchFamily="18" charset="0"/>
                        <a:cs typeface="Times New Roman" pitchFamily="18" charset="0"/>
                      </a:endParaRPr>
                    </a:p>
                  </a:txBody>
                  <a:tcPr/>
                </a:tc>
                <a:tc>
                  <a:txBody>
                    <a:bodyPr/>
                    <a:lstStyle/>
                    <a:p>
                      <a:pPr>
                        <a:buFont typeface="Arial" pitchFamily="34" charset="0"/>
                        <a:buChar char="•"/>
                      </a:pPr>
                      <a:r>
                        <a:rPr lang="en-US" sz="1600" dirty="0" smtClean="0">
                          <a:solidFill>
                            <a:schemeClr val="tx1"/>
                          </a:solidFill>
                          <a:latin typeface="Times New Roman" pitchFamily="18" charset="0"/>
                          <a:cs typeface="Times New Roman" pitchFamily="18" charset="0"/>
                        </a:rPr>
                        <a:t>Pigments found in green plants that are required for</a:t>
                      </a:r>
                      <a:r>
                        <a:rPr lang="en-US" sz="1600" baseline="0" dirty="0" smtClean="0">
                          <a:solidFill>
                            <a:schemeClr val="tx1"/>
                          </a:solidFill>
                          <a:latin typeface="Times New Roman" pitchFamily="18" charset="0"/>
                          <a:cs typeface="Times New Roman" pitchFamily="18" charset="0"/>
                        </a:rPr>
                        <a:t> photosynthesis.</a:t>
                      </a:r>
                      <a:endParaRPr lang="en-US" sz="1600" dirty="0">
                        <a:solidFill>
                          <a:schemeClr val="tx1"/>
                        </a:solidFill>
                        <a:latin typeface="Times New Roman" pitchFamily="18" charset="0"/>
                        <a:cs typeface="Times New Roman" pitchFamily="18" charset="0"/>
                      </a:endParaRPr>
                    </a:p>
                  </a:txBody>
                  <a:tcPr/>
                </a:tc>
                <a:tc>
                  <a:txBody>
                    <a:bodyPr/>
                    <a:lstStyle/>
                    <a:p>
                      <a:pPr>
                        <a:buFont typeface="Arial" pitchFamily="34" charset="0"/>
                        <a:buChar char="•"/>
                      </a:pPr>
                      <a:r>
                        <a:rPr lang="en-US" sz="1600" dirty="0" err="1" smtClean="0">
                          <a:solidFill>
                            <a:schemeClr val="tx1"/>
                          </a:solidFill>
                          <a:latin typeface="Times New Roman" pitchFamily="18" charset="0"/>
                          <a:cs typeface="Times New Roman" pitchFamily="18" charset="0"/>
                        </a:rPr>
                        <a:t>Myoglobin</a:t>
                      </a:r>
                      <a:r>
                        <a:rPr lang="en-US" sz="1600" dirty="0" smtClean="0">
                          <a:solidFill>
                            <a:schemeClr val="tx1"/>
                          </a:solidFill>
                          <a:latin typeface="Times New Roman" pitchFamily="18" charset="0"/>
                          <a:cs typeface="Times New Roman" pitchFamily="18" charset="0"/>
                        </a:rPr>
                        <a:t> is responsible</a:t>
                      </a:r>
                      <a:r>
                        <a:rPr lang="en-US" sz="1600" baseline="0" dirty="0" smtClean="0">
                          <a:solidFill>
                            <a:schemeClr val="tx1"/>
                          </a:solidFill>
                          <a:latin typeface="Times New Roman" pitchFamily="18" charset="0"/>
                          <a:cs typeface="Times New Roman" pitchFamily="18" charset="0"/>
                        </a:rPr>
                        <a:t> for the purple-red color of fresh meat.</a:t>
                      </a:r>
                      <a:endParaRPr lang="en-US" sz="1600" dirty="0">
                        <a:solidFill>
                          <a:schemeClr val="tx1"/>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Synthetic Colorants (Dyes)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Food additives are given numbers so they are identified. In some parts of the world these are known as E numbers and elsewhere an International Numbering System (INS) is used. </a:t>
            </a:r>
          </a:p>
          <a:p>
            <a:r>
              <a:rPr lang="en-US" dirty="0" smtClean="0">
                <a:latin typeface="Times New Roman" pitchFamily="18" charset="0"/>
                <a:cs typeface="Times New Roman" pitchFamily="18" charset="0"/>
              </a:rPr>
              <a:t>Countries have different regulations and with an international food market a legislation must be employed.</a:t>
            </a:r>
          </a:p>
          <a:p>
            <a:r>
              <a:rPr lang="en-US" dirty="0" smtClean="0">
                <a:latin typeface="Times New Roman" pitchFamily="18" charset="0"/>
                <a:cs typeface="Times New Roman" pitchFamily="18" charset="0"/>
              </a:rPr>
              <a:t>Many dyes used in the past have been shown to be potentially carcinogenic and have been withdrawn.</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4000" dirty="0" err="1" smtClean="0">
                <a:latin typeface="Times New Roman" pitchFamily="18" charset="0"/>
                <a:cs typeface="Times New Roman" pitchFamily="18" charset="0"/>
              </a:rPr>
              <a:t>Factors</a:t>
            </a:r>
            <a:r>
              <a:rPr lang="pt-BR" sz="4000" dirty="0" smtClean="0">
                <a:latin typeface="Times New Roman" pitchFamily="18" charset="0"/>
                <a:cs typeface="Times New Roman" pitchFamily="18" charset="0"/>
              </a:rPr>
              <a:t> </a:t>
            </a:r>
            <a:r>
              <a:rPr lang="pt-BR" sz="4000" dirty="0" err="1" smtClean="0">
                <a:latin typeface="Times New Roman" pitchFamily="18" charset="0"/>
                <a:cs typeface="Times New Roman" pitchFamily="18" charset="0"/>
              </a:rPr>
              <a:t>Affecting</a:t>
            </a:r>
            <a:r>
              <a:rPr lang="pt-BR" sz="4000" dirty="0" smtClean="0">
                <a:latin typeface="Times New Roman" pitchFamily="18" charset="0"/>
                <a:cs typeface="Times New Roman" pitchFamily="18" charset="0"/>
              </a:rPr>
              <a:t> </a:t>
            </a:r>
            <a:r>
              <a:rPr lang="pt-BR" sz="4000" dirty="0" err="1" smtClean="0">
                <a:latin typeface="Times New Roman" pitchFamily="18" charset="0"/>
                <a:cs typeface="Times New Roman" pitchFamily="18" charset="0"/>
              </a:rPr>
              <a:t>the</a:t>
            </a:r>
            <a:r>
              <a:rPr lang="pt-BR" sz="4000" dirty="0" smtClean="0">
                <a:latin typeface="Times New Roman" pitchFamily="18" charset="0"/>
                <a:cs typeface="Times New Roman" pitchFamily="18" charset="0"/>
              </a:rPr>
              <a:t> </a:t>
            </a:r>
            <a:r>
              <a:rPr lang="pt-BR" sz="4000" dirty="0" err="1" smtClean="0">
                <a:latin typeface="Times New Roman" pitchFamily="18" charset="0"/>
                <a:cs typeface="Times New Roman" pitchFamily="18" charset="0"/>
              </a:rPr>
              <a:t>Color</a:t>
            </a:r>
            <a:r>
              <a:rPr lang="pt-BR" sz="4000" dirty="0" smtClean="0">
                <a:latin typeface="Times New Roman" pitchFamily="18" charset="0"/>
                <a:cs typeface="Times New Roman" pitchFamily="18" charset="0"/>
              </a:rPr>
              <a:t> </a:t>
            </a:r>
            <a:r>
              <a:rPr lang="pt-BR" sz="4000" dirty="0" err="1" smtClean="0">
                <a:latin typeface="Times New Roman" pitchFamily="18" charset="0"/>
                <a:cs typeface="Times New Roman" pitchFamily="18" charset="0"/>
              </a:rPr>
              <a:t>Stability</a:t>
            </a:r>
            <a:r>
              <a:rPr lang="pt-BR" sz="4000" dirty="0" smtClean="0">
                <a:latin typeface="Times New Roman" pitchFamily="18" charset="0"/>
                <a:cs typeface="Times New Roman" pitchFamily="18" charset="0"/>
              </a:rPr>
              <a:t> </a:t>
            </a:r>
            <a:r>
              <a:rPr lang="pt-BR" sz="4000" dirty="0" err="1" smtClean="0">
                <a:latin typeface="Times New Roman" pitchFamily="18" charset="0"/>
                <a:cs typeface="Times New Roman" pitchFamily="18" charset="0"/>
              </a:rPr>
              <a:t>of</a:t>
            </a:r>
            <a:r>
              <a:rPr lang="pt-BR" sz="4000" dirty="0" smtClean="0">
                <a:latin typeface="Times New Roman" pitchFamily="18" charset="0"/>
                <a:cs typeface="Times New Roman" pitchFamily="18" charset="0"/>
              </a:rPr>
              <a:t> </a:t>
            </a:r>
            <a:r>
              <a:rPr lang="pt-BR" sz="4000" dirty="0" err="1" smtClean="0">
                <a:latin typeface="Times New Roman" pitchFamily="18" charset="0"/>
                <a:cs typeface="Times New Roman" pitchFamily="18" charset="0"/>
              </a:rPr>
              <a:t>Pigments</a:t>
            </a:r>
            <a:endParaRPr lang="pt-BR" sz="4000" dirty="0">
              <a:latin typeface="Times New Roman" pitchFamily="18" charset="0"/>
              <a:cs typeface="Times New Roman" pitchFamily="18" charset="0"/>
            </a:endParaRPr>
          </a:p>
        </p:txBody>
      </p:sp>
      <p:sp>
        <p:nvSpPr>
          <p:cNvPr id="3" name="Espaço Reservado para Conteúdo 2"/>
          <p:cNvSpPr>
            <a:spLocks noGrp="1"/>
          </p:cNvSpPr>
          <p:nvPr>
            <p:ph idx="1"/>
          </p:nvPr>
        </p:nvSpPr>
        <p:spPr>
          <a:xfrm>
            <a:off x="457200" y="1643051"/>
            <a:ext cx="8229600" cy="4757750"/>
          </a:xfrm>
        </p:spPr>
        <p:txBody>
          <a:bodyPr/>
          <a:lstStyle/>
          <a:p>
            <a:r>
              <a:rPr lang="en-US" dirty="0" smtClean="0">
                <a:latin typeface="Times New Roman" pitchFamily="18" charset="0"/>
                <a:cs typeface="Times New Roman" pitchFamily="18" charset="0"/>
              </a:rPr>
              <a:t>Changes in the structure of a molecule will affect the color because the wavelength of visible light it reflects will change.</a:t>
            </a:r>
          </a:p>
          <a:p>
            <a:r>
              <a:rPr lang="en-US" dirty="0" smtClean="0">
                <a:latin typeface="Times New Roman" pitchFamily="18" charset="0"/>
                <a:cs typeface="Times New Roman" pitchFamily="18" charset="0"/>
              </a:rPr>
              <a:t>These include:</a:t>
            </a:r>
          </a:p>
          <a:p>
            <a:pPr lvl="1"/>
            <a:r>
              <a:rPr lang="en-US" dirty="0" smtClean="0">
                <a:latin typeface="Times New Roman" pitchFamily="18" charset="0"/>
                <a:cs typeface="Times New Roman" pitchFamily="18" charset="0"/>
              </a:rPr>
              <a:t>Oxidation</a:t>
            </a:r>
          </a:p>
          <a:p>
            <a:pPr lvl="1"/>
            <a:r>
              <a:rPr lang="en-US" dirty="0" smtClean="0">
                <a:latin typeface="Times New Roman" pitchFamily="18" charset="0"/>
                <a:cs typeface="Times New Roman" pitchFamily="18" charset="0"/>
              </a:rPr>
              <a:t>Temperature changes</a:t>
            </a:r>
          </a:p>
          <a:p>
            <a:pPr lvl="1"/>
            <a:r>
              <a:rPr lang="en-US" dirty="0" smtClean="0">
                <a:latin typeface="Times New Roman" pitchFamily="18" charset="0"/>
                <a:cs typeface="Times New Roman" pitchFamily="18" charset="0"/>
              </a:rPr>
              <a:t>pH changes</a:t>
            </a:r>
          </a:p>
          <a:p>
            <a:pPr lvl="1"/>
            <a:r>
              <a:rPr lang="en-US" dirty="0" smtClean="0">
                <a:latin typeface="Times New Roman" pitchFamily="18" charset="0"/>
                <a:cs typeface="Times New Roman" pitchFamily="18" charset="0"/>
              </a:rPr>
              <a:t>Presence of metal ions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latin typeface="Times New Roman" pitchFamily="18" charset="0"/>
                <a:cs typeface="Times New Roman" pitchFamily="18" charset="0"/>
              </a:rPr>
              <a:t>Anthocyanins</a:t>
            </a:r>
            <a:endParaRPr lang="pt-BR" dirty="0">
              <a:latin typeface="Times New Roman" pitchFamily="18" charset="0"/>
              <a:cs typeface="Times New Roman" pitchFamily="18" charset="0"/>
            </a:endParaRPr>
          </a:p>
        </p:txBody>
      </p:sp>
      <p:sp>
        <p:nvSpPr>
          <p:cNvPr id="3" name="Espaço Reservado para Conteúdo 2"/>
          <p:cNvSpPr>
            <a:spLocks noGrp="1"/>
          </p:cNvSpPr>
          <p:nvPr>
            <p:ph idx="1"/>
          </p:nvPr>
        </p:nvSpPr>
        <p:spPr>
          <a:xfrm>
            <a:off x="457200" y="1571612"/>
            <a:ext cx="8258204" cy="5143535"/>
          </a:xfrm>
        </p:spPr>
        <p:txBody>
          <a:bodyPr>
            <a:normAutofit fontScale="77500" lnSpcReduction="20000"/>
          </a:bodyPr>
          <a:lstStyle/>
          <a:p>
            <a:r>
              <a:rPr lang="en-US" sz="3400" dirty="0" smtClean="0">
                <a:latin typeface="Times New Roman" pitchFamily="18" charset="0"/>
                <a:cs typeface="Times New Roman" pitchFamily="18" charset="0"/>
              </a:rPr>
              <a:t>Exist in different forms</a:t>
            </a:r>
          </a:p>
          <a:p>
            <a:r>
              <a:rPr lang="en-US" sz="3400" dirty="0" smtClean="0">
                <a:latin typeface="Times New Roman" pitchFamily="18" charset="0"/>
                <a:cs typeface="Times New Roman" pitchFamily="18" charset="0"/>
              </a:rPr>
              <a:t>In aqueous solutions these different forms are in equilibrium with each other.</a:t>
            </a:r>
          </a:p>
          <a:p>
            <a:r>
              <a:rPr lang="en-US" sz="3400" dirty="0" smtClean="0">
                <a:latin typeface="Times New Roman" pitchFamily="18" charset="0"/>
                <a:cs typeface="Times New Roman" pitchFamily="18" charset="0"/>
              </a:rPr>
              <a:t>Changing the pH and the temperature affects the position of equilibrium and therefore the color.</a:t>
            </a:r>
          </a:p>
          <a:p>
            <a:r>
              <a:rPr lang="en-US" sz="3400" dirty="0" smtClean="0">
                <a:latin typeface="Times New Roman" pitchFamily="18" charset="0"/>
                <a:cs typeface="Times New Roman" pitchFamily="18" charset="0"/>
              </a:rPr>
              <a:t>Most highly colored at low pH and at low temperatures.</a:t>
            </a:r>
          </a:p>
          <a:p>
            <a:r>
              <a:rPr lang="en-US" sz="3400" dirty="0" smtClean="0">
                <a:latin typeface="Times New Roman" pitchFamily="18" charset="0"/>
                <a:cs typeface="Times New Roman" pitchFamily="18" charset="0"/>
              </a:rPr>
              <a:t>When exposed to heat the equilibrium moves to the right and the compounds are less thermodynamically stable—which causes a loss of color and browning.</a:t>
            </a:r>
          </a:p>
          <a:p>
            <a:r>
              <a:rPr lang="en-US" sz="3400" dirty="0" err="1" smtClean="0">
                <a:latin typeface="Times New Roman" pitchFamily="18" charset="0"/>
                <a:cs typeface="Times New Roman" pitchFamily="18" charset="0"/>
              </a:rPr>
              <a:t>Quinoid</a:t>
            </a:r>
            <a:r>
              <a:rPr lang="en-US" sz="3400" dirty="0" smtClean="0">
                <a:latin typeface="Times New Roman" pitchFamily="18" charset="0"/>
                <a:cs typeface="Times New Roman" pitchFamily="18" charset="0"/>
              </a:rPr>
              <a:t> (</a:t>
            </a:r>
            <a:r>
              <a:rPr lang="en-US" sz="3400" b="1" dirty="0" smtClean="0">
                <a:latin typeface="Times New Roman" pitchFamily="18" charset="0"/>
                <a:cs typeface="Times New Roman" pitchFamily="18" charset="0"/>
              </a:rPr>
              <a:t>A</a:t>
            </a:r>
            <a:r>
              <a:rPr lang="en-US" sz="3400" dirty="0" smtClean="0">
                <a:latin typeface="Times New Roman" pitchFamily="18" charset="0"/>
                <a:cs typeface="Times New Roman" pitchFamily="18" charset="0"/>
              </a:rPr>
              <a:t>)↔</a:t>
            </a:r>
            <a:r>
              <a:rPr lang="en-US" sz="3400" dirty="0" err="1" smtClean="0">
                <a:latin typeface="Times New Roman" pitchFamily="18" charset="0"/>
                <a:cs typeface="Times New Roman" pitchFamily="18" charset="0"/>
              </a:rPr>
              <a:t>Flavylium</a:t>
            </a:r>
            <a:r>
              <a:rPr lang="en-US" sz="3400" dirty="0" smtClean="0">
                <a:latin typeface="Times New Roman" pitchFamily="18" charset="0"/>
                <a:cs typeface="Times New Roman" pitchFamily="18" charset="0"/>
              </a:rPr>
              <a:t> (</a:t>
            </a:r>
            <a:r>
              <a:rPr lang="en-US" sz="3400" b="1" dirty="0" smtClean="0">
                <a:latin typeface="Times New Roman" pitchFamily="18" charset="0"/>
                <a:cs typeface="Times New Roman" pitchFamily="18" charset="0"/>
              </a:rPr>
              <a:t>A</a:t>
            </a:r>
            <a:r>
              <a:rPr lang="en-US" sz="3400" dirty="0" smtClean="0">
                <a:latin typeface="Times New Roman" pitchFamily="18" charset="0"/>
                <a:cs typeface="Times New Roman" pitchFamily="18" charset="0"/>
              </a:rPr>
              <a:t>H+)↔</a:t>
            </a:r>
            <a:r>
              <a:rPr lang="en-US" sz="3400" dirty="0" err="1" smtClean="0">
                <a:latin typeface="Times New Roman" pitchFamily="18" charset="0"/>
                <a:cs typeface="Times New Roman" pitchFamily="18" charset="0"/>
              </a:rPr>
              <a:t>Carbinol↔Chalcone</a:t>
            </a:r>
            <a:endParaRPr lang="en-US" sz="3400" dirty="0" smtClean="0">
              <a:latin typeface="Times New Roman" pitchFamily="18" charset="0"/>
              <a:cs typeface="Times New Roman" pitchFamily="18" charset="0"/>
            </a:endParaRPr>
          </a:p>
          <a:p>
            <a:pPr>
              <a:buNone/>
            </a:pPr>
            <a:r>
              <a:rPr lang="en-US" sz="3400" dirty="0" smtClean="0">
                <a:latin typeface="Times New Roman" pitchFamily="18" charset="0"/>
                <a:cs typeface="Times New Roman" pitchFamily="18" charset="0"/>
              </a:rPr>
              <a:t>	 (Blue) 		(Red)			    (Colorless)</a:t>
            </a:r>
          </a:p>
          <a:p>
            <a:r>
              <a:rPr lang="en-US" sz="3400" dirty="0" smtClean="0">
                <a:latin typeface="Times New Roman" pitchFamily="18" charset="0"/>
                <a:cs typeface="Times New Roman" pitchFamily="18" charset="0"/>
              </a:rPr>
              <a:t>Form complexes with metal ions such as aluminum ions, Al</a:t>
            </a:r>
            <a:r>
              <a:rPr lang="pt-BR" sz="3400" baseline="30000" dirty="0" smtClean="0">
                <a:latin typeface="Times New Roman" pitchFamily="18" charset="0"/>
                <a:cs typeface="Times New Roman" pitchFamily="18" charset="0"/>
              </a:rPr>
              <a:t>+3</a:t>
            </a:r>
            <a:r>
              <a:rPr lang="en-US" sz="3400" dirty="0" smtClean="0">
                <a:latin typeface="Times New Roman" pitchFamily="18" charset="0"/>
                <a:cs typeface="Times New Roman" pitchFamily="18" charset="0"/>
              </a:rPr>
              <a:t>, and iron (III) ions, Fe</a:t>
            </a:r>
            <a:r>
              <a:rPr lang="pt-BR" sz="3400" baseline="30000" dirty="0" smtClean="0">
                <a:latin typeface="Times New Roman" pitchFamily="18" charset="0"/>
                <a:cs typeface="Times New Roman" pitchFamily="18" charset="0"/>
              </a:rPr>
              <a:t>+3</a:t>
            </a:r>
            <a:r>
              <a:rPr lang="en-US" sz="3400" dirty="0" smtClean="0">
                <a:latin typeface="Times New Roman" pitchFamily="18" charset="0"/>
                <a:cs typeface="Times New Roman" pitchFamily="18" charset="0"/>
              </a:rPr>
              <a:t>. these ions are present in tin cans, which is why food can become discolored if they are inside.</a:t>
            </a:r>
            <a:endParaRPr lang="pt-BR" sz="3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latin typeface="Times New Roman" pitchFamily="18" charset="0"/>
                <a:cs typeface="Times New Roman" pitchFamily="18" charset="0"/>
              </a:rPr>
              <a:t>Carotenoids</a:t>
            </a:r>
            <a:endParaRPr lang="pt-BR" dirty="0">
              <a:latin typeface="Times New Roman" pitchFamily="18" charset="0"/>
              <a:cs typeface="Times New Roman" pitchFamily="18" charset="0"/>
            </a:endParaRPr>
          </a:p>
        </p:txBody>
      </p:sp>
      <p:sp>
        <p:nvSpPr>
          <p:cNvPr id="3" name="Espaço Reservado para Conteúdo 2"/>
          <p:cNvSpPr>
            <a:spLocks noGrp="1"/>
          </p:cNvSpPr>
          <p:nvPr>
            <p:ph idx="1"/>
          </p:nvPr>
        </p:nvSpPr>
        <p:spPr>
          <a:xfrm>
            <a:off x="457200" y="1571613"/>
            <a:ext cx="8229600" cy="4829188"/>
          </a:xfrm>
        </p:spPr>
        <p:txBody>
          <a:bodyPr>
            <a:normAutofit fontScale="85000" lnSpcReduction="20000"/>
          </a:bodyPr>
          <a:lstStyle/>
          <a:p>
            <a:r>
              <a:rPr lang="en-US" dirty="0" smtClean="0">
                <a:latin typeface="Times New Roman" pitchFamily="18" charset="0"/>
                <a:cs typeface="Times New Roman" pitchFamily="18" charset="0"/>
              </a:rPr>
              <a:t>Alternate carbon to carbon single and double bonds which when bonded together make it colored.</a:t>
            </a:r>
          </a:p>
          <a:p>
            <a:r>
              <a:rPr lang="en-US" dirty="0" smtClean="0">
                <a:latin typeface="Times New Roman" pitchFamily="18" charset="0"/>
                <a:cs typeface="Times New Roman" pitchFamily="18" charset="0"/>
              </a:rPr>
              <a:t>Example: β-carotene—an antioxidant and pigment as well.</a:t>
            </a:r>
          </a:p>
          <a:p>
            <a:r>
              <a:rPr lang="en-US" dirty="0" smtClean="0">
                <a:latin typeface="Times New Roman" pitchFamily="18" charset="0"/>
                <a:cs typeface="Times New Roman" pitchFamily="18" charset="0"/>
              </a:rPr>
              <a:t>Because of the </a:t>
            </a:r>
            <a:r>
              <a:rPr lang="en-US" dirty="0" err="1" smtClean="0">
                <a:latin typeface="Times New Roman" pitchFamily="18" charset="0"/>
                <a:cs typeface="Times New Roman" pitchFamily="18" charset="0"/>
              </a:rPr>
              <a:t>unsaturation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carotenoids</a:t>
            </a:r>
            <a:r>
              <a:rPr lang="en-US" dirty="0" smtClean="0">
                <a:latin typeface="Times New Roman" pitchFamily="18" charset="0"/>
                <a:cs typeface="Times New Roman" pitchFamily="18" charset="0"/>
              </a:rPr>
              <a:t> are susceptible to oxidation. The process of oxidation can be catalyzed by light, metals and </a:t>
            </a:r>
            <a:r>
              <a:rPr lang="en-US" dirty="0" err="1" smtClean="0">
                <a:latin typeface="Times New Roman" pitchFamily="18" charset="0"/>
                <a:cs typeface="Times New Roman" pitchFamily="18" charset="0"/>
              </a:rPr>
              <a:t>hydroperoxides</a:t>
            </a:r>
            <a:r>
              <a:rPr lang="en-US" dirty="0" smtClean="0">
                <a:latin typeface="Times New Roman" pitchFamily="18" charset="0"/>
                <a:cs typeface="Times New Roman" pitchFamily="18" charset="0"/>
              </a:rPr>
              <a:t>. This changes the type of bonding and results in the bleaching of color, loss of vitamin A activity and is the cause of bad smells.</a:t>
            </a:r>
          </a:p>
          <a:p>
            <a:r>
              <a:rPr lang="en-US" dirty="0" smtClean="0">
                <a:latin typeface="Times New Roman" pitchFamily="18" charset="0"/>
                <a:cs typeface="Times New Roman" pitchFamily="18" charset="0"/>
              </a:rPr>
              <a:t>Stable up to 50°C and in a pH range of 2-7 and are therefore not degraded by most forms of food processing. When heated the naturally occurring </a:t>
            </a:r>
            <a:r>
              <a:rPr lang="en-US" i="1" dirty="0" smtClean="0">
                <a:latin typeface="Times New Roman" pitchFamily="18" charset="0"/>
                <a:cs typeface="Times New Roman" pitchFamily="18" charset="0"/>
              </a:rPr>
              <a:t>trans</a:t>
            </a:r>
            <a:r>
              <a:rPr lang="en-US" dirty="0" smtClean="0">
                <a:latin typeface="Times New Roman" pitchFamily="18" charset="0"/>
                <a:cs typeface="Times New Roman" pitchFamily="18" charset="0"/>
              </a:rPr>
              <a:t>-isomer rearranges to the </a:t>
            </a:r>
            <a:r>
              <a:rPr lang="en-US" i="1" dirty="0" err="1" smtClean="0">
                <a:latin typeface="Times New Roman" pitchFamily="18" charset="0"/>
                <a:cs typeface="Times New Roman" pitchFamily="18" charset="0"/>
              </a:rPr>
              <a:t>cis</a:t>
            </a:r>
            <a:r>
              <a:rPr lang="en-US" dirty="0" smtClean="0">
                <a:latin typeface="Times New Roman" pitchFamily="18" charset="0"/>
                <a:cs typeface="Times New Roman" pitchFamily="18" charset="0"/>
              </a:rPr>
              <a:t>-isomer.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latin typeface="Times New Roman" pitchFamily="18" charset="0"/>
                <a:cs typeface="Times New Roman" pitchFamily="18" charset="0"/>
              </a:rPr>
              <a:t>Chlorophyll</a:t>
            </a:r>
            <a:endParaRPr lang="pt-BR" dirty="0">
              <a:latin typeface="Times New Roman" pitchFamily="18" charset="0"/>
              <a:cs typeface="Times New Roman" pitchFamily="18" charset="0"/>
            </a:endParaRPr>
          </a:p>
        </p:txBody>
      </p:sp>
      <p:sp>
        <p:nvSpPr>
          <p:cNvPr id="3" name="Espaço Reservado para Conteúdo 2"/>
          <p:cNvSpPr>
            <a:spLocks noGrp="1"/>
          </p:cNvSpPr>
          <p:nvPr>
            <p:ph idx="1"/>
          </p:nvPr>
        </p:nvSpPr>
        <p:spPr>
          <a:xfrm>
            <a:off x="457200" y="1524000"/>
            <a:ext cx="4267200" cy="5333999"/>
          </a:xfrm>
        </p:spPr>
        <p:txBody>
          <a:bodyPr>
            <a:normAutofit fontScale="47500" lnSpcReduction="20000"/>
          </a:bodyPr>
          <a:lstStyle/>
          <a:p>
            <a:r>
              <a:rPr lang="en-US" sz="4200" dirty="0" smtClean="0">
                <a:latin typeface="Times New Roman" pitchFamily="18" charset="0"/>
                <a:cs typeface="Times New Roman" pitchFamily="18" charset="0"/>
              </a:rPr>
              <a:t>Different forms of chlorophyll contain different groups attached in the R- position.</a:t>
            </a:r>
          </a:p>
          <a:p>
            <a:r>
              <a:rPr lang="en-US" sz="4200" dirty="0" smtClean="0">
                <a:latin typeface="Times New Roman" pitchFamily="18" charset="0"/>
                <a:cs typeface="Times New Roman" pitchFamily="18" charset="0"/>
              </a:rPr>
              <a:t>Contains a group with four nitrogen atoms which is called a </a:t>
            </a:r>
            <a:r>
              <a:rPr lang="en-US" sz="4200" dirty="0" err="1" smtClean="0">
                <a:latin typeface="Times New Roman" pitchFamily="18" charset="0"/>
                <a:cs typeface="Times New Roman" pitchFamily="18" charset="0"/>
              </a:rPr>
              <a:t>porphin</a:t>
            </a:r>
            <a:r>
              <a:rPr lang="en-US" sz="4200" dirty="0" smtClean="0">
                <a:latin typeface="Times New Roman" pitchFamily="18" charset="0"/>
                <a:cs typeface="Times New Roman" pitchFamily="18" charset="0"/>
              </a:rPr>
              <a:t>. The </a:t>
            </a:r>
            <a:r>
              <a:rPr lang="en-US" sz="4200" dirty="0" err="1" smtClean="0">
                <a:latin typeface="Times New Roman" pitchFamily="18" charset="0"/>
                <a:cs typeface="Times New Roman" pitchFamily="18" charset="0"/>
              </a:rPr>
              <a:t>porphin</a:t>
            </a:r>
            <a:r>
              <a:rPr lang="en-US" sz="4200" dirty="0" smtClean="0">
                <a:latin typeface="Times New Roman" pitchFamily="18" charset="0"/>
                <a:cs typeface="Times New Roman" pitchFamily="18" charset="0"/>
              </a:rPr>
              <a:t> ring forms a stable complex with a magnesium ion.</a:t>
            </a:r>
          </a:p>
          <a:p>
            <a:r>
              <a:rPr lang="en-US" sz="4200" dirty="0" smtClean="0">
                <a:latin typeface="Times New Roman" pitchFamily="18" charset="0"/>
                <a:cs typeface="Times New Roman" pitchFamily="18" charset="0"/>
              </a:rPr>
              <a:t>The stability depends on the </a:t>
            </a:r>
            <a:r>
              <a:rPr lang="en-US" sz="4200" dirty="0" err="1" smtClean="0">
                <a:latin typeface="Times New Roman" pitchFamily="18" charset="0"/>
                <a:cs typeface="Times New Roman" pitchFamily="18" charset="0"/>
              </a:rPr>
              <a:t>pH.</a:t>
            </a:r>
            <a:r>
              <a:rPr lang="en-US" sz="4200" dirty="0" smtClean="0">
                <a:latin typeface="Times New Roman" pitchFamily="18" charset="0"/>
                <a:cs typeface="Times New Roman" pitchFamily="18" charset="0"/>
              </a:rPr>
              <a:t> In a basic solution with a pH of 9 it is thermodynamically stable but in acidic solution with a pH of 3 it is not. When heated, the cell membrane of the plant deteriorates releasing acids, resulting in the displacement of the magnesium ion by two hydrogen ions. This makes an olive-brown </a:t>
            </a:r>
            <a:r>
              <a:rPr lang="en-US" sz="4200" dirty="0" err="1" smtClean="0">
                <a:latin typeface="Times New Roman" pitchFamily="18" charset="0"/>
                <a:cs typeface="Times New Roman" pitchFamily="18" charset="0"/>
              </a:rPr>
              <a:t>pheophytin</a:t>
            </a:r>
            <a:r>
              <a:rPr lang="en-US" sz="4200" dirty="0" smtClean="0">
                <a:latin typeface="Times New Roman" pitchFamily="18" charset="0"/>
                <a:cs typeface="Times New Roman" pitchFamily="18" charset="0"/>
              </a:rPr>
              <a:t> complex. This breakdown of the cell with heat makes chlorophyll more susceptible to decomposition by light.</a:t>
            </a:r>
          </a:p>
          <a:p>
            <a:endParaRPr lang="pt-BR" dirty="0" smtClean="0">
              <a:latin typeface="Times New Roman" pitchFamily="18" charset="0"/>
              <a:cs typeface="Times New Roman" pitchFamily="18" charset="0"/>
            </a:endParaRPr>
          </a:p>
          <a:p>
            <a:endParaRPr lang="pt-BR" dirty="0">
              <a:latin typeface="Times New Roman" pitchFamily="18" charset="0"/>
              <a:cs typeface="Times New Roman" pitchFamily="18" charset="0"/>
            </a:endParaRPr>
          </a:p>
        </p:txBody>
      </p:sp>
      <p:pic>
        <p:nvPicPr>
          <p:cNvPr id="4098" name="Picture 2" descr="http://upload.wikimedia.org/wikipedia/commons/b/b4/Chlorophyll_c.png"/>
          <p:cNvPicPr>
            <a:picLocks noChangeAspect="1" noChangeArrowheads="1"/>
          </p:cNvPicPr>
          <p:nvPr/>
        </p:nvPicPr>
        <p:blipFill>
          <a:blip r:embed="rId3"/>
          <a:srcRect/>
          <a:stretch>
            <a:fillRect/>
          </a:stretch>
        </p:blipFill>
        <p:spPr bwMode="auto">
          <a:xfrm>
            <a:off x="5029200" y="1828800"/>
            <a:ext cx="3476625" cy="43434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latin typeface="Times New Roman" pitchFamily="18" charset="0"/>
                <a:cs typeface="Times New Roman" pitchFamily="18" charset="0"/>
              </a:rPr>
              <a:t>Haem</a:t>
            </a:r>
            <a:endParaRPr lang="pt-BR" dirty="0">
              <a:latin typeface="Times New Roman" pitchFamily="18" charset="0"/>
              <a:cs typeface="Times New Roman" pitchFamily="18" charset="0"/>
            </a:endParaRPr>
          </a:p>
        </p:txBody>
      </p:sp>
      <p:sp>
        <p:nvSpPr>
          <p:cNvPr id="3" name="Espaço Reservado para Conteúdo 2"/>
          <p:cNvSpPr>
            <a:spLocks noGrp="1"/>
          </p:cNvSpPr>
          <p:nvPr>
            <p:ph idx="1"/>
          </p:nvPr>
        </p:nvSpPr>
        <p:spPr>
          <a:xfrm>
            <a:off x="457200" y="1524001"/>
            <a:ext cx="8229600" cy="5334000"/>
          </a:xfrm>
        </p:spPr>
        <p:txBody>
          <a:bodyPr>
            <a:normAutofit/>
          </a:bodyPr>
          <a:lstStyle/>
          <a:p>
            <a:r>
              <a:rPr lang="en-US" sz="2600" dirty="0" smtClean="0">
                <a:latin typeface="Times New Roman" pitchFamily="18" charset="0"/>
                <a:cs typeface="Times New Roman" pitchFamily="18" charset="0"/>
              </a:rPr>
              <a:t>Contains a </a:t>
            </a:r>
            <a:r>
              <a:rPr lang="en-US" sz="2600" dirty="0" err="1" smtClean="0">
                <a:latin typeface="Times New Roman" pitchFamily="18" charset="0"/>
                <a:cs typeface="Times New Roman" pitchFamily="18" charset="0"/>
              </a:rPr>
              <a:t>porphin</a:t>
            </a:r>
            <a:r>
              <a:rPr lang="en-US" sz="2600" dirty="0" smtClean="0">
                <a:latin typeface="Times New Roman" pitchFamily="18" charset="0"/>
                <a:cs typeface="Times New Roman" pitchFamily="18" charset="0"/>
              </a:rPr>
              <a:t> ring contains a </a:t>
            </a:r>
            <a:r>
              <a:rPr lang="en-US" sz="2600" dirty="0" err="1" smtClean="0">
                <a:latin typeface="Times New Roman" pitchFamily="18" charset="0"/>
                <a:cs typeface="Times New Roman" pitchFamily="18" charset="0"/>
              </a:rPr>
              <a:t>porphin</a:t>
            </a:r>
            <a:r>
              <a:rPr lang="en-US" sz="2600" dirty="0" smtClean="0">
                <a:latin typeface="Times New Roman" pitchFamily="18" charset="0"/>
                <a:cs typeface="Times New Roman" pitchFamily="18" charset="0"/>
              </a:rPr>
              <a:t> ring </a:t>
            </a:r>
            <a:r>
              <a:rPr lang="en-US" sz="2600" dirty="0" err="1" smtClean="0">
                <a:latin typeface="Times New Roman" pitchFamily="18" charset="0"/>
                <a:cs typeface="Times New Roman" pitchFamily="18" charset="0"/>
              </a:rPr>
              <a:t>complexed</a:t>
            </a:r>
            <a:r>
              <a:rPr lang="en-US" sz="2600" dirty="0" smtClean="0">
                <a:latin typeface="Times New Roman" pitchFamily="18" charset="0"/>
                <a:cs typeface="Times New Roman" pitchFamily="18" charset="0"/>
              </a:rPr>
              <a:t> to an iron ring. </a:t>
            </a:r>
          </a:p>
          <a:p>
            <a:r>
              <a:rPr lang="en-US" sz="2600" dirty="0" smtClean="0">
                <a:latin typeface="Times New Roman" pitchFamily="18" charset="0"/>
                <a:cs typeface="Times New Roman" pitchFamily="18" charset="0"/>
              </a:rPr>
              <a:t>During oxidation, oxygen binds to purple-red </a:t>
            </a:r>
            <a:r>
              <a:rPr lang="en-US" sz="2600" dirty="0" err="1" smtClean="0">
                <a:latin typeface="Times New Roman" pitchFamily="18" charset="0"/>
                <a:cs typeface="Times New Roman" pitchFamily="18" charset="0"/>
              </a:rPr>
              <a:t>myoglobin</a:t>
            </a:r>
            <a:r>
              <a:rPr lang="en-US" sz="2600" dirty="0" smtClean="0">
                <a:latin typeface="Times New Roman" pitchFamily="18" charset="0"/>
                <a:cs typeface="Times New Roman" pitchFamily="18" charset="0"/>
              </a:rPr>
              <a:t> (Mb), and red </a:t>
            </a:r>
            <a:r>
              <a:rPr lang="en-US" sz="2600" dirty="0" err="1" smtClean="0">
                <a:latin typeface="Times New Roman" pitchFamily="18" charset="0"/>
                <a:cs typeface="Times New Roman" pitchFamily="18" charset="0"/>
              </a:rPr>
              <a:t>oxymyoglobin</a:t>
            </a:r>
            <a:r>
              <a:rPr lang="en-US" sz="2600" dirty="0" smtClean="0">
                <a:latin typeface="Times New Roman" pitchFamily="18" charset="0"/>
                <a:cs typeface="Times New Roman" pitchFamily="18" charset="0"/>
              </a:rPr>
              <a:t> (MbO</a:t>
            </a:r>
            <a:r>
              <a:rPr lang="en-US" sz="2600" baseline="-25000" dirty="0" smtClean="0">
                <a:latin typeface="Times New Roman" pitchFamily="18" charset="0"/>
                <a:cs typeface="Times New Roman" pitchFamily="18" charset="0"/>
              </a:rPr>
              <a:t>2</a:t>
            </a:r>
            <a:r>
              <a:rPr lang="en-US" sz="2600" dirty="0" smtClean="0">
                <a:latin typeface="Times New Roman" pitchFamily="18" charset="0"/>
                <a:cs typeface="Times New Roman" pitchFamily="18" charset="0"/>
              </a:rPr>
              <a:t>) forms. </a:t>
            </a:r>
          </a:p>
          <a:p>
            <a:pPr lvl="1"/>
            <a:r>
              <a:rPr lang="en-US" sz="2400" dirty="0" smtClean="0">
                <a:latin typeface="Times New Roman" pitchFamily="18" charset="0"/>
                <a:cs typeface="Times New Roman" pitchFamily="18" charset="0"/>
              </a:rPr>
              <a:t>In both the iron in the </a:t>
            </a:r>
            <a:r>
              <a:rPr lang="en-US" sz="2400" dirty="0" err="1" smtClean="0">
                <a:latin typeface="Times New Roman" pitchFamily="18" charset="0"/>
                <a:cs typeface="Times New Roman" pitchFamily="18" charset="0"/>
              </a:rPr>
              <a:t>haem</a:t>
            </a:r>
            <a:r>
              <a:rPr lang="en-US" sz="2400" dirty="0" smtClean="0">
                <a:latin typeface="Times New Roman" pitchFamily="18" charset="0"/>
                <a:cs typeface="Times New Roman" pitchFamily="18" charset="0"/>
              </a:rPr>
              <a:t> group is in the form of Fe</a:t>
            </a:r>
            <a:r>
              <a:rPr lang="en-US" sz="2400" baseline="30000" dirty="0" smtClean="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p>
          <a:p>
            <a:pPr lvl="2"/>
            <a:r>
              <a:rPr lang="en-US" dirty="0" smtClean="0">
                <a:latin typeface="Times New Roman" pitchFamily="18" charset="0"/>
                <a:cs typeface="Times New Roman" pitchFamily="18" charset="0"/>
              </a:rPr>
              <a:t>Through auto-oxidation of Mb and MbO</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the iron changes to Fe</a:t>
            </a:r>
            <a:r>
              <a:rPr lang="en-US" baseline="30000" dirty="0" smtClean="0">
                <a:latin typeface="Times New Roman" pitchFamily="18" charset="0"/>
                <a:cs typeface="Times New Roman" pitchFamily="18" charset="0"/>
              </a:rPr>
              <a:t> 3+</a:t>
            </a:r>
            <a:r>
              <a:rPr lang="en-US" dirty="0" smtClean="0">
                <a:latin typeface="Times New Roman" pitchFamily="18" charset="0"/>
                <a:cs typeface="Times New Roman" pitchFamily="18" charset="0"/>
              </a:rPr>
              <a:t>. –when it is known as </a:t>
            </a:r>
            <a:r>
              <a:rPr lang="en-US" dirty="0" err="1" smtClean="0">
                <a:latin typeface="Times New Roman" pitchFamily="18" charset="0"/>
                <a:cs typeface="Times New Roman" pitchFamily="18" charset="0"/>
              </a:rPr>
              <a:t>metmyoglobin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MMb</a:t>
            </a:r>
            <a:r>
              <a:rPr lang="en-US" dirty="0" smtClean="0">
                <a:latin typeface="Times New Roman" pitchFamily="18" charset="0"/>
                <a:cs typeface="Times New Roman" pitchFamily="18" charset="0"/>
              </a:rPr>
              <a:t>) and has an undesirable brown-red color.</a:t>
            </a:r>
          </a:p>
          <a:p>
            <a:pPr lvl="3"/>
            <a:r>
              <a:rPr lang="en-US" dirty="0" err="1" smtClean="0">
                <a:latin typeface="Times New Roman" pitchFamily="18" charset="0"/>
                <a:cs typeface="Times New Roman" pitchFamily="18" charset="0"/>
              </a:rPr>
              <a:t>Interconvention</a:t>
            </a:r>
            <a:r>
              <a:rPr lang="en-US" dirty="0" smtClean="0">
                <a:latin typeface="Times New Roman" pitchFamily="18" charset="0"/>
                <a:cs typeface="Times New Roman" pitchFamily="18" charset="0"/>
              </a:rPr>
              <a:t> between these forms occur readily:</a:t>
            </a:r>
          </a:p>
          <a:p>
            <a:pPr lvl="3">
              <a:buNone/>
            </a:pPr>
            <a:r>
              <a:rPr lang="en-US" dirty="0" smtClean="0">
                <a:latin typeface="Times New Roman" pitchFamily="18" charset="0"/>
                <a:cs typeface="Times New Roman" pitchFamily="18" charset="0"/>
              </a:rPr>
              <a:t>	MbO</a:t>
            </a:r>
            <a:r>
              <a:rPr lang="en-US" baseline="-25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      Mb      ↔     </a:t>
            </a:r>
            <a:r>
              <a:rPr lang="en-US" dirty="0" err="1" smtClean="0">
                <a:latin typeface="Times New Roman" pitchFamily="18" charset="0"/>
                <a:cs typeface="Times New Roman" pitchFamily="18" charset="0"/>
              </a:rPr>
              <a:t>MMb</a:t>
            </a:r>
            <a:endParaRPr lang="en-US" dirty="0" smtClean="0">
              <a:latin typeface="Times New Roman" pitchFamily="18" charset="0"/>
              <a:cs typeface="Times New Roman" pitchFamily="18" charset="0"/>
            </a:endParaRPr>
          </a:p>
          <a:p>
            <a:pPr lvl="3">
              <a:buNone/>
            </a:pPr>
            <a:r>
              <a:rPr lang="en-US" dirty="0" smtClean="0">
                <a:latin typeface="Times New Roman" pitchFamily="18" charset="0"/>
                <a:cs typeface="Times New Roman" pitchFamily="18" charset="0"/>
              </a:rPr>
              <a:t>	(red)          (purple-red)      (brown)</a:t>
            </a:r>
          </a:p>
          <a:p>
            <a:pPr lvl="3"/>
            <a:r>
              <a:rPr lang="en-US" dirty="0" smtClean="0">
                <a:latin typeface="Times New Roman" pitchFamily="18" charset="0"/>
                <a:cs typeface="Times New Roman" pitchFamily="18" charset="0"/>
              </a:rPr>
              <a:t>To minimize rate of formation of </a:t>
            </a:r>
            <a:r>
              <a:rPr lang="en-US" dirty="0" err="1" smtClean="0">
                <a:latin typeface="Times New Roman" pitchFamily="18" charset="0"/>
                <a:cs typeface="Times New Roman" pitchFamily="18" charset="0"/>
              </a:rPr>
              <a:t>MMb</a:t>
            </a:r>
            <a:r>
              <a:rPr lang="en-US" dirty="0" smtClean="0">
                <a:latin typeface="Times New Roman" pitchFamily="18" charset="0"/>
                <a:cs typeface="Times New Roman" pitchFamily="18" charset="0"/>
              </a:rPr>
              <a:t> from auto-oxidation, meat can be stored free of oxygen with the methods stated previously.</a:t>
            </a:r>
          </a:p>
          <a:p>
            <a:pPr lvl="3">
              <a:buNone/>
            </a:pPr>
            <a:endParaRPr lang="en-US" dirty="0" smtClean="0">
              <a:latin typeface="Times New Roman" pitchFamily="18" charset="0"/>
              <a:cs typeface="Times New Roman" pitchFamily="18" charset="0"/>
            </a:endParaRPr>
          </a:p>
          <a:p>
            <a:pPr lvl="3"/>
            <a:endParaRPr lang="en-US" dirty="0" smtClean="0">
              <a:latin typeface="Times New Roman" pitchFamily="18" charset="0"/>
              <a:cs typeface="Times New Roman" pitchFamily="18" charset="0"/>
            </a:endParaRPr>
          </a:p>
          <a:p>
            <a:endParaRPr lang="pt-BR" dirty="0" smtClean="0">
              <a:latin typeface="Times New Roman" pitchFamily="18" charset="0"/>
              <a:cs typeface="Times New Roman" pitchFamily="18" charset="0"/>
            </a:endParaRPr>
          </a:p>
          <a:p>
            <a:endParaRPr lang="pt-B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err="1" smtClean="0">
                <a:latin typeface="Times New Roman" pitchFamily="18" charset="0"/>
                <a:cs typeface="Times New Roman" pitchFamily="18" charset="0"/>
              </a:rPr>
              <a:t>Non-Enzymatic</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Browning</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of</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Food</a:t>
            </a:r>
            <a:endParaRPr lang="pt-BR" dirty="0">
              <a:latin typeface="Times New Roman" pitchFamily="18" charset="0"/>
              <a:cs typeface="Times New Roman" pitchFamily="18" charset="0"/>
            </a:endParaRPr>
          </a:p>
        </p:txBody>
      </p:sp>
      <p:sp>
        <p:nvSpPr>
          <p:cNvPr id="3" name="Espaço Reservado para Conteúdo 2"/>
          <p:cNvSpPr>
            <a:spLocks noGrp="1"/>
          </p:cNvSpPr>
          <p:nvPr>
            <p:ph idx="1"/>
          </p:nvPr>
        </p:nvSpPr>
        <p:spPr>
          <a:xfrm>
            <a:off x="457200" y="1524001"/>
            <a:ext cx="8229600" cy="5334000"/>
          </a:xfrm>
        </p:spPr>
        <p:txBody>
          <a:bodyPr>
            <a:normAutofit fontScale="92500" lnSpcReduction="20000"/>
          </a:bodyPr>
          <a:lstStyle/>
          <a:p>
            <a:r>
              <a:rPr lang="en-US" dirty="0" err="1" smtClean="0">
                <a:latin typeface="Times New Roman" pitchFamily="18" charset="0"/>
                <a:cs typeface="Times New Roman" pitchFamily="18" charset="0"/>
              </a:rPr>
              <a:t>Caramelization</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Foods that are high in carbohydrate content and lacking nitrogen containing compounds can be caramelized; e.g. sucrose and glucose.</a:t>
            </a:r>
          </a:p>
          <a:p>
            <a:pPr lvl="1"/>
            <a:r>
              <a:rPr lang="en-US" dirty="0" smtClean="0">
                <a:latin typeface="Times New Roman" pitchFamily="18" charset="0"/>
                <a:cs typeface="Times New Roman" pitchFamily="18" charset="0"/>
              </a:rPr>
              <a:t>Can be achieved by heating</a:t>
            </a:r>
          </a:p>
          <a:p>
            <a:pPr lvl="1"/>
            <a:r>
              <a:rPr lang="en-US" dirty="0" smtClean="0">
                <a:latin typeface="Times New Roman" pitchFamily="18" charset="0"/>
                <a:cs typeface="Times New Roman" pitchFamily="18" charset="0"/>
              </a:rPr>
              <a:t>Sucrose and glucose can form acids, sweets, and bitter derivatives, volatile molecule with a caramel aroma and brown colored polymers.</a:t>
            </a:r>
          </a:p>
          <a:p>
            <a:pPr lvl="1"/>
            <a:r>
              <a:rPr lang="en-US" dirty="0" smtClean="0">
                <a:latin typeface="Times New Roman" pitchFamily="18" charset="0"/>
                <a:cs typeface="Times New Roman" pitchFamily="18" charset="0"/>
              </a:rPr>
              <a:t>Temperature and pH affect the rate of </a:t>
            </a:r>
            <a:r>
              <a:rPr lang="en-US" dirty="0" err="1" smtClean="0">
                <a:latin typeface="Times New Roman" pitchFamily="18" charset="0"/>
                <a:cs typeface="Times New Roman" pitchFamily="18" charset="0"/>
              </a:rPr>
              <a:t>caramelization</a:t>
            </a:r>
            <a:r>
              <a:rPr lang="en-US" dirty="0" smtClean="0">
                <a:latin typeface="Times New Roman" pitchFamily="18" charset="0"/>
                <a:cs typeface="Times New Roman" pitchFamily="18" charset="0"/>
              </a:rPr>
              <a:t>. Catalysis occurs with pH values below 3 and above 9. </a:t>
            </a:r>
            <a:r>
              <a:rPr lang="en-US" dirty="0" err="1" smtClean="0">
                <a:latin typeface="Times New Roman" pitchFamily="18" charset="0"/>
                <a:cs typeface="Times New Roman" pitchFamily="18" charset="0"/>
              </a:rPr>
              <a:t>Caramelization</a:t>
            </a:r>
            <a:r>
              <a:rPr lang="en-US" dirty="0" smtClean="0">
                <a:latin typeface="Times New Roman" pitchFamily="18" charset="0"/>
                <a:cs typeface="Times New Roman" pitchFamily="18" charset="0"/>
              </a:rPr>
              <a:t> will happen with a temperature above 120°C as foods with high sugar content are baked or roasted. </a:t>
            </a:r>
          </a:p>
          <a:p>
            <a:pPr lvl="1"/>
            <a:r>
              <a:rPr lang="en-US" dirty="0" smtClean="0">
                <a:latin typeface="Times New Roman" pitchFamily="18" charset="0"/>
                <a:cs typeface="Times New Roman" pitchFamily="18" charset="0"/>
              </a:rPr>
              <a:t>Example: browning on the top of baked egg dishes.</a:t>
            </a:r>
          </a:p>
          <a:p>
            <a:pPr lvl="1"/>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Carbohydrates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1"/>
            <a:ext cx="8229600" cy="4876800"/>
          </a:xfrm>
        </p:spPr>
        <p:txBody>
          <a:bodyPr>
            <a:normAutofit fontScale="92500" lnSpcReduction="20000"/>
          </a:bodyPr>
          <a:lstStyle/>
          <a:p>
            <a:r>
              <a:rPr lang="en-US" sz="3600" dirty="0" smtClean="0">
                <a:latin typeface="Times New Roman" pitchFamily="18" charset="0"/>
                <a:cs typeface="Times New Roman" pitchFamily="18" charset="0"/>
              </a:rPr>
              <a:t>Simple carbohydrates are known as </a:t>
            </a:r>
            <a:r>
              <a:rPr lang="en-US" sz="3600" dirty="0" err="1" smtClean="0">
                <a:latin typeface="Times New Roman" pitchFamily="18" charset="0"/>
                <a:cs typeface="Times New Roman" pitchFamily="18" charset="0"/>
              </a:rPr>
              <a:t>monosaccharides</a:t>
            </a:r>
            <a:r>
              <a:rPr lang="en-US" sz="3600" dirty="0" smtClean="0">
                <a:latin typeface="Times New Roman" pitchFamily="18" charset="0"/>
                <a:cs typeface="Times New Roman" pitchFamily="18" charset="0"/>
              </a:rPr>
              <a:t> with an empirical formula of CH</a:t>
            </a:r>
            <a:r>
              <a:rPr lang="en-US" sz="2000" dirty="0" smtClean="0">
                <a:latin typeface="Times New Roman" pitchFamily="18" charset="0"/>
                <a:cs typeface="Times New Roman" pitchFamily="18" charset="0"/>
              </a:rPr>
              <a:t>2</a:t>
            </a:r>
            <a:r>
              <a:rPr lang="en-US" sz="3600" dirty="0" smtClean="0">
                <a:latin typeface="Times New Roman" pitchFamily="18" charset="0"/>
                <a:cs typeface="Times New Roman" pitchFamily="18" charset="0"/>
              </a:rPr>
              <a:t>O. </a:t>
            </a:r>
          </a:p>
          <a:p>
            <a:r>
              <a:rPr lang="en-US" sz="3600" dirty="0" smtClean="0">
                <a:latin typeface="Times New Roman" pitchFamily="18" charset="0"/>
                <a:cs typeface="Times New Roman" pitchFamily="18" charset="0"/>
              </a:rPr>
              <a:t>Contain a carbonyl group (C=O) and at least two OH groups.</a:t>
            </a:r>
          </a:p>
          <a:p>
            <a:r>
              <a:rPr lang="en-US" sz="3600" dirty="0" smtClean="0">
                <a:latin typeface="Times New Roman" pitchFamily="18" charset="0"/>
                <a:cs typeface="Times New Roman" pitchFamily="18" charset="0"/>
              </a:rPr>
              <a:t>Have between three and six carbon atoms.</a:t>
            </a:r>
          </a:p>
          <a:p>
            <a:r>
              <a:rPr lang="en-US" sz="3600" dirty="0" err="1" smtClean="0">
                <a:latin typeface="Times New Roman" pitchFamily="18" charset="0"/>
                <a:cs typeface="Times New Roman" pitchFamily="18" charset="0"/>
              </a:rPr>
              <a:t>Monosaccharides</a:t>
            </a:r>
            <a:r>
              <a:rPr lang="en-US" sz="3600" dirty="0" smtClean="0">
                <a:latin typeface="Times New Roman" pitchFamily="18" charset="0"/>
                <a:cs typeface="Times New Roman" pitchFamily="18" charset="0"/>
              </a:rPr>
              <a:t> can undergo condensation reactions to form disaccharides and eventually polysaccharides.</a:t>
            </a:r>
          </a:p>
          <a:p>
            <a:endParaRPr lang="en-US"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Monosaccharides</a:t>
            </a:r>
            <a:r>
              <a:rPr lang="en-US" sz="2000" dirty="0" smtClean="0">
                <a:latin typeface="Times New Roman" pitchFamily="18" charset="0"/>
                <a:cs typeface="Times New Roman" pitchFamily="18" charset="0"/>
              </a:rPr>
              <a:t> with the general formula C</a:t>
            </a:r>
            <a:r>
              <a:rPr lang="en-US" sz="2000" baseline="-25000" dirty="0" smtClean="0"/>
              <a:t> 5</a:t>
            </a:r>
            <a:r>
              <a:rPr lang="en-US" sz="2000" dirty="0" smtClean="0">
                <a:latin typeface="Times New Roman" pitchFamily="18" charset="0"/>
                <a:cs typeface="Times New Roman" pitchFamily="18" charset="0"/>
              </a:rPr>
              <a:t>H</a:t>
            </a:r>
            <a:r>
              <a:rPr lang="en-US" sz="2000" baseline="-25000" dirty="0" smtClean="0"/>
              <a:t> 12</a:t>
            </a:r>
            <a:r>
              <a:rPr lang="en-US" sz="2000" dirty="0" smtClean="0">
                <a:latin typeface="Times New Roman" pitchFamily="18" charset="0"/>
                <a:cs typeface="Times New Roman" pitchFamily="18" charset="0"/>
              </a:rPr>
              <a:t>O</a:t>
            </a:r>
            <a:r>
              <a:rPr lang="en-US" sz="2000" baseline="-25000" dirty="0" smtClean="0"/>
              <a:t> 6</a:t>
            </a:r>
            <a:r>
              <a:rPr lang="en-US" sz="2000" dirty="0" smtClean="0">
                <a:latin typeface="Times New Roman" pitchFamily="18" charset="0"/>
                <a:cs typeface="Times New Roman" pitchFamily="18" charset="0"/>
              </a:rPr>
              <a:t> are known as </a:t>
            </a:r>
            <a:r>
              <a:rPr lang="en-US" sz="2000" dirty="0" err="1" smtClean="0">
                <a:latin typeface="Times New Roman" pitchFamily="18" charset="0"/>
                <a:cs typeface="Times New Roman" pitchFamily="18" charset="0"/>
              </a:rPr>
              <a:t>pentoses</a:t>
            </a:r>
            <a:r>
              <a:rPr lang="en-US" sz="2000" dirty="0" smtClean="0">
                <a:latin typeface="Times New Roman" pitchFamily="18" charset="0"/>
                <a:cs typeface="Times New Roman" pitchFamily="18" charset="0"/>
              </a:rPr>
              <a:t> (e.g. ribose) and </a:t>
            </a:r>
            <a:r>
              <a:rPr lang="en-US" sz="2000" dirty="0" err="1" smtClean="0">
                <a:latin typeface="Times New Roman" pitchFamily="18" charset="0"/>
                <a:cs typeface="Times New Roman" pitchFamily="18" charset="0"/>
              </a:rPr>
              <a:t>monosaccharides</a:t>
            </a:r>
            <a:r>
              <a:rPr lang="en-US" sz="2000" dirty="0" smtClean="0">
                <a:latin typeface="Times New Roman" pitchFamily="18" charset="0"/>
                <a:cs typeface="Times New Roman" pitchFamily="18" charset="0"/>
              </a:rPr>
              <a:t> with the general formula C</a:t>
            </a:r>
            <a:r>
              <a:rPr lang="en-US" sz="2000" baseline="-25000" dirty="0" smtClean="0"/>
              <a:t> 6</a:t>
            </a:r>
            <a:r>
              <a:rPr lang="en-US" sz="2000" dirty="0" smtClean="0">
                <a:latin typeface="Times New Roman" pitchFamily="18" charset="0"/>
                <a:cs typeface="Times New Roman" pitchFamily="18" charset="0"/>
              </a:rPr>
              <a:t>H</a:t>
            </a:r>
            <a:r>
              <a:rPr lang="en-US" sz="2000" baseline="-25000" dirty="0" smtClean="0"/>
              <a:t> 12</a:t>
            </a:r>
            <a:r>
              <a:rPr lang="en-US" sz="2000" dirty="0" smtClean="0">
                <a:latin typeface="Times New Roman" pitchFamily="18" charset="0"/>
                <a:cs typeface="Times New Roman" pitchFamily="18" charset="0"/>
              </a:rPr>
              <a:t>O</a:t>
            </a:r>
            <a:r>
              <a:rPr lang="en-US" sz="2000" baseline="-25000" dirty="0" smtClean="0"/>
              <a:t>6</a:t>
            </a:r>
            <a:r>
              <a:rPr lang="en-US" sz="2000" dirty="0" smtClean="0">
                <a:latin typeface="Times New Roman" pitchFamily="18" charset="0"/>
                <a:cs typeface="Times New Roman" pitchFamily="18" charset="0"/>
              </a:rPr>
              <a:t> are known as </a:t>
            </a:r>
            <a:r>
              <a:rPr lang="en-US" sz="2000" dirty="0" err="1" smtClean="0">
                <a:latin typeface="Times New Roman" pitchFamily="18" charset="0"/>
                <a:cs typeface="Times New Roman" pitchFamily="18" charset="0"/>
              </a:rPr>
              <a:t>hexoses</a:t>
            </a:r>
            <a:r>
              <a:rPr lang="en-US" sz="2000" dirty="0" smtClean="0">
                <a:latin typeface="Times New Roman" pitchFamily="18" charset="0"/>
                <a:cs typeface="Times New Roman" pitchFamily="18" charset="0"/>
              </a:rPr>
              <a:t> (e.g. glucose).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latin typeface="Times New Roman" pitchFamily="18" charset="0"/>
                <a:cs typeface="Times New Roman" pitchFamily="18" charset="0"/>
              </a:rPr>
              <a:t>Maillard</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Reaction</a:t>
            </a:r>
            <a:endParaRPr lang="pt-BR" dirty="0">
              <a:latin typeface="Times New Roman" pitchFamily="18" charset="0"/>
              <a:cs typeface="Times New Roman" pitchFamily="18" charset="0"/>
            </a:endParaRPr>
          </a:p>
        </p:txBody>
      </p:sp>
      <p:sp>
        <p:nvSpPr>
          <p:cNvPr id="3" name="Espaço Reservado para Conteúdo 2"/>
          <p:cNvSpPr>
            <a:spLocks noGrp="1"/>
          </p:cNvSpPr>
          <p:nvPr>
            <p:ph idx="1"/>
          </p:nvPr>
        </p:nvSpPr>
        <p:spPr>
          <a:xfrm>
            <a:off x="457200" y="1600201"/>
            <a:ext cx="8229600" cy="5257800"/>
          </a:xfrm>
        </p:spPr>
        <p:txBody>
          <a:bodyPr>
            <a:normAutofit lnSpcReduction="10000"/>
          </a:bodyPr>
          <a:lstStyle/>
          <a:p>
            <a:r>
              <a:rPr lang="en-US" dirty="0" smtClean="0">
                <a:latin typeface="Times New Roman" pitchFamily="18" charset="0"/>
                <a:cs typeface="Times New Roman" pitchFamily="18" charset="0"/>
              </a:rPr>
              <a:t>For foods containing nitrogen</a:t>
            </a:r>
          </a:p>
          <a:p>
            <a:r>
              <a:rPr lang="en-US" dirty="0" smtClean="0">
                <a:latin typeface="Times New Roman" pitchFamily="18" charset="0"/>
                <a:cs typeface="Times New Roman" pitchFamily="18" charset="0"/>
              </a:rPr>
              <a:t>Condensation reaction between the carbonyl group on the reducing sugar and the amine group.</a:t>
            </a:r>
          </a:p>
          <a:p>
            <a:r>
              <a:rPr lang="en-US" dirty="0" smtClean="0">
                <a:latin typeface="Times New Roman" pitchFamily="18" charset="0"/>
                <a:cs typeface="Times New Roman" pitchFamily="18" charset="0"/>
              </a:rPr>
              <a:t>Foods that contain (which contain two amine groups) results in the most browning color and </a:t>
            </a:r>
            <a:r>
              <a:rPr lang="en-US" dirty="0" err="1" smtClean="0">
                <a:latin typeface="Times New Roman" pitchFamily="18" charset="0"/>
                <a:cs typeface="Times New Roman" pitchFamily="18" charset="0"/>
              </a:rPr>
              <a:t>cysteine</a:t>
            </a:r>
            <a:r>
              <a:rPr lang="en-US" dirty="0" smtClean="0">
                <a:latin typeface="Times New Roman" pitchFamily="18" charset="0"/>
                <a:cs typeface="Times New Roman" pitchFamily="18" charset="0"/>
              </a:rPr>
              <a:t> the least.</a:t>
            </a:r>
          </a:p>
          <a:p>
            <a:pPr lvl="1"/>
            <a:r>
              <a:rPr lang="en-US" dirty="0" smtClean="0">
                <a:latin typeface="Times New Roman" pitchFamily="18" charset="0"/>
                <a:cs typeface="Times New Roman" pitchFamily="18" charset="0"/>
              </a:rPr>
              <a:t>Example of food containing lysine: milk.</a:t>
            </a:r>
          </a:p>
          <a:p>
            <a:r>
              <a:rPr lang="en-US" dirty="0" smtClean="0">
                <a:latin typeface="Times New Roman" pitchFamily="18" charset="0"/>
                <a:cs typeface="Times New Roman" pitchFamily="18" charset="0"/>
              </a:rPr>
              <a:t>Example of </a:t>
            </a:r>
            <a:r>
              <a:rPr lang="en-US" dirty="0" err="1" smtClean="0">
                <a:latin typeface="Times New Roman" pitchFamily="18" charset="0"/>
                <a:cs typeface="Times New Roman" pitchFamily="18" charset="0"/>
              </a:rPr>
              <a:t>Maillard</a:t>
            </a:r>
            <a:r>
              <a:rPr lang="en-US" dirty="0" smtClean="0">
                <a:latin typeface="Times New Roman" pitchFamily="18" charset="0"/>
                <a:cs typeface="Times New Roman" pitchFamily="18" charset="0"/>
              </a:rPr>
              <a:t> reaction: making milk chocolate and heating sugar and cream to make fudge, toffees, and caramels.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642918"/>
            <a:ext cx="8229600" cy="846980"/>
          </a:xfrm>
        </p:spPr>
        <p:txBody>
          <a:bodyPr>
            <a:normAutofit/>
          </a:bodyPr>
          <a:lstStyle/>
          <a:p>
            <a:r>
              <a:rPr lang="pt-BR" sz="4500" dirty="0" err="1" smtClean="0">
                <a:latin typeface="Times New Roman" pitchFamily="18" charset="0"/>
                <a:cs typeface="Times New Roman" pitchFamily="18" charset="0"/>
              </a:rPr>
              <a:t>The</a:t>
            </a:r>
            <a:r>
              <a:rPr lang="pt-BR" sz="4500" dirty="0" smtClean="0">
                <a:latin typeface="Times New Roman" pitchFamily="18" charset="0"/>
                <a:cs typeface="Times New Roman" pitchFamily="18" charset="0"/>
              </a:rPr>
              <a:t> </a:t>
            </a:r>
            <a:r>
              <a:rPr lang="pt-BR" sz="4500" dirty="0" err="1" smtClean="0">
                <a:latin typeface="Times New Roman" pitchFamily="18" charset="0"/>
                <a:cs typeface="Times New Roman" pitchFamily="18" charset="0"/>
              </a:rPr>
              <a:t>Texture</a:t>
            </a:r>
            <a:r>
              <a:rPr lang="pt-BR" sz="4500" dirty="0" smtClean="0">
                <a:latin typeface="Times New Roman" pitchFamily="18" charset="0"/>
                <a:cs typeface="Times New Roman" pitchFamily="18" charset="0"/>
              </a:rPr>
              <a:t> </a:t>
            </a:r>
            <a:r>
              <a:rPr lang="pt-BR" sz="4500" dirty="0" err="1" smtClean="0">
                <a:latin typeface="Times New Roman" pitchFamily="18" charset="0"/>
                <a:cs typeface="Times New Roman" pitchFamily="18" charset="0"/>
              </a:rPr>
              <a:t>of</a:t>
            </a:r>
            <a:r>
              <a:rPr lang="pt-BR" sz="4500" dirty="0" smtClean="0">
                <a:latin typeface="Times New Roman" pitchFamily="18" charset="0"/>
                <a:cs typeface="Times New Roman" pitchFamily="18" charset="0"/>
              </a:rPr>
              <a:t> </a:t>
            </a:r>
            <a:r>
              <a:rPr lang="pt-BR" sz="4500" dirty="0" err="1" smtClean="0">
                <a:latin typeface="Times New Roman" pitchFamily="18" charset="0"/>
                <a:cs typeface="Times New Roman" pitchFamily="18" charset="0"/>
              </a:rPr>
              <a:t>Food</a:t>
            </a:r>
            <a:endParaRPr lang="pt-BR" sz="4500" dirty="0"/>
          </a:p>
        </p:txBody>
      </p:sp>
      <p:sp>
        <p:nvSpPr>
          <p:cNvPr id="3" name="Espaço Reservado para Conteúdo 2"/>
          <p:cNvSpPr>
            <a:spLocks noGrp="1"/>
          </p:cNvSpPr>
          <p:nvPr>
            <p:ph idx="1"/>
          </p:nvPr>
        </p:nvSpPr>
        <p:spPr>
          <a:xfrm>
            <a:off x="457200" y="1571612"/>
            <a:ext cx="8229600" cy="4829188"/>
          </a:xfrm>
        </p:spPr>
        <p:txBody>
          <a:bodyPr>
            <a:normAutofit/>
          </a:bodyPr>
          <a:lstStyle/>
          <a:p>
            <a:r>
              <a:rPr lang="en-US" sz="2800" dirty="0" smtClean="0">
                <a:latin typeface="Times New Roman" pitchFamily="18" charset="0"/>
                <a:cs typeface="Times New Roman" pitchFamily="18" charset="0"/>
              </a:rPr>
              <a:t>Foods seem to be homogeneous because the sizes of the phases can be very small. </a:t>
            </a:r>
          </a:p>
          <a:p>
            <a:r>
              <a:rPr lang="en-US" sz="2800" dirty="0" smtClean="0">
                <a:latin typeface="Times New Roman" pitchFamily="18" charset="0"/>
                <a:cs typeface="Times New Roman" pitchFamily="18" charset="0"/>
              </a:rPr>
              <a:t>Dispersed system: a kinetically stable mixture of on phase within another largely immiscible phase.</a:t>
            </a:r>
          </a:p>
          <a:p>
            <a:r>
              <a:rPr lang="en-US" sz="2800" dirty="0" smtClean="0">
                <a:latin typeface="Times New Roman" pitchFamily="18" charset="0"/>
                <a:cs typeface="Times New Roman" pitchFamily="18" charset="0"/>
              </a:rPr>
              <a:t>Types of dispersed system:</a:t>
            </a:r>
          </a:p>
          <a:p>
            <a:pPr lvl="1"/>
            <a:r>
              <a:rPr lang="en-US" dirty="0" smtClean="0">
                <a:latin typeface="Times New Roman" pitchFamily="18" charset="0"/>
                <a:cs typeface="Times New Roman" pitchFamily="18" charset="0"/>
              </a:rPr>
              <a:t>Suspension: solid dispersed in a liquid. Example: molten chocolate</a:t>
            </a:r>
          </a:p>
          <a:p>
            <a:pPr lvl="1"/>
            <a:r>
              <a:rPr lang="en-US" dirty="0" smtClean="0">
                <a:latin typeface="Times New Roman" pitchFamily="18" charset="0"/>
                <a:cs typeface="Times New Roman" pitchFamily="18" charset="0"/>
              </a:rPr>
              <a:t>Emulsion: liquid dispersed in a liquid. Example: cream</a:t>
            </a:r>
          </a:p>
          <a:p>
            <a:pPr lvl="1"/>
            <a:r>
              <a:rPr lang="en-US" dirty="0" smtClean="0">
                <a:latin typeface="Times New Roman" pitchFamily="18" charset="0"/>
                <a:cs typeface="Times New Roman" pitchFamily="18" charset="0"/>
              </a:rPr>
              <a:t>Foam: gas dispersed in a liquid. Example: beer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714356"/>
            <a:ext cx="8229600" cy="775542"/>
          </a:xfrm>
        </p:spPr>
        <p:txBody>
          <a:bodyPr>
            <a:normAutofit fontScale="90000"/>
          </a:bodyPr>
          <a:lstStyle/>
          <a:p>
            <a:r>
              <a:rPr lang="pt-BR" sz="4500" dirty="0" err="1" smtClean="0">
                <a:latin typeface="Times New Roman" pitchFamily="18" charset="0"/>
                <a:cs typeface="Times New Roman" pitchFamily="18" charset="0"/>
              </a:rPr>
              <a:t>Emulsifiers</a:t>
            </a:r>
            <a:endParaRPr lang="pt-BR" sz="4500" dirty="0"/>
          </a:p>
        </p:txBody>
      </p:sp>
      <p:sp>
        <p:nvSpPr>
          <p:cNvPr id="3" name="Espaço Reservado para Conteúdo 2"/>
          <p:cNvSpPr>
            <a:spLocks noGrp="1"/>
          </p:cNvSpPr>
          <p:nvPr>
            <p:ph idx="1"/>
          </p:nvPr>
        </p:nvSpPr>
        <p:spPr>
          <a:xfrm>
            <a:off x="457200" y="1524000"/>
            <a:ext cx="8229600" cy="5191148"/>
          </a:xfrm>
        </p:spPr>
        <p:txBody>
          <a:bodyPr>
            <a:normAutofit fontScale="77500" lnSpcReduction="20000"/>
          </a:bodyPr>
          <a:lstStyle/>
          <a:p>
            <a:r>
              <a:rPr lang="en-US" sz="2700" dirty="0" smtClean="0">
                <a:latin typeface="Times New Roman" pitchFamily="18" charset="0"/>
                <a:cs typeface="Times New Roman" pitchFamily="18" charset="0"/>
              </a:rPr>
              <a:t>Types of food emulsion:</a:t>
            </a:r>
          </a:p>
          <a:p>
            <a:pPr lvl="1"/>
            <a:r>
              <a:rPr lang="en-US" sz="2700" dirty="0" smtClean="0">
                <a:latin typeface="Times New Roman" pitchFamily="18" charset="0"/>
                <a:cs typeface="Times New Roman" pitchFamily="18" charset="0"/>
              </a:rPr>
              <a:t>Water-in-oil: dispersion of water droplets in a continuous oil phase. Example: butter.</a:t>
            </a:r>
          </a:p>
          <a:p>
            <a:pPr lvl="1"/>
            <a:r>
              <a:rPr lang="en-US" sz="2700" dirty="0" smtClean="0">
                <a:latin typeface="Times New Roman" pitchFamily="18" charset="0"/>
                <a:cs typeface="Times New Roman" pitchFamily="18" charset="0"/>
              </a:rPr>
              <a:t>Oil-in-water is more common in manufactured foods. Example: milk and salad dressing.</a:t>
            </a:r>
          </a:p>
          <a:p>
            <a:r>
              <a:rPr lang="en-US" sz="2700" dirty="0" smtClean="0">
                <a:latin typeface="Times New Roman" pitchFamily="18" charset="0"/>
                <a:cs typeface="Times New Roman" pitchFamily="18" charset="0"/>
              </a:rPr>
              <a:t>Emulsifying agents (emulsifiers): substances that aid the dispersal of these droplets and stabilize them to prevent them coalescing to form larger globules. </a:t>
            </a:r>
          </a:p>
          <a:p>
            <a:pPr lvl="1"/>
            <a:r>
              <a:rPr lang="en-US" sz="2700" dirty="0" smtClean="0">
                <a:latin typeface="Times New Roman" pitchFamily="18" charset="0"/>
                <a:cs typeface="Times New Roman" pitchFamily="18" charset="0"/>
              </a:rPr>
              <a:t>They act as an </a:t>
            </a:r>
            <a:r>
              <a:rPr lang="en-US" sz="2700" dirty="0" err="1" smtClean="0">
                <a:latin typeface="Times New Roman" pitchFamily="18" charset="0"/>
                <a:cs typeface="Times New Roman" pitchFamily="18" charset="0"/>
              </a:rPr>
              <a:t>interphace</a:t>
            </a:r>
            <a:r>
              <a:rPr lang="en-US" sz="2700" dirty="0" smtClean="0">
                <a:latin typeface="Times New Roman" pitchFamily="18" charset="0"/>
                <a:cs typeface="Times New Roman" pitchFamily="18" charset="0"/>
              </a:rPr>
              <a:t> between the gas, liquid, or solid phases in the dispersed systems. </a:t>
            </a:r>
          </a:p>
          <a:p>
            <a:pPr lvl="1"/>
            <a:r>
              <a:rPr lang="en-US" sz="2700" dirty="0" smtClean="0">
                <a:latin typeface="Times New Roman" pitchFamily="18" charset="0"/>
                <a:cs typeface="Times New Roman" pitchFamily="18" charset="0"/>
              </a:rPr>
              <a:t>Used in making foam.</a:t>
            </a:r>
          </a:p>
          <a:p>
            <a:pPr lvl="1"/>
            <a:r>
              <a:rPr lang="en-US" sz="2700" dirty="0" smtClean="0">
                <a:latin typeface="Times New Roman" pitchFamily="18" charset="0"/>
                <a:cs typeface="Times New Roman" pitchFamily="18" charset="0"/>
              </a:rPr>
              <a:t>Good emulsifiers tend to be soluble in both fats (oils) and water. </a:t>
            </a:r>
          </a:p>
          <a:p>
            <a:pPr lvl="1"/>
            <a:r>
              <a:rPr lang="en-US" sz="2700" dirty="0" smtClean="0">
                <a:latin typeface="Times New Roman" pitchFamily="18" charset="0"/>
                <a:cs typeface="Times New Roman" pitchFamily="18" charset="0"/>
              </a:rPr>
              <a:t>Example: lecithin.</a:t>
            </a:r>
          </a:p>
          <a:p>
            <a:r>
              <a:rPr lang="en-US" sz="2700" dirty="0" smtClean="0">
                <a:latin typeface="Times New Roman" pitchFamily="18" charset="0"/>
                <a:cs typeface="Times New Roman" pitchFamily="18" charset="0"/>
              </a:rPr>
              <a:t>To physically make </a:t>
            </a:r>
            <a:r>
              <a:rPr lang="en-US" sz="2700" dirty="0" err="1" smtClean="0">
                <a:latin typeface="Times New Roman" pitchFamily="18" charset="0"/>
                <a:cs typeface="Times New Roman" pitchFamily="18" charset="0"/>
              </a:rPr>
              <a:t>na</a:t>
            </a:r>
            <a:r>
              <a:rPr lang="en-US" sz="2700" dirty="0" smtClean="0">
                <a:latin typeface="Times New Roman" pitchFamily="18" charset="0"/>
                <a:cs typeface="Times New Roman" pitchFamily="18" charset="0"/>
              </a:rPr>
              <a:t> emulsion mechanical energy is also required. This aids the dispersion which explains the need for beating, mixing, and whisking in cooking.</a:t>
            </a:r>
          </a:p>
          <a:p>
            <a:r>
              <a:rPr lang="en-US" sz="2700" dirty="0" smtClean="0">
                <a:latin typeface="Times New Roman" pitchFamily="18" charset="0"/>
                <a:cs typeface="Times New Roman" pitchFamily="18" charset="0"/>
              </a:rPr>
              <a:t>Stabilizers can also be added to prevent the emulsions  and foams from separating out into the separate phases.</a:t>
            </a:r>
          </a:p>
          <a:p>
            <a:pPr lvl="1"/>
            <a:endParaRPr lang="pt-BR" sz="2000" dirty="0" smtClean="0">
              <a:latin typeface="Times New Roman" pitchFamily="18" charset="0"/>
              <a:cs typeface="Times New Roman" pitchFamily="18" charset="0"/>
            </a:endParaRPr>
          </a:p>
          <a:p>
            <a:pPr lvl="1">
              <a:buNone/>
            </a:pPr>
            <a:endParaRPr lang="pt-B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www.stoptherobbery.com/gm.jpg"/>
          <p:cNvPicPr>
            <a:picLocks noChangeAspect="1" noChangeArrowheads="1"/>
          </p:cNvPicPr>
          <p:nvPr/>
        </p:nvPicPr>
        <p:blipFill>
          <a:blip r:embed="rId3"/>
          <a:srcRect/>
          <a:stretch>
            <a:fillRect/>
          </a:stretch>
        </p:blipFill>
        <p:spPr bwMode="auto">
          <a:xfrm>
            <a:off x="5810250" y="1524000"/>
            <a:ext cx="3333750" cy="5000625"/>
          </a:xfrm>
          <a:prstGeom prst="rect">
            <a:avLst/>
          </a:prstGeom>
          <a:noFill/>
        </p:spPr>
      </p:pic>
      <p:sp>
        <p:nvSpPr>
          <p:cNvPr id="2" name="Título 1"/>
          <p:cNvSpPr>
            <a:spLocks noGrp="1"/>
          </p:cNvSpPr>
          <p:nvPr>
            <p:ph type="title"/>
          </p:nvPr>
        </p:nvSpPr>
        <p:spPr>
          <a:xfrm>
            <a:off x="500034" y="571480"/>
            <a:ext cx="8229600" cy="714380"/>
          </a:xfrm>
        </p:spPr>
        <p:txBody>
          <a:bodyPr>
            <a:normAutofit/>
          </a:bodyPr>
          <a:lstStyle/>
          <a:p>
            <a:r>
              <a:rPr lang="pt-BR" sz="4000" dirty="0" err="1" smtClean="0">
                <a:latin typeface="Times New Roman" pitchFamily="18" charset="0"/>
                <a:cs typeface="Times New Roman" pitchFamily="18" charset="0"/>
              </a:rPr>
              <a:t>Genetically</a:t>
            </a:r>
            <a:r>
              <a:rPr lang="pt-BR" sz="4000" dirty="0" smtClean="0">
                <a:latin typeface="Times New Roman" pitchFamily="18" charset="0"/>
                <a:cs typeface="Times New Roman" pitchFamily="18" charset="0"/>
              </a:rPr>
              <a:t> </a:t>
            </a:r>
            <a:r>
              <a:rPr lang="pt-BR" sz="4000" dirty="0" err="1" smtClean="0">
                <a:latin typeface="Times New Roman" pitchFamily="18" charset="0"/>
                <a:cs typeface="Times New Roman" pitchFamily="18" charset="0"/>
              </a:rPr>
              <a:t>Modified</a:t>
            </a:r>
            <a:r>
              <a:rPr lang="pt-BR" sz="4000" dirty="0" smtClean="0">
                <a:latin typeface="Times New Roman" pitchFamily="18" charset="0"/>
                <a:cs typeface="Times New Roman" pitchFamily="18" charset="0"/>
              </a:rPr>
              <a:t> </a:t>
            </a:r>
            <a:r>
              <a:rPr lang="pt-BR" sz="4000" dirty="0" err="1" smtClean="0">
                <a:latin typeface="Times New Roman" pitchFamily="18" charset="0"/>
                <a:cs typeface="Times New Roman" pitchFamily="18" charset="0"/>
              </a:rPr>
              <a:t>Food</a:t>
            </a:r>
            <a:endParaRPr lang="pt-BR" sz="4000" dirty="0">
              <a:latin typeface="Times New Roman" pitchFamily="18" charset="0"/>
              <a:cs typeface="Times New Roman" pitchFamily="18" charset="0"/>
            </a:endParaRPr>
          </a:p>
        </p:txBody>
      </p:sp>
      <p:sp>
        <p:nvSpPr>
          <p:cNvPr id="3" name="Espaço Reservado para Texto 2"/>
          <p:cNvSpPr>
            <a:spLocks noGrp="1"/>
          </p:cNvSpPr>
          <p:nvPr>
            <p:ph type="body" idx="1"/>
          </p:nvPr>
        </p:nvSpPr>
        <p:spPr>
          <a:xfrm>
            <a:off x="609600" y="1905000"/>
            <a:ext cx="4040188" cy="516476"/>
          </a:xfrm>
        </p:spPr>
        <p:txBody>
          <a:bodyPr/>
          <a:lstStyle/>
          <a:p>
            <a:r>
              <a:rPr lang="pt-BR" sz="2200" dirty="0" smtClean="0">
                <a:latin typeface="Times New Roman" pitchFamily="18" charset="0"/>
                <a:cs typeface="Times New Roman" pitchFamily="18" charset="0"/>
              </a:rPr>
              <a:t>Pros</a:t>
            </a:r>
            <a:endParaRPr lang="pt-BR" sz="2200" dirty="0">
              <a:latin typeface="Times New Roman" pitchFamily="18" charset="0"/>
              <a:cs typeface="Times New Roman" pitchFamily="18" charset="0"/>
            </a:endParaRPr>
          </a:p>
        </p:txBody>
      </p:sp>
      <p:sp>
        <p:nvSpPr>
          <p:cNvPr id="4" name="Espaço Reservado para Texto 3"/>
          <p:cNvSpPr>
            <a:spLocks noGrp="1"/>
          </p:cNvSpPr>
          <p:nvPr>
            <p:ph type="body" sz="half" idx="3"/>
          </p:nvPr>
        </p:nvSpPr>
        <p:spPr>
          <a:xfrm>
            <a:off x="4724400" y="2057400"/>
            <a:ext cx="4041775" cy="369091"/>
          </a:xfrm>
        </p:spPr>
        <p:txBody>
          <a:bodyPr>
            <a:normAutofit fontScale="85000" lnSpcReduction="20000"/>
          </a:bodyPr>
          <a:lstStyle/>
          <a:p>
            <a:r>
              <a:rPr lang="pt-BR" sz="2200" dirty="0" err="1" smtClean="0">
                <a:latin typeface="Times New Roman" pitchFamily="18" charset="0"/>
                <a:cs typeface="Times New Roman" pitchFamily="18" charset="0"/>
              </a:rPr>
              <a:t>Cons</a:t>
            </a:r>
            <a:endParaRPr lang="pt-BR" sz="2200" dirty="0">
              <a:latin typeface="Times New Roman" pitchFamily="18" charset="0"/>
              <a:cs typeface="Times New Roman" pitchFamily="18" charset="0"/>
            </a:endParaRPr>
          </a:p>
        </p:txBody>
      </p:sp>
      <p:sp>
        <p:nvSpPr>
          <p:cNvPr id="5" name="Espaço Reservado para Conteúdo 4"/>
          <p:cNvSpPr>
            <a:spLocks noGrp="1"/>
          </p:cNvSpPr>
          <p:nvPr>
            <p:ph sz="quarter" idx="2"/>
          </p:nvPr>
        </p:nvSpPr>
        <p:spPr>
          <a:xfrm>
            <a:off x="533400" y="2286000"/>
            <a:ext cx="3657600" cy="3643338"/>
          </a:xfrm>
        </p:spPr>
        <p:txBody>
          <a:bodyPr>
            <a:normAutofit lnSpcReduction="10000"/>
          </a:bodyPr>
          <a:lstStyle/>
          <a:p>
            <a:r>
              <a:rPr lang="pt-BR" sz="2000" dirty="0" err="1" smtClean="0">
                <a:latin typeface="Times New Roman" pitchFamily="18" charset="0"/>
                <a:cs typeface="Times New Roman" pitchFamily="18" charset="0"/>
              </a:rPr>
              <a:t>Plants</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can</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be</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made</a:t>
            </a:r>
            <a:r>
              <a:rPr lang="pt-BR" sz="2000" dirty="0" smtClean="0">
                <a:latin typeface="Times New Roman" pitchFamily="18" charset="0"/>
                <a:cs typeface="Times New Roman" pitchFamily="18" charset="0"/>
              </a:rPr>
              <a:t> more </a:t>
            </a:r>
            <a:r>
              <a:rPr lang="pt-BR" sz="2000" dirty="0" err="1" smtClean="0">
                <a:latin typeface="Times New Roman" pitchFamily="18" charset="0"/>
                <a:cs typeface="Times New Roman" pitchFamily="18" charset="0"/>
              </a:rPr>
              <a:t>resistant</a:t>
            </a:r>
            <a:r>
              <a:rPr lang="pt-BR" sz="2000" dirty="0" smtClean="0">
                <a:latin typeface="Times New Roman" pitchFamily="18" charset="0"/>
                <a:cs typeface="Times New Roman" pitchFamily="18" charset="0"/>
              </a:rPr>
              <a:t> to </a:t>
            </a:r>
            <a:r>
              <a:rPr lang="pt-BR" sz="2000" dirty="0" err="1" smtClean="0">
                <a:latin typeface="Times New Roman" pitchFamily="18" charset="0"/>
                <a:cs typeface="Times New Roman" pitchFamily="18" charset="0"/>
              </a:rPr>
              <a:t>disease</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herbicides</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and</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insect</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attack</a:t>
            </a:r>
            <a:r>
              <a:rPr lang="pt-BR" sz="2000" dirty="0" smtClean="0">
                <a:latin typeface="Times New Roman" pitchFamily="18" charset="0"/>
                <a:cs typeface="Times New Roman" pitchFamily="18" charset="0"/>
              </a:rPr>
              <a:t>.</a:t>
            </a:r>
          </a:p>
          <a:p>
            <a:r>
              <a:rPr lang="pt-BR" sz="2000" dirty="0" err="1" smtClean="0">
                <a:latin typeface="Times New Roman" pitchFamily="18" charset="0"/>
                <a:cs typeface="Times New Roman" pitchFamily="18" charset="0"/>
              </a:rPr>
              <a:t>Anti-cancer</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substances</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and</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increased</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amounts</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of</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vitamins</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could</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be</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incorporated</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and</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exposure</a:t>
            </a:r>
            <a:r>
              <a:rPr lang="pt-BR" sz="2000" dirty="0" smtClean="0">
                <a:latin typeface="Times New Roman" pitchFamily="18" charset="0"/>
                <a:cs typeface="Times New Roman" pitchFamily="18" charset="0"/>
              </a:rPr>
              <a:t> to </a:t>
            </a:r>
            <a:r>
              <a:rPr lang="pt-BR" sz="2000" dirty="0" err="1" smtClean="0">
                <a:latin typeface="Times New Roman" pitchFamily="18" charset="0"/>
                <a:cs typeface="Times New Roman" pitchFamily="18" charset="0"/>
              </a:rPr>
              <a:t>less</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healthy</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fats</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reduced</a:t>
            </a:r>
            <a:r>
              <a:rPr lang="pt-BR" sz="2000" dirty="0" smtClean="0">
                <a:latin typeface="Times New Roman" pitchFamily="18" charset="0"/>
                <a:cs typeface="Times New Roman" pitchFamily="18" charset="0"/>
              </a:rPr>
              <a:t>. </a:t>
            </a:r>
          </a:p>
          <a:p>
            <a:r>
              <a:rPr lang="pt-BR" sz="2000" dirty="0" err="1" smtClean="0">
                <a:latin typeface="Times New Roman" pitchFamily="18" charset="0"/>
                <a:cs typeface="Times New Roman" pitchFamily="18" charset="0"/>
              </a:rPr>
              <a:t>Can</a:t>
            </a:r>
            <a:r>
              <a:rPr lang="pt-BR" sz="2000" dirty="0" smtClean="0">
                <a:latin typeface="Times New Roman" pitchFamily="18" charset="0"/>
                <a:cs typeface="Times New Roman" pitchFamily="18" charset="0"/>
              </a:rPr>
              <a:t> lead to </a:t>
            </a:r>
            <a:r>
              <a:rPr lang="pt-BR" sz="2000" dirty="0" err="1" smtClean="0">
                <a:latin typeface="Times New Roman" pitchFamily="18" charset="0"/>
                <a:cs typeface="Times New Roman" pitchFamily="18" charset="0"/>
              </a:rPr>
              <a:t>soil</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water</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and</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energy</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conservation</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and</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impove</a:t>
            </a:r>
            <a:r>
              <a:rPr lang="pt-BR" sz="2000" dirty="0" smtClean="0">
                <a:latin typeface="Times New Roman" pitchFamily="18" charset="0"/>
                <a:cs typeface="Times New Roman" pitchFamily="18" charset="0"/>
              </a:rPr>
              <a:t> natural </a:t>
            </a:r>
            <a:r>
              <a:rPr lang="pt-BR" sz="2000" dirty="0" err="1" smtClean="0">
                <a:latin typeface="Times New Roman" pitchFamily="18" charset="0"/>
                <a:cs typeface="Times New Roman" pitchFamily="18" charset="0"/>
              </a:rPr>
              <a:t>waste</a:t>
            </a:r>
            <a:r>
              <a:rPr lang="pt-BR" sz="2000" dirty="0" smtClean="0">
                <a:latin typeface="Times New Roman" pitchFamily="18" charset="0"/>
                <a:cs typeface="Times New Roman" pitchFamily="18" charset="0"/>
              </a:rPr>
              <a:t> management.</a:t>
            </a:r>
            <a:endParaRPr lang="pt-BR" sz="2000" dirty="0">
              <a:latin typeface="Times New Roman" pitchFamily="18" charset="0"/>
              <a:cs typeface="Times New Roman" pitchFamily="18" charset="0"/>
            </a:endParaRPr>
          </a:p>
        </p:txBody>
      </p:sp>
      <p:sp>
        <p:nvSpPr>
          <p:cNvPr id="6" name="Espaço Reservado para Conteúdo 5"/>
          <p:cNvSpPr>
            <a:spLocks noGrp="1"/>
          </p:cNvSpPr>
          <p:nvPr>
            <p:ph sz="quarter" idx="4"/>
          </p:nvPr>
        </p:nvSpPr>
        <p:spPr>
          <a:xfrm>
            <a:off x="4724400" y="2286000"/>
            <a:ext cx="3581400" cy="3714776"/>
          </a:xfrm>
        </p:spPr>
        <p:txBody>
          <a:bodyPr>
            <a:normAutofit/>
          </a:bodyPr>
          <a:lstStyle/>
          <a:p>
            <a:r>
              <a:rPr lang="pt-BR" sz="2000" dirty="0" err="1" smtClean="0">
                <a:latin typeface="Times New Roman" pitchFamily="18" charset="0"/>
                <a:cs typeface="Times New Roman" pitchFamily="18" charset="0"/>
              </a:rPr>
              <a:t>Genetically</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engineered</a:t>
            </a:r>
            <a:r>
              <a:rPr lang="pt-BR" sz="2000" dirty="0" smtClean="0">
                <a:latin typeface="Times New Roman" pitchFamily="18" charset="0"/>
                <a:cs typeface="Times New Roman" pitchFamily="18" charset="0"/>
              </a:rPr>
              <a:t> genes </a:t>
            </a:r>
            <a:r>
              <a:rPr lang="pt-BR" sz="2000" dirty="0" err="1" smtClean="0">
                <a:latin typeface="Times New Roman" pitchFamily="18" charset="0"/>
                <a:cs typeface="Times New Roman" pitchFamily="18" charset="0"/>
              </a:rPr>
              <a:t>may</a:t>
            </a:r>
            <a:r>
              <a:rPr lang="pt-BR" sz="2000" dirty="0" smtClean="0">
                <a:latin typeface="Times New Roman" pitchFamily="18" charset="0"/>
                <a:cs typeface="Times New Roman" pitchFamily="18" charset="0"/>
              </a:rPr>
              <a:t> escape </a:t>
            </a:r>
            <a:r>
              <a:rPr lang="pt-BR" sz="2000" dirty="0" err="1" smtClean="0">
                <a:latin typeface="Times New Roman" pitchFamily="18" charset="0"/>
                <a:cs typeface="Times New Roman" pitchFamily="18" charset="0"/>
              </a:rPr>
              <a:t>and</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contaminate</a:t>
            </a:r>
            <a:r>
              <a:rPr lang="pt-BR" sz="2000" dirty="0" smtClean="0">
                <a:latin typeface="Times New Roman" pitchFamily="18" charset="0"/>
                <a:cs typeface="Times New Roman" pitchFamily="18" charset="0"/>
              </a:rPr>
              <a:t> normal </a:t>
            </a:r>
            <a:r>
              <a:rPr lang="pt-BR" sz="2000" dirty="0" err="1" smtClean="0">
                <a:latin typeface="Times New Roman" pitchFamily="18" charset="0"/>
                <a:cs typeface="Times New Roman" pitchFamily="18" charset="0"/>
              </a:rPr>
              <a:t>crops</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with</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unknown</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effects</a:t>
            </a:r>
            <a:r>
              <a:rPr lang="pt-BR" sz="2000" dirty="0" smtClean="0">
                <a:latin typeface="Times New Roman" pitchFamily="18" charset="0"/>
                <a:cs typeface="Times New Roman" pitchFamily="18" charset="0"/>
              </a:rPr>
              <a:t>.</a:t>
            </a:r>
          </a:p>
          <a:p>
            <a:r>
              <a:rPr lang="pt-BR" sz="2000" dirty="0" err="1" smtClean="0">
                <a:latin typeface="Times New Roman" pitchFamily="18" charset="0"/>
                <a:cs typeface="Times New Roman" pitchFamily="18" charset="0"/>
              </a:rPr>
              <a:t>They</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may</a:t>
            </a:r>
            <a:r>
              <a:rPr lang="pt-BR" sz="2000" dirty="0" smtClean="0">
                <a:latin typeface="Times New Roman" pitchFamily="18" charset="0"/>
                <a:cs typeface="Times New Roman" pitchFamily="18" charset="0"/>
              </a:rPr>
              <a:t> cause </a:t>
            </a:r>
            <a:r>
              <a:rPr lang="pt-BR" sz="2000" dirty="0" err="1" smtClean="0">
                <a:latin typeface="Times New Roman" pitchFamily="18" charset="0"/>
                <a:cs typeface="Times New Roman" pitchFamily="18" charset="0"/>
              </a:rPr>
              <a:t>disease</a:t>
            </a:r>
            <a:r>
              <a:rPr lang="pt-BR" sz="2000" dirty="0" smtClean="0">
                <a:latin typeface="Times New Roman" pitchFamily="18" charset="0"/>
                <a:cs typeface="Times New Roman" pitchFamily="18" charset="0"/>
              </a:rPr>
              <a:t> as </a:t>
            </a:r>
            <a:r>
              <a:rPr lang="pt-BR" sz="2000" dirty="0" err="1" smtClean="0">
                <a:latin typeface="Times New Roman" pitchFamily="18" charset="0"/>
                <a:cs typeface="Times New Roman" pitchFamily="18" charset="0"/>
              </a:rPr>
              <a:t>the</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anti-biotic</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resistant</a:t>
            </a:r>
            <a:r>
              <a:rPr lang="pt-BR" sz="2000" dirty="0" smtClean="0">
                <a:latin typeface="Times New Roman" pitchFamily="18" charset="0"/>
                <a:cs typeface="Times New Roman" pitchFamily="18" charset="0"/>
              </a:rPr>
              <a:t> genes </a:t>
            </a:r>
            <a:r>
              <a:rPr lang="pt-BR" sz="2000" dirty="0" err="1" smtClean="0">
                <a:latin typeface="Times New Roman" pitchFamily="18" charset="0"/>
                <a:cs typeface="Times New Roman" pitchFamily="18" charset="0"/>
              </a:rPr>
              <a:t>could</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be</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passed</a:t>
            </a:r>
            <a:r>
              <a:rPr lang="pt-BR" sz="2000" dirty="0" smtClean="0">
                <a:latin typeface="Times New Roman" pitchFamily="18" charset="0"/>
                <a:cs typeface="Times New Roman" pitchFamily="18" charset="0"/>
              </a:rPr>
              <a:t> to </a:t>
            </a:r>
            <a:r>
              <a:rPr lang="pt-BR" sz="2000" dirty="0" err="1" smtClean="0">
                <a:latin typeface="Times New Roman" pitchFamily="18" charset="0"/>
                <a:cs typeface="Times New Roman" pitchFamily="18" charset="0"/>
              </a:rPr>
              <a:t>harmful</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microorganisms</a:t>
            </a:r>
            <a:r>
              <a:rPr lang="pt-BR" sz="2000" dirty="0" smtClean="0">
                <a:latin typeface="Times New Roman" pitchFamily="18" charset="0"/>
                <a:cs typeface="Times New Roman" pitchFamily="18" charset="0"/>
              </a:rPr>
              <a:t>.</a:t>
            </a:r>
          </a:p>
          <a:p>
            <a:r>
              <a:rPr lang="pt-BR" sz="2000" dirty="0" smtClean="0">
                <a:latin typeface="Times New Roman" pitchFamily="18" charset="0"/>
                <a:cs typeface="Times New Roman" pitchFamily="18" charset="0"/>
              </a:rPr>
              <a:t>Links to </a:t>
            </a:r>
            <a:r>
              <a:rPr lang="pt-BR" sz="2000" dirty="0" err="1" smtClean="0">
                <a:latin typeface="Times New Roman" pitchFamily="18" charset="0"/>
                <a:cs typeface="Times New Roman" pitchFamily="18" charset="0"/>
              </a:rPr>
              <a:t>an</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increase</a:t>
            </a:r>
            <a:r>
              <a:rPr lang="pt-BR" sz="2000" dirty="0" smtClean="0">
                <a:latin typeface="Times New Roman" pitchFamily="18" charset="0"/>
                <a:cs typeface="Times New Roman" pitchFamily="18" charset="0"/>
              </a:rPr>
              <a:t> in </a:t>
            </a:r>
            <a:r>
              <a:rPr lang="pt-BR" sz="2000" dirty="0" err="1" smtClean="0">
                <a:latin typeface="Times New Roman" pitchFamily="18" charset="0"/>
                <a:cs typeface="Times New Roman" pitchFamily="18" charset="0"/>
              </a:rPr>
              <a:t>allergic</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reactions</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mostly</a:t>
            </a:r>
            <a:r>
              <a:rPr lang="pt-BR" sz="2000" dirty="0" smtClean="0">
                <a:latin typeface="Times New Roman" pitchFamily="18" charset="0"/>
                <a:cs typeface="Times New Roman" pitchFamily="18" charset="0"/>
              </a:rPr>
              <a:t> in </a:t>
            </a:r>
            <a:r>
              <a:rPr lang="pt-BR" sz="2000" dirty="0" err="1" smtClean="0">
                <a:latin typeface="Times New Roman" pitchFamily="18" charset="0"/>
                <a:cs typeface="Times New Roman" pitchFamily="18" charset="0"/>
              </a:rPr>
              <a:t>the</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food</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processing</a:t>
            </a:r>
            <a:r>
              <a:rPr lang="pt-BR" sz="2000" dirty="0" smtClean="0">
                <a:latin typeface="Times New Roman" pitchFamily="18" charset="0"/>
                <a:cs typeface="Times New Roman" pitchFamily="18" charset="0"/>
              </a:rPr>
              <a:t>).</a:t>
            </a:r>
          </a:p>
          <a:p>
            <a:endParaRPr lang="pt-BR" sz="2000" dirty="0"/>
          </a:p>
        </p:txBody>
      </p:sp>
      <p:sp>
        <p:nvSpPr>
          <p:cNvPr id="8" name="CaixaDeTexto 7"/>
          <p:cNvSpPr txBox="1"/>
          <p:nvPr/>
        </p:nvSpPr>
        <p:spPr>
          <a:xfrm>
            <a:off x="500034" y="6072206"/>
            <a:ext cx="8286808" cy="400110"/>
          </a:xfrm>
          <a:prstGeom prst="rect">
            <a:avLst/>
          </a:prstGeom>
          <a:noFill/>
        </p:spPr>
        <p:txBody>
          <a:bodyPr wrap="square" rtlCol="0">
            <a:spAutoFit/>
          </a:bodyPr>
          <a:lstStyle/>
          <a:p>
            <a:r>
              <a:rPr lang="pt-BR" sz="2000" dirty="0" smtClean="0">
                <a:latin typeface="Times New Roman" pitchFamily="18" charset="0"/>
                <a:cs typeface="Times New Roman" pitchFamily="18" charset="0"/>
              </a:rPr>
              <a:t>*</a:t>
            </a:r>
            <a:r>
              <a:rPr lang="pt-BR" sz="2000" dirty="0" err="1" smtClean="0">
                <a:latin typeface="Times New Roman" pitchFamily="18" charset="0"/>
                <a:cs typeface="Times New Roman" pitchFamily="18" charset="0"/>
              </a:rPr>
              <a:t>There</a:t>
            </a:r>
            <a:r>
              <a:rPr lang="pt-BR" sz="2000" dirty="0" smtClean="0">
                <a:latin typeface="Times New Roman" pitchFamily="18" charset="0"/>
                <a:cs typeface="Times New Roman" pitchFamily="18" charset="0"/>
              </a:rPr>
              <a:t> are more pros </a:t>
            </a:r>
            <a:r>
              <a:rPr lang="pt-BR" sz="2000" dirty="0" err="1" smtClean="0">
                <a:latin typeface="Times New Roman" pitchFamily="18" charset="0"/>
                <a:cs typeface="Times New Roman" pitchFamily="18" charset="0"/>
              </a:rPr>
              <a:t>and</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cons</a:t>
            </a:r>
            <a:r>
              <a:rPr lang="pt-BR" sz="2000" dirty="0" smtClean="0">
                <a:latin typeface="Times New Roman" pitchFamily="18" charset="0"/>
                <a:cs typeface="Times New Roman" pitchFamily="18" charset="0"/>
              </a:rPr>
              <a:t> in </a:t>
            </a:r>
            <a:r>
              <a:rPr lang="pt-BR" sz="2000" dirty="0" err="1" smtClean="0">
                <a:latin typeface="Times New Roman" pitchFamily="18" charset="0"/>
                <a:cs typeface="Times New Roman" pitchFamily="18" charset="0"/>
              </a:rPr>
              <a:t>the</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study</a:t>
            </a:r>
            <a:r>
              <a:rPr lang="pt-BR" sz="2000" dirty="0" smtClean="0">
                <a:latin typeface="Times New Roman" pitchFamily="18" charset="0"/>
                <a:cs typeface="Times New Roman" pitchFamily="18" charset="0"/>
              </a:rPr>
              <a:t> </a:t>
            </a:r>
            <a:r>
              <a:rPr lang="pt-BR" sz="2000" dirty="0" err="1" smtClean="0">
                <a:latin typeface="Times New Roman" pitchFamily="18" charset="0"/>
                <a:cs typeface="Times New Roman" pitchFamily="18" charset="0"/>
              </a:rPr>
              <a:t>guide</a:t>
            </a:r>
            <a:r>
              <a:rPr lang="pt-BR" sz="2000" dirty="0" smtClean="0">
                <a:latin typeface="Times New Roman" pitchFamily="18" charset="0"/>
                <a:cs typeface="Times New Roman" pitchFamily="18" charset="0"/>
              </a:rPr>
              <a:t>.</a:t>
            </a:r>
            <a:endParaRPr lang="pt-BR" sz="2000" dirty="0">
              <a:latin typeface="Times New Roman" pitchFamily="18" charset="0"/>
              <a:cs typeface="Times New Roman" pitchFamily="18" charset="0"/>
            </a:endParaRPr>
          </a:p>
        </p:txBody>
      </p:sp>
      <p:sp>
        <p:nvSpPr>
          <p:cNvPr id="10" name="Espaço Reservado para Conteúdo 2"/>
          <p:cNvSpPr txBox="1">
            <a:spLocks/>
          </p:cNvSpPr>
          <p:nvPr/>
        </p:nvSpPr>
        <p:spPr>
          <a:xfrm>
            <a:off x="381000" y="1447800"/>
            <a:ext cx="8301038" cy="500066"/>
          </a:xfrm>
          <a:prstGeom prst="rect">
            <a:avLst/>
          </a:prstGeom>
        </p:spPr>
        <p:txBody>
          <a:bodyPr vert="horz" lIns="45720" tIns="0" rIns="45720" bIns="0" anchor="ctr">
            <a:noAutofit/>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pt-BR" sz="2000" i="0"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ct val="20000"/>
              </a:spcBef>
              <a:spcAft>
                <a:spcPts val="0"/>
              </a:spcAft>
              <a:buClr>
                <a:schemeClr val="accent3"/>
              </a:buClr>
              <a:buSzPct val="145000"/>
              <a:buFont typeface="Arial" pitchFamily="34" charset="0"/>
              <a:buChar char="•"/>
              <a:tabLst/>
              <a:defRPr/>
            </a:pPr>
            <a:r>
              <a:rPr lang="pt-BR" sz="2000" noProof="0" dirty="0" smtClean="0">
                <a:latin typeface="Times New Roman" pitchFamily="18" charset="0"/>
                <a:cs typeface="Times New Roman" pitchFamily="18" charset="0"/>
              </a:rPr>
              <a:t> A </a:t>
            </a:r>
            <a:r>
              <a:rPr kumimoji="0" lang="pt-BR" sz="2000" i="0" u="none" strike="noStrike" kern="1200" cap="none" spc="0" normalizeH="0" baseline="0" noProof="0" dirty="0" err="1" smtClean="0">
                <a:ln>
                  <a:noFill/>
                </a:ln>
                <a:effectLst/>
                <a:uLnTx/>
                <a:uFillTx/>
                <a:latin typeface="Times New Roman" pitchFamily="18" charset="0"/>
                <a:ea typeface="+mn-ea"/>
                <a:cs typeface="Times New Roman" pitchFamily="18" charset="0"/>
              </a:rPr>
              <a:t>food</a:t>
            </a:r>
            <a:r>
              <a:rPr kumimoji="0" lang="pt-BR" sz="2000" i="0" u="none" strike="noStrike" kern="1200" cap="none" spc="0" normalizeH="0" baseline="0" noProof="0" dirty="0" smtClean="0">
                <a:ln>
                  <a:noFill/>
                </a:ln>
                <a:effectLst/>
                <a:uLnTx/>
                <a:uFillTx/>
                <a:latin typeface="Times New Roman" pitchFamily="18" charset="0"/>
                <a:ea typeface="+mn-ea"/>
                <a:cs typeface="Times New Roman" pitchFamily="18" charset="0"/>
              </a:rPr>
              <a:t> </a:t>
            </a:r>
            <a:r>
              <a:rPr kumimoji="0" lang="pt-BR" sz="2000" i="0" u="none" strike="noStrike" kern="1200" cap="none" spc="0" normalizeH="0" baseline="0" noProof="0" dirty="0" err="1" smtClean="0">
                <a:ln>
                  <a:noFill/>
                </a:ln>
                <a:effectLst/>
                <a:uLnTx/>
                <a:uFillTx/>
                <a:latin typeface="Times New Roman" pitchFamily="18" charset="0"/>
                <a:ea typeface="+mn-ea"/>
                <a:cs typeface="Times New Roman" pitchFamily="18" charset="0"/>
              </a:rPr>
              <a:t>derived</a:t>
            </a:r>
            <a:r>
              <a:rPr kumimoji="0" lang="pt-BR" sz="2000" i="0" u="none" strike="noStrike" kern="1200" cap="none" spc="0" normalizeH="0" baseline="0" noProof="0" dirty="0" smtClean="0">
                <a:ln>
                  <a:noFill/>
                </a:ln>
                <a:effectLst/>
                <a:uLnTx/>
                <a:uFillTx/>
                <a:latin typeface="Times New Roman" pitchFamily="18" charset="0"/>
                <a:ea typeface="+mn-ea"/>
                <a:cs typeface="Times New Roman" pitchFamily="18" charset="0"/>
              </a:rPr>
              <a:t> </a:t>
            </a:r>
            <a:r>
              <a:rPr kumimoji="0" lang="pt-BR" sz="2000" i="0" u="none" strike="noStrike" kern="1200" cap="none" spc="0" normalizeH="0" baseline="0" noProof="0" dirty="0" err="1" smtClean="0">
                <a:ln>
                  <a:noFill/>
                </a:ln>
                <a:effectLst/>
                <a:uLnTx/>
                <a:uFillTx/>
                <a:latin typeface="Times New Roman" pitchFamily="18" charset="0"/>
                <a:ea typeface="+mn-ea"/>
                <a:cs typeface="Times New Roman" pitchFamily="18" charset="0"/>
              </a:rPr>
              <a:t>from</a:t>
            </a:r>
            <a:r>
              <a:rPr kumimoji="0" lang="pt-BR" sz="2000" i="0" u="none" strike="noStrike" kern="1200" cap="none" spc="0" normalizeH="0" baseline="0" noProof="0" dirty="0" smtClean="0">
                <a:ln>
                  <a:noFill/>
                </a:ln>
                <a:effectLst/>
                <a:uLnTx/>
                <a:uFillTx/>
                <a:latin typeface="Times New Roman" pitchFamily="18" charset="0"/>
                <a:ea typeface="+mn-ea"/>
                <a:cs typeface="Times New Roman" pitchFamily="18" charset="0"/>
              </a:rPr>
              <a:t> a </a:t>
            </a:r>
            <a:r>
              <a:rPr kumimoji="0" lang="pt-BR" sz="2000" i="0" u="none" strike="noStrike" kern="1200" cap="none" spc="0" normalizeH="0" baseline="0" noProof="0" dirty="0" err="1" smtClean="0">
                <a:ln>
                  <a:noFill/>
                </a:ln>
                <a:effectLst/>
                <a:uLnTx/>
                <a:uFillTx/>
                <a:latin typeface="Times New Roman" pitchFamily="18" charset="0"/>
                <a:ea typeface="+mn-ea"/>
                <a:cs typeface="Times New Roman" pitchFamily="18" charset="0"/>
              </a:rPr>
              <a:t>genetically</a:t>
            </a:r>
            <a:r>
              <a:rPr kumimoji="0" lang="pt-BR" sz="2000" i="0" u="none" strike="noStrike" kern="1200" cap="none" spc="0" normalizeH="0" baseline="0" noProof="0" dirty="0" smtClean="0">
                <a:ln>
                  <a:noFill/>
                </a:ln>
                <a:effectLst/>
                <a:uLnTx/>
                <a:uFillTx/>
                <a:latin typeface="Times New Roman" pitchFamily="18" charset="0"/>
                <a:ea typeface="+mn-ea"/>
                <a:cs typeface="Times New Roman" pitchFamily="18" charset="0"/>
              </a:rPr>
              <a:t> </a:t>
            </a:r>
            <a:r>
              <a:rPr kumimoji="0" lang="pt-BR" sz="2000" i="0" u="none" strike="noStrike" kern="1200" cap="none" spc="0" normalizeH="0" baseline="0" noProof="0" dirty="0" err="1" smtClean="0">
                <a:ln>
                  <a:noFill/>
                </a:ln>
                <a:effectLst/>
                <a:uLnTx/>
                <a:uFillTx/>
                <a:latin typeface="Times New Roman" pitchFamily="18" charset="0"/>
                <a:ea typeface="+mn-ea"/>
                <a:cs typeface="Times New Roman" pitchFamily="18" charset="0"/>
              </a:rPr>
              <a:t>modified</a:t>
            </a:r>
            <a:r>
              <a:rPr kumimoji="0" lang="pt-BR" sz="2000" i="0" u="none" strike="noStrike" kern="1200" cap="none" spc="0" normalizeH="0" baseline="0" noProof="0" dirty="0" smtClean="0">
                <a:ln>
                  <a:noFill/>
                </a:ln>
                <a:effectLst/>
                <a:uLnTx/>
                <a:uFillTx/>
                <a:latin typeface="Times New Roman" pitchFamily="18" charset="0"/>
                <a:ea typeface="+mn-ea"/>
                <a:cs typeface="Times New Roman" pitchFamily="18" charset="0"/>
              </a:rPr>
              <a:t> </a:t>
            </a:r>
            <a:r>
              <a:rPr kumimoji="0" lang="pt-BR" sz="2000" i="0" u="none" strike="noStrike" kern="1200" cap="none" spc="0" normalizeH="0" baseline="0" noProof="0" dirty="0" err="1" smtClean="0">
                <a:ln>
                  <a:noFill/>
                </a:ln>
                <a:effectLst/>
                <a:uLnTx/>
                <a:uFillTx/>
                <a:latin typeface="Times New Roman" pitchFamily="18" charset="0"/>
                <a:ea typeface="+mn-ea"/>
                <a:cs typeface="Times New Roman" pitchFamily="18" charset="0"/>
              </a:rPr>
              <a:t>organism</a:t>
            </a:r>
            <a:r>
              <a:rPr kumimoji="0" lang="pt-BR" sz="2000" i="0" u="none" strike="noStrike" kern="1200" cap="none" spc="0" normalizeH="0" baseline="0" noProof="0" dirty="0" smtClean="0">
                <a:ln>
                  <a:noFill/>
                </a:ln>
                <a:effectLst/>
                <a:uLnTx/>
                <a:uFillTx/>
                <a:latin typeface="Times New Roman" pitchFamily="18" charset="0"/>
                <a:ea typeface="+mn-ea"/>
                <a:cs typeface="Times New Roman" pitchFamily="18" charset="0"/>
              </a:rPr>
              <a:t>.</a:t>
            </a:r>
          </a:p>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pt-BR" sz="24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Glucose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990599"/>
          </a:xfrm>
        </p:spPr>
        <p:txBody>
          <a:bodyPr>
            <a:normAutofit lnSpcReduction="10000"/>
          </a:bodyPr>
          <a:lstStyle/>
          <a:p>
            <a:r>
              <a:rPr lang="en-US" sz="2800" dirty="0" smtClean="0">
                <a:latin typeface="Times New Roman" pitchFamily="18" charset="0"/>
                <a:cs typeface="Times New Roman" pitchFamily="18" charset="0"/>
              </a:rPr>
              <a:t>Can exist as a straight chain isomer or as a ring compound:</a:t>
            </a:r>
            <a:endParaRPr lang="en-US" sz="2800" dirty="0">
              <a:latin typeface="Times New Roman" pitchFamily="18" charset="0"/>
              <a:cs typeface="Times New Roman" pitchFamily="18" charset="0"/>
            </a:endParaRPr>
          </a:p>
        </p:txBody>
      </p:sp>
      <p:pic>
        <p:nvPicPr>
          <p:cNvPr id="1026" name="Picture 2" descr="http://www.peoriaendocrine.com/images/diabetes_lecture/glucose.GIF"/>
          <p:cNvPicPr>
            <a:picLocks noChangeAspect="1" noChangeArrowheads="1"/>
          </p:cNvPicPr>
          <p:nvPr/>
        </p:nvPicPr>
        <p:blipFill>
          <a:blip r:embed="rId2"/>
          <a:srcRect/>
          <a:stretch>
            <a:fillRect/>
          </a:stretch>
        </p:blipFill>
        <p:spPr bwMode="auto">
          <a:xfrm>
            <a:off x="762000" y="2514600"/>
            <a:ext cx="5486400" cy="370441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Lipids (Fats and Oils)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4800600"/>
          </a:xfrm>
        </p:spPr>
        <p:txBody>
          <a:bodyPr>
            <a:normAutofit lnSpcReduction="10000"/>
          </a:bodyPr>
          <a:lstStyle/>
          <a:p>
            <a:r>
              <a:rPr lang="en-US" sz="2800" dirty="0" smtClean="0">
                <a:latin typeface="Times New Roman" pitchFamily="18" charset="0"/>
                <a:cs typeface="Times New Roman" pitchFamily="18" charset="0"/>
              </a:rPr>
              <a:t>Fats and oils are </a:t>
            </a:r>
            <a:r>
              <a:rPr lang="en-US" sz="2800" dirty="0" err="1" smtClean="0">
                <a:latin typeface="Times New Roman" pitchFamily="18" charset="0"/>
                <a:cs typeface="Times New Roman" pitchFamily="18" charset="0"/>
              </a:rPr>
              <a:t>triesters</a:t>
            </a:r>
            <a:r>
              <a:rPr lang="en-US" sz="2800" dirty="0" smtClean="0">
                <a:latin typeface="Times New Roman" pitchFamily="18" charset="0"/>
                <a:cs typeface="Times New Roman" pitchFamily="18" charset="0"/>
              </a:rPr>
              <a:t> (triglycerides) formed from the condensation reaction of propane 1,2,3-triol (glycerol) with long chain carboxylic acids (fatty acids).</a:t>
            </a:r>
          </a:p>
          <a:p>
            <a:r>
              <a:rPr lang="en-US" sz="2800" dirty="0" smtClean="0">
                <a:latin typeface="Times New Roman" pitchFamily="18" charset="0"/>
                <a:cs typeface="Times New Roman" pitchFamily="18" charset="0"/>
              </a:rPr>
              <a:t>Fats are solid triglycerides (e.g. butter). </a:t>
            </a:r>
          </a:p>
          <a:p>
            <a:r>
              <a:rPr lang="en-US" sz="2800" dirty="0" smtClean="0">
                <a:latin typeface="Times New Roman" pitchFamily="18" charset="0"/>
                <a:cs typeface="Times New Roman" pitchFamily="18" charset="0"/>
              </a:rPr>
              <a:t>Oils are liquid at room temperature(e.g. olive oil).</a:t>
            </a:r>
          </a:p>
          <a:p>
            <a:r>
              <a:rPr lang="en-US" sz="2800" dirty="0" smtClean="0">
                <a:latin typeface="Times New Roman" pitchFamily="18" charset="0"/>
                <a:cs typeface="Times New Roman" pitchFamily="18" charset="0"/>
              </a:rPr>
              <a:t>Chemical difference: fats contain saturated carboxylic acid group (i.e. they do not contain C=C double bonds). Oils are unsaturated, containing at least one. Most oils contain several C=C double bonds and are known as polyunsaturated.</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http://www.mansfield.ohio-state.edu/~sabedon/053peptd.gif"/>
          <p:cNvPicPr>
            <a:picLocks noChangeAspect="1" noChangeArrowheads="1"/>
          </p:cNvPicPr>
          <p:nvPr/>
        </p:nvPicPr>
        <p:blipFill>
          <a:blip r:embed="rId2"/>
          <a:srcRect/>
          <a:stretch>
            <a:fillRect/>
          </a:stretch>
        </p:blipFill>
        <p:spPr bwMode="auto">
          <a:xfrm>
            <a:off x="3657600" y="1981200"/>
            <a:ext cx="5486400" cy="3200401"/>
          </a:xfrm>
          <a:prstGeom prst="rect">
            <a:avLst/>
          </a:prstGeom>
          <a:noFill/>
        </p:spPr>
      </p:pic>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Proteins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752600"/>
            <a:ext cx="4114800" cy="5105400"/>
          </a:xfrm>
        </p:spPr>
        <p:txBody>
          <a:bodyPr>
            <a:normAutofit fontScale="85000" lnSpcReduction="20000"/>
          </a:bodyPr>
          <a:lstStyle/>
          <a:p>
            <a:r>
              <a:rPr lang="en-US" dirty="0" smtClean="0">
                <a:latin typeface="Times New Roman" pitchFamily="18" charset="0"/>
                <a:cs typeface="Times New Roman" pitchFamily="18" charset="0"/>
              </a:rPr>
              <a:t>Large macromolecules made up of chains of 2-amino acids.</a:t>
            </a:r>
          </a:p>
          <a:p>
            <a:r>
              <a:rPr lang="en-US" dirty="0" smtClean="0">
                <a:latin typeface="Times New Roman" pitchFamily="18" charset="0"/>
                <a:cs typeface="Times New Roman" pitchFamily="18" charset="0"/>
              </a:rPr>
              <a:t>The amino acids bond to each other through condensation reactions resulting in the formation of a polypeptide in which the amino acid residues are joined to each other by an amide link (peptide bond).</a:t>
            </a:r>
          </a:p>
          <a:p>
            <a:r>
              <a:rPr lang="en-US" sz="2800" dirty="0" smtClean="0">
                <a:latin typeface="Times New Roman" pitchFamily="18" charset="0"/>
                <a:cs typeface="Times New Roman" pitchFamily="18" charset="0"/>
              </a:rPr>
              <a:t>*Look at the study guide (page 145) for the structural formula.</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571480"/>
            <a:ext cx="8229600" cy="785818"/>
          </a:xfrm>
        </p:spPr>
        <p:txBody>
          <a:bodyPr>
            <a:normAutofit/>
          </a:bodyPr>
          <a:lstStyle/>
          <a:p>
            <a:r>
              <a:rPr lang="pt-BR" dirty="0" err="1" smtClean="0">
                <a:latin typeface="Times New Roman" pitchFamily="18" charset="0"/>
                <a:cs typeface="Times New Roman" pitchFamily="18" charset="0"/>
              </a:rPr>
              <a:t>Properties</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of</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fats</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and</a:t>
            </a:r>
            <a:r>
              <a:rPr lang="pt-BR" dirty="0" smtClean="0">
                <a:latin typeface="Times New Roman" pitchFamily="18" charset="0"/>
                <a:cs typeface="Times New Roman" pitchFamily="18" charset="0"/>
              </a:rPr>
              <a:t> </a:t>
            </a:r>
            <a:r>
              <a:rPr lang="pt-BR" dirty="0" err="1" smtClean="0">
                <a:latin typeface="Times New Roman" pitchFamily="18" charset="0"/>
                <a:cs typeface="Times New Roman" pitchFamily="18" charset="0"/>
              </a:rPr>
              <a:t>oils</a:t>
            </a:r>
            <a:endParaRPr lang="pt-BR" dirty="0">
              <a:latin typeface="Times New Roman" pitchFamily="18" charset="0"/>
              <a:cs typeface="Times New Roman" pitchFamily="18" charset="0"/>
            </a:endParaRPr>
          </a:p>
        </p:txBody>
      </p:sp>
      <p:sp>
        <p:nvSpPr>
          <p:cNvPr id="6" name="Espaço Reservado para Conteúdo 2"/>
          <p:cNvSpPr txBox="1">
            <a:spLocks/>
          </p:cNvSpPr>
          <p:nvPr/>
        </p:nvSpPr>
        <p:spPr>
          <a:xfrm>
            <a:off x="457200" y="1752600"/>
            <a:ext cx="8229600" cy="4929222"/>
          </a:xfrm>
          <a:prstGeom prst="rect">
            <a:avLst/>
          </a:prstGeom>
        </p:spPr>
        <p:txBody>
          <a:bodyPr vert="horz">
            <a:no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19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The melting points of fatty acids</a:t>
            </a:r>
            <a:r>
              <a:rPr kumimoji="0" lang="en-US" sz="19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increase with their relative molecular mass.</a:t>
            </a:r>
          </a:p>
          <a:p>
            <a:pPr marL="274320" lvl="0" indent="-274320">
              <a:spcBef>
                <a:spcPct val="20000"/>
              </a:spcBef>
              <a:buClr>
                <a:schemeClr val="accent3"/>
              </a:buClr>
              <a:buSzPct val="95000"/>
              <a:buFont typeface="Wingdings 2"/>
              <a:buChar char=""/>
            </a:pPr>
            <a:r>
              <a:rPr lang="en-US" sz="1900" dirty="0" smtClean="0">
                <a:latin typeface="Times New Roman" pitchFamily="18" charset="0"/>
                <a:cs typeface="Times New Roman" pitchFamily="18" charset="0"/>
              </a:rPr>
              <a:t>The melting points are also affected by the degree of </a:t>
            </a:r>
            <a:r>
              <a:rPr lang="en-US" sz="1900" dirty="0" err="1" smtClean="0">
                <a:latin typeface="Times New Roman" pitchFamily="18" charset="0"/>
                <a:cs typeface="Times New Roman" pitchFamily="18" charset="0"/>
              </a:rPr>
              <a:t>unsaturation</a:t>
            </a:r>
            <a:r>
              <a:rPr lang="en-US" sz="1900" dirty="0" smtClean="0">
                <a:latin typeface="Times New Roman" pitchFamily="18" charset="0"/>
                <a:cs typeface="Times New Roman" pitchFamily="18" charset="0"/>
              </a:rPr>
              <a:t>. Unsaturated fatty acids have lower melting points and tend to be less crystalline.</a:t>
            </a:r>
          </a:p>
          <a:p>
            <a:pPr marL="274320" lvl="0" indent="-274320">
              <a:spcBef>
                <a:spcPct val="20000"/>
              </a:spcBef>
              <a:buClr>
                <a:schemeClr val="accent3"/>
              </a:buClr>
              <a:buSzPct val="95000"/>
              <a:buFont typeface="Wingdings 2"/>
              <a:buChar char=""/>
            </a:pPr>
            <a:r>
              <a:rPr lang="en-US" sz="1900" dirty="0" smtClean="0">
                <a:latin typeface="Times New Roman" pitchFamily="18" charset="0"/>
                <a:cs typeface="Times New Roman" pitchFamily="18" charset="0"/>
              </a:rPr>
              <a:t>The tetrahedral arrangement in the carbon ´backbone´ of saturated acids makes them pack closer together and the van </a:t>
            </a:r>
            <a:r>
              <a:rPr lang="en-US" sz="1900" dirty="0" err="1" smtClean="0">
                <a:latin typeface="Times New Roman" pitchFamily="18" charset="0"/>
                <a:cs typeface="Times New Roman" pitchFamily="18" charset="0"/>
              </a:rPr>
              <a:t>der</a:t>
            </a:r>
            <a:r>
              <a:rPr lang="en-US" sz="1900" dirty="0" smtClean="0">
                <a:latin typeface="Times New Roman" pitchFamily="18" charset="0"/>
                <a:cs typeface="Times New Roman" pitchFamily="18" charset="0"/>
              </a:rPr>
              <a:t> Waals´ forces holding the molecules closer together are stronger as the surface area between them is greater.</a:t>
            </a:r>
          </a:p>
          <a:p>
            <a:pPr marL="274320" lvl="0" indent="-274320">
              <a:spcBef>
                <a:spcPct val="20000"/>
              </a:spcBef>
              <a:buClr>
                <a:schemeClr val="accent3"/>
              </a:buClr>
              <a:buSzPct val="95000"/>
              <a:buFont typeface="Wingdings 2"/>
              <a:buChar char=""/>
            </a:pPr>
            <a:r>
              <a:rPr lang="en-US" sz="1900" dirty="0" smtClean="0">
                <a:latin typeface="Times New Roman" pitchFamily="18" charset="0"/>
                <a:cs typeface="Times New Roman" pitchFamily="18" charset="0"/>
              </a:rPr>
              <a:t>The way in which unsaturated fatty acids can pack also depends on the geometrical isomerism of the double bonds. </a:t>
            </a:r>
          </a:p>
          <a:p>
            <a:pPr marL="274320" lvl="0" indent="-274320">
              <a:spcBef>
                <a:spcPct val="20000"/>
              </a:spcBef>
              <a:buClr>
                <a:schemeClr val="accent3"/>
              </a:buClr>
              <a:buSzPct val="95000"/>
              <a:buFont typeface="Wingdings 2"/>
              <a:buChar char=""/>
            </a:pPr>
            <a:r>
              <a:rPr kumimoji="0" lang="en-US" sz="1900" b="0" i="1"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Trans</a:t>
            </a:r>
            <a:r>
              <a:rPr kumimoji="0" lang="en-US" sz="19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-fatty acids pack more closely than </a:t>
            </a:r>
            <a:r>
              <a:rPr kumimoji="0" lang="en-US" sz="1900" b="0" i="1" u="none" strike="noStrike" kern="1200" cap="none" spc="0" normalizeH="0" noProof="0" dirty="0" err="1" smtClean="0">
                <a:ln>
                  <a:noFill/>
                </a:ln>
                <a:solidFill>
                  <a:schemeClr val="tx1"/>
                </a:solidFill>
                <a:effectLst/>
                <a:uLnTx/>
                <a:uFillTx/>
                <a:latin typeface="Times New Roman" pitchFamily="18" charset="0"/>
                <a:ea typeface="+mn-ea"/>
                <a:cs typeface="Times New Roman" pitchFamily="18" charset="0"/>
              </a:rPr>
              <a:t>cis</a:t>
            </a:r>
            <a:r>
              <a:rPr lang="en-US" sz="1900" dirty="0" smtClean="0">
                <a:latin typeface="Times New Roman" pitchFamily="18" charset="0"/>
                <a:cs typeface="Times New Roman" pitchFamily="18" charset="0"/>
              </a:rPr>
              <a:t>-fatty—where both hydrogen atoms are on the same side of the double bonds acids. Therefore, </a:t>
            </a:r>
            <a:r>
              <a:rPr lang="en-US" sz="1900" i="1" dirty="0" smtClean="0">
                <a:latin typeface="Times New Roman" pitchFamily="18" charset="0"/>
                <a:cs typeface="Times New Roman" pitchFamily="18" charset="0"/>
              </a:rPr>
              <a:t>trans</a:t>
            </a:r>
            <a:r>
              <a:rPr lang="en-US" sz="1900" dirty="0" smtClean="0">
                <a:latin typeface="Times New Roman" pitchFamily="18" charset="0"/>
                <a:cs typeface="Times New Roman" pitchFamily="18" charset="0"/>
              </a:rPr>
              <a:t>-fatty acids </a:t>
            </a:r>
            <a:r>
              <a:rPr kumimoji="0" lang="en-US" sz="19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have a higher melting point.</a:t>
            </a:r>
          </a:p>
          <a:p>
            <a:pPr marL="274320" lvl="0" indent="-274320">
              <a:spcBef>
                <a:spcPct val="20000"/>
              </a:spcBef>
              <a:buClr>
                <a:schemeClr val="accent3"/>
              </a:buClr>
              <a:buSzPct val="95000"/>
              <a:buFont typeface="Wingdings 2"/>
              <a:buChar char=""/>
            </a:pPr>
            <a:r>
              <a:rPr lang="en-US" sz="1900" dirty="0" smtClean="0">
                <a:latin typeface="Times New Roman" pitchFamily="18" charset="0"/>
                <a:cs typeface="Times New Roman" pitchFamily="18" charset="0"/>
              </a:rPr>
              <a:t>Unsaturated fats are less chemically stable because the carbon double bonds can react with oxygen (auto-oxidation), light (photo-oxidation), hydrogen (hydrogenation), and water (hydrolysis) under the presence of heat and enzymes.</a:t>
            </a:r>
            <a:endParaRPr kumimoji="0" lang="en-US" sz="19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pt-BR" sz="19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714356"/>
            <a:ext cx="8229600" cy="857248"/>
          </a:xfrm>
        </p:spPr>
        <p:txBody>
          <a:bodyPr>
            <a:normAutofit/>
          </a:bodyPr>
          <a:lstStyle/>
          <a:p>
            <a:r>
              <a:rPr lang="pt-BR" sz="4500" dirty="0" err="1" smtClean="0">
                <a:latin typeface="Times New Roman" pitchFamily="18" charset="0"/>
                <a:cs typeface="Times New Roman" pitchFamily="18" charset="0"/>
              </a:rPr>
              <a:t>Examples</a:t>
            </a:r>
            <a:r>
              <a:rPr lang="pt-BR" sz="4500" dirty="0" smtClean="0">
                <a:latin typeface="Times New Roman" pitchFamily="18" charset="0"/>
                <a:cs typeface="Times New Roman" pitchFamily="18" charset="0"/>
              </a:rPr>
              <a:t> </a:t>
            </a:r>
            <a:r>
              <a:rPr lang="pt-BR" sz="4500" dirty="0" err="1" smtClean="0">
                <a:latin typeface="Times New Roman" pitchFamily="18" charset="0"/>
                <a:cs typeface="Times New Roman" pitchFamily="18" charset="0"/>
              </a:rPr>
              <a:t>of</a:t>
            </a:r>
            <a:r>
              <a:rPr lang="pt-BR" sz="4500" dirty="0" smtClean="0">
                <a:latin typeface="Times New Roman" pitchFamily="18" charset="0"/>
                <a:cs typeface="Times New Roman" pitchFamily="18" charset="0"/>
              </a:rPr>
              <a:t> </a:t>
            </a:r>
            <a:r>
              <a:rPr lang="pt-BR" sz="4500" dirty="0" err="1" smtClean="0">
                <a:latin typeface="Times New Roman" pitchFamily="18" charset="0"/>
                <a:cs typeface="Times New Roman" pitchFamily="18" charset="0"/>
              </a:rPr>
              <a:t>fats</a:t>
            </a:r>
            <a:r>
              <a:rPr lang="pt-BR" sz="4500" dirty="0" smtClean="0">
                <a:latin typeface="Times New Roman" pitchFamily="18" charset="0"/>
                <a:cs typeface="Times New Roman" pitchFamily="18" charset="0"/>
              </a:rPr>
              <a:t> </a:t>
            </a:r>
            <a:r>
              <a:rPr lang="pt-BR" sz="4500" dirty="0" err="1" smtClean="0">
                <a:latin typeface="Times New Roman" pitchFamily="18" charset="0"/>
                <a:cs typeface="Times New Roman" pitchFamily="18" charset="0"/>
              </a:rPr>
              <a:t>and</a:t>
            </a:r>
            <a:r>
              <a:rPr lang="pt-BR" sz="4500" dirty="0" smtClean="0">
                <a:latin typeface="Times New Roman" pitchFamily="18" charset="0"/>
                <a:cs typeface="Times New Roman" pitchFamily="18" charset="0"/>
              </a:rPr>
              <a:t> </a:t>
            </a:r>
            <a:r>
              <a:rPr lang="pt-BR" sz="4500" dirty="0" err="1" smtClean="0">
                <a:latin typeface="Times New Roman" pitchFamily="18" charset="0"/>
                <a:cs typeface="Times New Roman" pitchFamily="18" charset="0"/>
              </a:rPr>
              <a:t>oils</a:t>
            </a:r>
            <a:endParaRPr lang="pt-BR" sz="4500" dirty="0">
              <a:latin typeface="Times New Roman" pitchFamily="18" charset="0"/>
              <a:cs typeface="Times New Roman" pitchFamily="18" charset="0"/>
            </a:endParaRPr>
          </a:p>
        </p:txBody>
      </p:sp>
      <p:graphicFrame>
        <p:nvGraphicFramePr>
          <p:cNvPr id="5" name="Espaço Reservado para Conteúdo 3"/>
          <p:cNvGraphicFramePr>
            <a:graphicFrameLocks/>
          </p:cNvGraphicFramePr>
          <p:nvPr/>
        </p:nvGraphicFramePr>
        <p:xfrm>
          <a:off x="357158" y="1928802"/>
          <a:ext cx="8229600" cy="14376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pt-BR" sz="1600" dirty="0" err="1" smtClean="0">
                          <a:latin typeface="Times New Roman" pitchFamily="18" charset="0"/>
                          <a:cs typeface="Times New Roman" pitchFamily="18" charset="0"/>
                        </a:rPr>
                        <a:t>Mainly</a:t>
                      </a:r>
                      <a:r>
                        <a:rPr lang="pt-BR" sz="1600" baseline="0" dirty="0" smtClean="0">
                          <a:latin typeface="Times New Roman" pitchFamily="18" charset="0"/>
                          <a:cs typeface="Times New Roman" pitchFamily="18" charset="0"/>
                        </a:rPr>
                        <a:t> </a:t>
                      </a:r>
                      <a:r>
                        <a:rPr lang="pt-BR" sz="1600" baseline="0" dirty="0" err="1" smtClean="0">
                          <a:latin typeface="Times New Roman" pitchFamily="18" charset="0"/>
                          <a:cs typeface="Times New Roman" pitchFamily="18" charset="0"/>
                        </a:rPr>
                        <a:t>saturated</a:t>
                      </a:r>
                      <a:r>
                        <a:rPr lang="pt-BR" sz="1600" baseline="0" dirty="0" smtClean="0">
                          <a:latin typeface="Times New Roman" pitchFamily="18" charset="0"/>
                          <a:cs typeface="Times New Roman" pitchFamily="18" charset="0"/>
                        </a:rPr>
                        <a:t> </a:t>
                      </a:r>
                      <a:r>
                        <a:rPr lang="pt-BR" sz="1600" baseline="0" dirty="0" err="1" smtClean="0">
                          <a:latin typeface="Times New Roman" pitchFamily="18" charset="0"/>
                          <a:cs typeface="Times New Roman" pitchFamily="18" charset="0"/>
                        </a:rPr>
                        <a:t>fats</a:t>
                      </a:r>
                      <a:r>
                        <a:rPr lang="pt-BR" sz="1600" baseline="0" dirty="0" smtClean="0">
                          <a:latin typeface="Times New Roman" pitchFamily="18" charset="0"/>
                          <a:cs typeface="Times New Roman" pitchFamily="18" charset="0"/>
                        </a:rPr>
                        <a:t> (</a:t>
                      </a:r>
                      <a:r>
                        <a:rPr lang="pt-BR" sz="1600" baseline="0" dirty="0" err="1" smtClean="0">
                          <a:latin typeface="Times New Roman" pitchFamily="18" charset="0"/>
                          <a:cs typeface="Times New Roman" pitchFamily="18" charset="0"/>
                        </a:rPr>
                        <a:t>solids</a:t>
                      </a:r>
                      <a:r>
                        <a:rPr lang="pt-BR" sz="1600" baseline="0" dirty="0" smtClean="0">
                          <a:latin typeface="Times New Roman" pitchFamily="18" charset="0"/>
                          <a:cs typeface="Times New Roman" pitchFamily="18" charset="0"/>
                        </a:rPr>
                        <a:t> </a:t>
                      </a:r>
                      <a:r>
                        <a:rPr lang="pt-BR" sz="1600" baseline="0" dirty="0" err="1" smtClean="0">
                          <a:latin typeface="Times New Roman" pitchFamily="18" charset="0"/>
                          <a:cs typeface="Times New Roman" pitchFamily="18" charset="0"/>
                        </a:rPr>
                        <a:t>at</a:t>
                      </a:r>
                      <a:r>
                        <a:rPr lang="pt-BR" sz="1600" baseline="0" dirty="0" smtClean="0">
                          <a:latin typeface="Times New Roman" pitchFamily="18" charset="0"/>
                          <a:cs typeface="Times New Roman" pitchFamily="18" charset="0"/>
                        </a:rPr>
                        <a:t> </a:t>
                      </a:r>
                      <a:r>
                        <a:rPr lang="pt-BR" sz="1600" baseline="0" dirty="0" err="1" smtClean="0">
                          <a:latin typeface="Times New Roman" pitchFamily="18" charset="0"/>
                          <a:cs typeface="Times New Roman" pitchFamily="18" charset="0"/>
                        </a:rPr>
                        <a:t>room</a:t>
                      </a:r>
                      <a:r>
                        <a:rPr lang="pt-BR" sz="1600" baseline="0" dirty="0" smtClean="0">
                          <a:latin typeface="Times New Roman" pitchFamily="18" charset="0"/>
                          <a:cs typeface="Times New Roman" pitchFamily="18" charset="0"/>
                        </a:rPr>
                        <a:t> </a:t>
                      </a:r>
                      <a:r>
                        <a:rPr lang="pt-BR" sz="1600" baseline="0" dirty="0" err="1" smtClean="0">
                          <a:latin typeface="Times New Roman" pitchFamily="18" charset="0"/>
                          <a:cs typeface="Times New Roman" pitchFamily="18" charset="0"/>
                        </a:rPr>
                        <a:t>temperature</a:t>
                      </a:r>
                      <a:r>
                        <a:rPr lang="pt-BR" sz="1600" baseline="0" dirty="0" smtClean="0">
                          <a:latin typeface="Times New Roman" pitchFamily="18" charset="0"/>
                          <a:cs typeface="Times New Roman" pitchFamily="18" charset="0"/>
                        </a:rPr>
                        <a:t>)</a:t>
                      </a:r>
                      <a:endParaRPr lang="pt-BR" sz="1600" dirty="0">
                        <a:latin typeface="Times New Roman" pitchFamily="18" charset="0"/>
                        <a:cs typeface="Times New Roman" pitchFamily="18" charset="0"/>
                      </a:endParaRPr>
                    </a:p>
                  </a:txBody>
                  <a:tcPr/>
                </a:tc>
                <a:tc>
                  <a:txBody>
                    <a:bodyPr/>
                    <a:lstStyle/>
                    <a:p>
                      <a:r>
                        <a:rPr lang="pt-BR" sz="1600" dirty="0" err="1" smtClean="0">
                          <a:latin typeface="Times New Roman" pitchFamily="18" charset="0"/>
                          <a:cs typeface="Times New Roman" pitchFamily="18" charset="0"/>
                        </a:rPr>
                        <a:t>Mainly</a:t>
                      </a:r>
                      <a:r>
                        <a:rPr lang="pt-BR" sz="1600" dirty="0" smtClean="0">
                          <a:latin typeface="Times New Roman" pitchFamily="18" charset="0"/>
                          <a:cs typeface="Times New Roman" pitchFamily="18" charset="0"/>
                        </a:rPr>
                        <a:t> </a:t>
                      </a:r>
                      <a:r>
                        <a:rPr lang="pt-BR" sz="1600" dirty="0" err="1" smtClean="0">
                          <a:latin typeface="Times New Roman" pitchFamily="18" charset="0"/>
                          <a:cs typeface="Times New Roman" pitchFamily="18" charset="0"/>
                        </a:rPr>
                        <a:t>mono-unsaturated</a:t>
                      </a:r>
                      <a:r>
                        <a:rPr lang="pt-BR" sz="1600" dirty="0" smtClean="0">
                          <a:latin typeface="Times New Roman" pitchFamily="18" charset="0"/>
                          <a:cs typeface="Times New Roman" pitchFamily="18" charset="0"/>
                        </a:rPr>
                        <a:t> </a:t>
                      </a:r>
                      <a:r>
                        <a:rPr lang="pt-BR" sz="1600" dirty="0" err="1" smtClean="0">
                          <a:latin typeface="Times New Roman" pitchFamily="18" charset="0"/>
                          <a:cs typeface="Times New Roman" pitchFamily="18" charset="0"/>
                        </a:rPr>
                        <a:t>oils</a:t>
                      </a:r>
                      <a:r>
                        <a:rPr lang="pt-BR" sz="1600" dirty="0" smtClean="0">
                          <a:latin typeface="Times New Roman" pitchFamily="18" charset="0"/>
                          <a:cs typeface="Times New Roman" pitchFamily="18" charset="0"/>
                        </a:rPr>
                        <a:t> (</a:t>
                      </a:r>
                      <a:r>
                        <a:rPr lang="pt-BR" sz="1600" dirty="0" err="1" smtClean="0">
                          <a:latin typeface="Times New Roman" pitchFamily="18" charset="0"/>
                          <a:cs typeface="Times New Roman" pitchFamily="18" charset="0"/>
                        </a:rPr>
                        <a:t>liquids</a:t>
                      </a:r>
                      <a:r>
                        <a:rPr lang="pt-BR" sz="1600" dirty="0" smtClean="0">
                          <a:latin typeface="Times New Roman" pitchFamily="18" charset="0"/>
                          <a:cs typeface="Times New Roman" pitchFamily="18" charset="0"/>
                        </a:rPr>
                        <a:t> </a:t>
                      </a:r>
                      <a:r>
                        <a:rPr lang="pt-BR" sz="1600" dirty="0" err="1" smtClean="0">
                          <a:latin typeface="Times New Roman" pitchFamily="18" charset="0"/>
                          <a:cs typeface="Times New Roman" pitchFamily="18" charset="0"/>
                        </a:rPr>
                        <a:t>at</a:t>
                      </a:r>
                      <a:r>
                        <a:rPr lang="pt-BR" sz="1600" dirty="0" smtClean="0">
                          <a:latin typeface="Times New Roman" pitchFamily="18" charset="0"/>
                          <a:cs typeface="Times New Roman" pitchFamily="18" charset="0"/>
                        </a:rPr>
                        <a:t> </a:t>
                      </a:r>
                      <a:r>
                        <a:rPr lang="pt-BR" sz="1600" dirty="0" err="1" smtClean="0">
                          <a:latin typeface="Times New Roman" pitchFamily="18" charset="0"/>
                          <a:cs typeface="Times New Roman" pitchFamily="18" charset="0"/>
                        </a:rPr>
                        <a:t>room</a:t>
                      </a:r>
                      <a:r>
                        <a:rPr lang="pt-BR" sz="1600" dirty="0" smtClean="0">
                          <a:latin typeface="Times New Roman" pitchFamily="18" charset="0"/>
                          <a:cs typeface="Times New Roman" pitchFamily="18" charset="0"/>
                        </a:rPr>
                        <a:t> </a:t>
                      </a:r>
                      <a:r>
                        <a:rPr lang="pt-BR" sz="1600" dirty="0" err="1" smtClean="0">
                          <a:latin typeface="Times New Roman" pitchFamily="18" charset="0"/>
                          <a:cs typeface="Times New Roman" pitchFamily="18" charset="0"/>
                        </a:rPr>
                        <a:t>temperature</a:t>
                      </a:r>
                      <a:r>
                        <a:rPr lang="pt-BR" sz="1600" dirty="0" smtClean="0">
                          <a:latin typeface="Times New Roman" pitchFamily="18" charset="0"/>
                          <a:cs typeface="Times New Roman" pitchFamily="18" charset="0"/>
                        </a:rPr>
                        <a:t>)</a:t>
                      </a:r>
                      <a:endParaRPr lang="pt-BR"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dirty="0" err="1" smtClean="0">
                          <a:latin typeface="Times New Roman" pitchFamily="18" charset="0"/>
                          <a:cs typeface="Times New Roman" pitchFamily="18" charset="0"/>
                        </a:rPr>
                        <a:t>Mainly</a:t>
                      </a:r>
                      <a:r>
                        <a:rPr lang="pt-BR" sz="1600" dirty="0" smtClean="0">
                          <a:latin typeface="Times New Roman" pitchFamily="18" charset="0"/>
                          <a:cs typeface="Times New Roman" pitchFamily="18" charset="0"/>
                        </a:rPr>
                        <a:t> </a:t>
                      </a:r>
                      <a:r>
                        <a:rPr lang="pt-BR" sz="1600" dirty="0" err="1" smtClean="0">
                          <a:latin typeface="Times New Roman" pitchFamily="18" charset="0"/>
                          <a:cs typeface="Times New Roman" pitchFamily="18" charset="0"/>
                        </a:rPr>
                        <a:t>poly-unsaturated</a:t>
                      </a:r>
                      <a:r>
                        <a:rPr lang="pt-BR" sz="1600" dirty="0" smtClean="0">
                          <a:latin typeface="Times New Roman" pitchFamily="18" charset="0"/>
                          <a:cs typeface="Times New Roman" pitchFamily="18" charset="0"/>
                        </a:rPr>
                        <a:t> </a:t>
                      </a:r>
                      <a:r>
                        <a:rPr lang="pt-BR" sz="1600" dirty="0" err="1" smtClean="0">
                          <a:latin typeface="Times New Roman" pitchFamily="18" charset="0"/>
                          <a:cs typeface="Times New Roman" pitchFamily="18" charset="0"/>
                        </a:rPr>
                        <a:t>oils</a:t>
                      </a:r>
                      <a:r>
                        <a:rPr lang="pt-BR" sz="1600" dirty="0" smtClean="0">
                          <a:latin typeface="Times New Roman" pitchFamily="18" charset="0"/>
                          <a:cs typeface="Times New Roman" pitchFamily="18" charset="0"/>
                        </a:rPr>
                        <a:t> (</a:t>
                      </a:r>
                      <a:r>
                        <a:rPr lang="pt-BR" sz="1600" dirty="0" err="1" smtClean="0">
                          <a:latin typeface="Times New Roman" pitchFamily="18" charset="0"/>
                          <a:cs typeface="Times New Roman" pitchFamily="18" charset="0"/>
                        </a:rPr>
                        <a:t>liquids</a:t>
                      </a:r>
                      <a:r>
                        <a:rPr lang="pt-BR" sz="1600" dirty="0" smtClean="0">
                          <a:latin typeface="Times New Roman" pitchFamily="18" charset="0"/>
                          <a:cs typeface="Times New Roman" pitchFamily="18" charset="0"/>
                        </a:rPr>
                        <a:t> </a:t>
                      </a:r>
                      <a:r>
                        <a:rPr lang="pt-BR" sz="1600" dirty="0" err="1" smtClean="0">
                          <a:latin typeface="Times New Roman" pitchFamily="18" charset="0"/>
                          <a:cs typeface="Times New Roman" pitchFamily="18" charset="0"/>
                        </a:rPr>
                        <a:t>at</a:t>
                      </a:r>
                      <a:r>
                        <a:rPr lang="pt-BR" sz="1600" dirty="0" smtClean="0">
                          <a:latin typeface="Times New Roman" pitchFamily="18" charset="0"/>
                          <a:cs typeface="Times New Roman" pitchFamily="18" charset="0"/>
                        </a:rPr>
                        <a:t> </a:t>
                      </a:r>
                      <a:r>
                        <a:rPr lang="pt-BR" sz="1600" dirty="0" err="1" smtClean="0">
                          <a:latin typeface="Times New Roman" pitchFamily="18" charset="0"/>
                          <a:cs typeface="Times New Roman" pitchFamily="18" charset="0"/>
                        </a:rPr>
                        <a:t>room</a:t>
                      </a:r>
                      <a:r>
                        <a:rPr lang="pt-BR" sz="1600" dirty="0" smtClean="0">
                          <a:latin typeface="Times New Roman" pitchFamily="18" charset="0"/>
                          <a:cs typeface="Times New Roman" pitchFamily="18" charset="0"/>
                        </a:rPr>
                        <a:t> </a:t>
                      </a:r>
                      <a:r>
                        <a:rPr lang="pt-BR" sz="1600" dirty="0" err="1" smtClean="0">
                          <a:latin typeface="Times New Roman" pitchFamily="18" charset="0"/>
                          <a:cs typeface="Times New Roman" pitchFamily="18" charset="0"/>
                        </a:rPr>
                        <a:t>temperature</a:t>
                      </a:r>
                      <a:r>
                        <a:rPr lang="pt-BR" sz="1600" dirty="0" smtClean="0">
                          <a:latin typeface="Times New Roman" pitchFamily="18" charset="0"/>
                          <a:cs typeface="Times New Roman" pitchFamily="18" charset="0"/>
                        </a:rPr>
                        <a:t>)</a:t>
                      </a:r>
                    </a:p>
                    <a:p>
                      <a:endParaRPr lang="pt-BR" sz="1600" dirty="0">
                        <a:latin typeface="Times New Roman" pitchFamily="18" charset="0"/>
                        <a:cs typeface="Times New Roman" pitchFamily="18" charset="0"/>
                      </a:endParaRPr>
                    </a:p>
                  </a:txBody>
                  <a:tcPr/>
                </a:tc>
              </a:tr>
              <a:tr h="370840">
                <a:tc>
                  <a:txBody>
                    <a:bodyPr/>
                    <a:lstStyle/>
                    <a:p>
                      <a:r>
                        <a:rPr lang="pt-BR" sz="1600" dirty="0" err="1" smtClean="0">
                          <a:latin typeface="Times New Roman" pitchFamily="18" charset="0"/>
                          <a:cs typeface="Times New Roman" pitchFamily="18" charset="0"/>
                        </a:rPr>
                        <a:t>Palm</a:t>
                      </a:r>
                      <a:r>
                        <a:rPr lang="pt-BR" sz="1600" dirty="0" smtClean="0">
                          <a:latin typeface="Times New Roman" pitchFamily="18" charset="0"/>
                          <a:cs typeface="Times New Roman" pitchFamily="18" charset="0"/>
                        </a:rPr>
                        <a:t>, </a:t>
                      </a:r>
                      <a:r>
                        <a:rPr lang="pt-BR" sz="1600" dirty="0" err="1" smtClean="0">
                          <a:latin typeface="Times New Roman" pitchFamily="18" charset="0"/>
                          <a:cs typeface="Times New Roman" pitchFamily="18" charset="0"/>
                        </a:rPr>
                        <a:t>coconut</a:t>
                      </a:r>
                      <a:r>
                        <a:rPr lang="pt-BR" sz="1600" dirty="0" smtClean="0">
                          <a:latin typeface="Times New Roman" pitchFamily="18" charset="0"/>
                          <a:cs typeface="Times New Roman" pitchFamily="18" charset="0"/>
                        </a:rPr>
                        <a:t>,</a:t>
                      </a:r>
                      <a:r>
                        <a:rPr lang="pt-BR" sz="1600" baseline="0" dirty="0" smtClean="0">
                          <a:latin typeface="Times New Roman" pitchFamily="18" charset="0"/>
                          <a:cs typeface="Times New Roman" pitchFamily="18" charset="0"/>
                        </a:rPr>
                        <a:t> </a:t>
                      </a:r>
                      <a:r>
                        <a:rPr lang="pt-BR" sz="1600" baseline="0" dirty="0" err="1" smtClean="0">
                          <a:latin typeface="Times New Roman" pitchFamily="18" charset="0"/>
                          <a:cs typeface="Times New Roman" pitchFamily="18" charset="0"/>
                        </a:rPr>
                        <a:t>butter</a:t>
                      </a:r>
                      <a:endParaRPr lang="pt-BR" sz="1600" dirty="0">
                        <a:latin typeface="Times New Roman" pitchFamily="18" charset="0"/>
                        <a:cs typeface="Times New Roman" pitchFamily="18" charset="0"/>
                      </a:endParaRPr>
                    </a:p>
                  </a:txBody>
                  <a:tcPr/>
                </a:tc>
                <a:tc>
                  <a:txBody>
                    <a:bodyPr/>
                    <a:lstStyle/>
                    <a:p>
                      <a:r>
                        <a:rPr lang="pt-BR" sz="1600" dirty="0" err="1" smtClean="0">
                          <a:latin typeface="Times New Roman" pitchFamily="18" charset="0"/>
                          <a:cs typeface="Times New Roman" pitchFamily="18" charset="0"/>
                        </a:rPr>
                        <a:t>Peanut</a:t>
                      </a:r>
                      <a:r>
                        <a:rPr lang="pt-BR" sz="1600" dirty="0" smtClean="0">
                          <a:latin typeface="Times New Roman" pitchFamily="18" charset="0"/>
                          <a:cs typeface="Times New Roman" pitchFamily="18" charset="0"/>
                        </a:rPr>
                        <a:t>, </a:t>
                      </a:r>
                      <a:r>
                        <a:rPr lang="pt-BR" sz="1600" dirty="0" err="1" smtClean="0">
                          <a:latin typeface="Times New Roman" pitchFamily="18" charset="0"/>
                          <a:cs typeface="Times New Roman" pitchFamily="18" charset="0"/>
                        </a:rPr>
                        <a:t>canola</a:t>
                      </a:r>
                      <a:r>
                        <a:rPr lang="pt-BR" sz="1600" dirty="0" smtClean="0">
                          <a:latin typeface="Times New Roman" pitchFamily="18" charset="0"/>
                          <a:cs typeface="Times New Roman" pitchFamily="18" charset="0"/>
                        </a:rPr>
                        <a:t>, </a:t>
                      </a:r>
                      <a:r>
                        <a:rPr lang="pt-BR" sz="1600" dirty="0" err="1" smtClean="0">
                          <a:latin typeface="Times New Roman" pitchFamily="18" charset="0"/>
                          <a:cs typeface="Times New Roman" pitchFamily="18" charset="0"/>
                        </a:rPr>
                        <a:t>olive</a:t>
                      </a:r>
                      <a:endParaRPr lang="pt-BR" sz="1600" dirty="0">
                        <a:latin typeface="Times New Roman" pitchFamily="18" charset="0"/>
                        <a:cs typeface="Times New Roman" pitchFamily="18" charset="0"/>
                      </a:endParaRPr>
                    </a:p>
                  </a:txBody>
                  <a:tcPr/>
                </a:tc>
                <a:tc>
                  <a:txBody>
                    <a:bodyPr/>
                    <a:lstStyle/>
                    <a:p>
                      <a:r>
                        <a:rPr lang="pt-BR" sz="1600" dirty="0" err="1" smtClean="0">
                          <a:latin typeface="Times New Roman" pitchFamily="18" charset="0"/>
                          <a:cs typeface="Times New Roman" pitchFamily="18" charset="0"/>
                        </a:rPr>
                        <a:t>Safflower</a:t>
                      </a:r>
                      <a:r>
                        <a:rPr lang="pt-BR" sz="1600" dirty="0" smtClean="0">
                          <a:latin typeface="Times New Roman" pitchFamily="18" charset="0"/>
                          <a:cs typeface="Times New Roman" pitchFamily="18" charset="0"/>
                        </a:rPr>
                        <a:t>,</a:t>
                      </a:r>
                      <a:r>
                        <a:rPr lang="pt-BR" sz="1600" baseline="0" dirty="0" smtClean="0">
                          <a:latin typeface="Times New Roman" pitchFamily="18" charset="0"/>
                          <a:cs typeface="Times New Roman" pitchFamily="18" charset="0"/>
                        </a:rPr>
                        <a:t> </a:t>
                      </a:r>
                      <a:r>
                        <a:rPr lang="pt-BR" sz="1600" baseline="0" dirty="0" err="1" smtClean="0">
                          <a:latin typeface="Times New Roman" pitchFamily="18" charset="0"/>
                          <a:cs typeface="Times New Roman" pitchFamily="18" charset="0"/>
                        </a:rPr>
                        <a:t>sunflower</a:t>
                      </a:r>
                      <a:r>
                        <a:rPr lang="pt-BR" sz="1600" baseline="0" dirty="0" smtClean="0">
                          <a:latin typeface="Times New Roman" pitchFamily="18" charset="0"/>
                          <a:cs typeface="Times New Roman" pitchFamily="18" charset="0"/>
                        </a:rPr>
                        <a:t>, </a:t>
                      </a:r>
                      <a:r>
                        <a:rPr lang="pt-BR" sz="1600" baseline="0" dirty="0" err="1" smtClean="0">
                          <a:latin typeface="Times New Roman" pitchFamily="18" charset="0"/>
                          <a:cs typeface="Times New Roman" pitchFamily="18" charset="0"/>
                        </a:rPr>
                        <a:t>linoleic</a:t>
                      </a:r>
                      <a:endParaRPr lang="pt-BR" sz="16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011222"/>
          </a:xfrm>
        </p:spPr>
        <p:txBody>
          <a:bodyPr>
            <a:normAutofit fontScale="90000"/>
          </a:bodyPr>
          <a:lstStyle/>
          <a:p>
            <a:r>
              <a:rPr lang="en-US" dirty="0" smtClean="0">
                <a:latin typeface="Times New Roman" pitchFamily="18" charset="0"/>
                <a:cs typeface="Times New Roman" pitchFamily="18" charset="0"/>
              </a:rPr>
              <a:t>Hydrogenation of Unsaturated Fats</a:t>
            </a:r>
            <a:endParaRPr lang="en-US" dirty="0">
              <a:latin typeface="Times New Roman" pitchFamily="18" charset="0"/>
              <a:cs typeface="Times New Roman" pitchFamily="18" charset="0"/>
            </a:endParaRPr>
          </a:p>
        </p:txBody>
      </p:sp>
      <p:sp>
        <p:nvSpPr>
          <p:cNvPr id="3" name="Espaço Reservado para Conteúdo 2"/>
          <p:cNvSpPr>
            <a:spLocks noGrp="1"/>
          </p:cNvSpPr>
          <p:nvPr>
            <p:ph idx="1"/>
          </p:nvPr>
        </p:nvSpPr>
        <p:spPr>
          <a:xfrm>
            <a:off x="428596" y="1571612"/>
            <a:ext cx="4114800" cy="5143536"/>
          </a:xfrm>
        </p:spPr>
        <p:txBody>
          <a:bodyPr>
            <a:normAutofit fontScale="77500" lnSpcReduction="20000"/>
          </a:bodyPr>
          <a:lstStyle/>
          <a:p>
            <a:r>
              <a:rPr lang="en-US" sz="2900" dirty="0" smtClean="0">
                <a:latin typeface="Times New Roman" pitchFamily="18" charset="0"/>
                <a:cs typeface="Times New Roman" pitchFamily="18" charset="0"/>
              </a:rPr>
              <a:t>The addition of hydrogen in the presence of heat and a finely divided nickel (or zinc or copper) catalyst increases the amount of saturation.</a:t>
            </a:r>
          </a:p>
          <a:p>
            <a:r>
              <a:rPr lang="en-US" sz="2900" dirty="0" smtClean="0">
                <a:latin typeface="Times New Roman" pitchFamily="18" charset="0"/>
                <a:cs typeface="Times New Roman" pitchFamily="18" charset="0"/>
              </a:rPr>
              <a:t>Advantages:</a:t>
            </a:r>
          </a:p>
          <a:p>
            <a:pPr lvl="1"/>
            <a:r>
              <a:rPr lang="en-US" sz="2900" dirty="0" smtClean="0">
                <a:latin typeface="Times New Roman" pitchFamily="18" charset="0"/>
                <a:cs typeface="Times New Roman" pitchFamily="18" charset="0"/>
              </a:rPr>
              <a:t>Increases the melting point and hardness and is used in the manufacture of margarine. It also </a:t>
            </a:r>
            <a:r>
              <a:rPr lang="en-US" sz="2900" dirty="0" err="1" smtClean="0">
                <a:latin typeface="Times New Roman" pitchFamily="18" charset="0"/>
                <a:cs typeface="Times New Roman" pitchFamily="18" charset="0"/>
              </a:rPr>
              <a:t>i</a:t>
            </a:r>
            <a:endParaRPr lang="en-US" sz="2900" dirty="0" smtClean="0">
              <a:latin typeface="Times New Roman" pitchFamily="18" charset="0"/>
              <a:cs typeface="Times New Roman" pitchFamily="18" charset="0"/>
            </a:endParaRPr>
          </a:p>
          <a:p>
            <a:pPr lvl="1"/>
            <a:r>
              <a:rPr lang="en-US" sz="2900" dirty="0" smtClean="0">
                <a:latin typeface="Times New Roman" pitchFamily="18" charset="0"/>
                <a:cs typeface="Times New Roman" pitchFamily="18" charset="0"/>
              </a:rPr>
              <a:t>Increases the chemical stability.</a:t>
            </a:r>
          </a:p>
          <a:p>
            <a:r>
              <a:rPr lang="en-US" sz="2900" dirty="0" smtClean="0">
                <a:latin typeface="Times New Roman" pitchFamily="18" charset="0"/>
                <a:cs typeface="Times New Roman" pitchFamily="18" charset="0"/>
              </a:rPr>
              <a:t>Disadvantages:</a:t>
            </a:r>
          </a:p>
          <a:p>
            <a:pPr lvl="1"/>
            <a:r>
              <a:rPr lang="en-US" sz="2900" dirty="0" smtClean="0">
                <a:latin typeface="Times New Roman" pitchFamily="18" charset="0"/>
                <a:cs typeface="Times New Roman" pitchFamily="18" charset="0"/>
              </a:rPr>
              <a:t>Oils naturally only contain </a:t>
            </a:r>
            <a:r>
              <a:rPr lang="en-US" sz="2900" i="1" dirty="0" err="1" smtClean="0">
                <a:latin typeface="Times New Roman" pitchFamily="18" charset="0"/>
                <a:cs typeface="Times New Roman" pitchFamily="18" charset="0"/>
              </a:rPr>
              <a:t>cis</a:t>
            </a:r>
            <a:r>
              <a:rPr lang="en-US" sz="2900" dirty="0" smtClean="0">
                <a:latin typeface="Times New Roman" pitchFamily="18" charset="0"/>
                <a:cs typeface="Times New Roman" pitchFamily="18" charset="0"/>
              </a:rPr>
              <a:t>-fatty acids but under partial hydrogenation </a:t>
            </a:r>
            <a:r>
              <a:rPr lang="en-US" sz="2900" i="1" dirty="0" smtClean="0">
                <a:latin typeface="Times New Roman" pitchFamily="18" charset="0"/>
                <a:cs typeface="Times New Roman" pitchFamily="18" charset="0"/>
              </a:rPr>
              <a:t>trans</a:t>
            </a:r>
            <a:r>
              <a:rPr lang="en-US" sz="2900" dirty="0" smtClean="0">
                <a:latin typeface="Times New Roman" pitchFamily="18" charset="0"/>
                <a:cs typeface="Times New Roman" pitchFamily="18" charset="0"/>
              </a:rPr>
              <a:t>-fatty acids can form.</a:t>
            </a:r>
          </a:p>
          <a:p>
            <a:endParaRPr lang="en-US" dirty="0">
              <a:latin typeface="Times New Roman" pitchFamily="18" charset="0"/>
              <a:cs typeface="Times New Roman" pitchFamily="18" charset="0"/>
            </a:endParaRPr>
          </a:p>
        </p:txBody>
      </p:sp>
      <p:sp>
        <p:nvSpPr>
          <p:cNvPr id="4" name="CaixaDeTexto 3"/>
          <p:cNvSpPr txBox="1"/>
          <p:nvPr/>
        </p:nvSpPr>
        <p:spPr>
          <a:xfrm>
            <a:off x="5715008" y="3671175"/>
            <a:ext cx="1500198" cy="369332"/>
          </a:xfrm>
          <a:prstGeom prst="rect">
            <a:avLst/>
          </a:prstGeom>
          <a:noFill/>
        </p:spPr>
        <p:txBody>
          <a:bodyPr wrap="square" rtlCol="0">
            <a:spAutoFit/>
          </a:bodyPr>
          <a:lstStyle/>
          <a:p>
            <a:r>
              <a:rPr lang="pt-BR" dirty="0" smtClean="0"/>
              <a:t>+ H</a:t>
            </a:r>
            <a:r>
              <a:rPr lang="pt-BR" baseline="-25000" dirty="0" smtClean="0"/>
              <a:t>2        </a:t>
            </a:r>
            <a:r>
              <a:rPr lang="pt-BR" dirty="0" smtClean="0">
                <a:sym typeface="Wingdings" pitchFamily="2" charset="2"/>
              </a:rPr>
              <a:t></a:t>
            </a:r>
            <a:endParaRPr lang="pt-BR" dirty="0"/>
          </a:p>
        </p:txBody>
      </p:sp>
      <p:pic>
        <p:nvPicPr>
          <p:cNvPr id="4098" name="Picture 2" descr="http://static.howstuffworks.com/gif/willow/chemistry-info1.jpg"/>
          <p:cNvPicPr>
            <a:picLocks noChangeAspect="1" noChangeArrowheads="1"/>
          </p:cNvPicPr>
          <p:nvPr/>
        </p:nvPicPr>
        <p:blipFill>
          <a:blip r:embed="rId3" cstate="print"/>
          <a:srcRect/>
          <a:stretch>
            <a:fillRect/>
          </a:stretch>
        </p:blipFill>
        <p:spPr bwMode="auto">
          <a:xfrm>
            <a:off x="7143768" y="3385423"/>
            <a:ext cx="1200150" cy="923925"/>
          </a:xfrm>
          <a:prstGeom prst="rect">
            <a:avLst/>
          </a:prstGeom>
          <a:noFill/>
        </p:spPr>
      </p:pic>
      <p:pic>
        <p:nvPicPr>
          <p:cNvPr id="4100" name="Picture 4" descr="http://biology.kenyon.edu/edwards/project/wendy/images/ethylene.gif"/>
          <p:cNvPicPr>
            <a:picLocks noChangeAspect="1" noChangeArrowheads="1"/>
          </p:cNvPicPr>
          <p:nvPr/>
        </p:nvPicPr>
        <p:blipFill>
          <a:blip r:embed="rId4" cstate="print"/>
          <a:srcRect/>
          <a:stretch>
            <a:fillRect/>
          </a:stretch>
        </p:blipFill>
        <p:spPr bwMode="auto">
          <a:xfrm>
            <a:off x="4714876" y="3385423"/>
            <a:ext cx="1000132" cy="1115147"/>
          </a:xfrm>
          <a:prstGeom prst="rect">
            <a:avLst/>
          </a:prstGeom>
          <a:noFill/>
        </p:spPr>
      </p:pic>
      <p:sp>
        <p:nvSpPr>
          <p:cNvPr id="7" name="CaixaDeTexto 6"/>
          <p:cNvSpPr txBox="1"/>
          <p:nvPr/>
        </p:nvSpPr>
        <p:spPr>
          <a:xfrm>
            <a:off x="6357950" y="3456861"/>
            <a:ext cx="428628" cy="307777"/>
          </a:xfrm>
          <a:prstGeom prst="rect">
            <a:avLst/>
          </a:prstGeom>
          <a:noFill/>
        </p:spPr>
        <p:txBody>
          <a:bodyPr wrap="square" rtlCol="0">
            <a:spAutoFit/>
          </a:bodyPr>
          <a:lstStyle/>
          <a:p>
            <a:r>
              <a:rPr lang="pt-BR" sz="1400" dirty="0" err="1" smtClean="0">
                <a:latin typeface="Times New Roman" pitchFamily="18" charset="0"/>
                <a:cs typeface="Times New Roman" pitchFamily="18" charset="0"/>
              </a:rPr>
              <a:t>Ni</a:t>
            </a:r>
            <a:endParaRPr lang="pt-BR" sz="1400" dirty="0">
              <a:latin typeface="Times New Roman" pitchFamily="18" charset="0"/>
              <a:cs typeface="Times New Roman" pitchFamily="18" charset="0"/>
            </a:endParaRPr>
          </a:p>
        </p:txBody>
      </p:sp>
      <p:sp>
        <p:nvSpPr>
          <p:cNvPr id="8" name="CaixaDeTexto 7"/>
          <p:cNvSpPr txBox="1"/>
          <p:nvPr/>
        </p:nvSpPr>
        <p:spPr>
          <a:xfrm>
            <a:off x="6215074" y="3956927"/>
            <a:ext cx="857256" cy="276999"/>
          </a:xfrm>
          <a:prstGeom prst="rect">
            <a:avLst/>
          </a:prstGeom>
          <a:noFill/>
        </p:spPr>
        <p:txBody>
          <a:bodyPr wrap="square" rtlCol="0">
            <a:spAutoFit/>
          </a:bodyPr>
          <a:lstStyle/>
          <a:p>
            <a:r>
              <a:rPr lang="pt-BR" sz="1200" dirty="0" smtClean="0">
                <a:latin typeface="Times New Roman" pitchFamily="18" charset="0"/>
                <a:cs typeface="Times New Roman" pitchFamily="18" charset="0"/>
              </a:rPr>
              <a:t>140-225°C</a:t>
            </a:r>
            <a:endParaRPr lang="pt-BR"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257</TotalTime>
  <Words>2965</Words>
  <Application>Microsoft Office PowerPoint</Application>
  <PresentationFormat>On-screen Show (4:3)</PresentationFormat>
  <Paragraphs>256</Paragraphs>
  <Slides>33</Slides>
  <Notes>21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Module</vt:lpstr>
      <vt:lpstr>Food Chemistry</vt:lpstr>
      <vt:lpstr>Food and Nutrients</vt:lpstr>
      <vt:lpstr>Carbohydrates</vt:lpstr>
      <vt:lpstr>Glucose</vt:lpstr>
      <vt:lpstr>Lipids (Fats and Oils)</vt:lpstr>
      <vt:lpstr>Proteins</vt:lpstr>
      <vt:lpstr>Properties of fats and oils</vt:lpstr>
      <vt:lpstr>Examples of fats and oils</vt:lpstr>
      <vt:lpstr>Hydrogenation of Unsaturated Fats</vt:lpstr>
      <vt:lpstr>Trans-fatty acids</vt:lpstr>
      <vt:lpstr>Shelf Life</vt:lpstr>
      <vt:lpstr>Rancidity</vt:lpstr>
      <vt:lpstr>Hydrolytic rancidity:</vt:lpstr>
      <vt:lpstr>Oxidative Rancidity</vt:lpstr>
      <vt:lpstr>Prolonging shelf life and minimizing the rate of rancidity</vt:lpstr>
      <vt:lpstr>Naturally Occuring Antioxidants</vt:lpstr>
      <vt:lpstr>Synthetic Antioxidants</vt:lpstr>
      <vt:lpstr>Antioxidants in Food</vt:lpstr>
      <vt:lpstr>Antioxidants in Traditional Food</vt:lpstr>
      <vt:lpstr>Food Color</vt:lpstr>
      <vt:lpstr>Analyzing Color From Spectra</vt:lpstr>
      <vt:lpstr>Pigments</vt:lpstr>
      <vt:lpstr>Synthetic Colorants (Dyes)</vt:lpstr>
      <vt:lpstr>Factors Affecting the Color Stability of Pigments</vt:lpstr>
      <vt:lpstr>Anthocyanins</vt:lpstr>
      <vt:lpstr>Carotenoids</vt:lpstr>
      <vt:lpstr>Chlorophyll</vt:lpstr>
      <vt:lpstr>Haem</vt:lpstr>
      <vt:lpstr>Non-Enzymatic Browning of Food</vt:lpstr>
      <vt:lpstr>Maillard Reaction</vt:lpstr>
      <vt:lpstr>The Texture of Food</vt:lpstr>
      <vt:lpstr>Emulsifiers</vt:lpstr>
      <vt:lpstr>Genetically Modified Food</vt:lpstr>
    </vt:vector>
  </TitlesOfParts>
  <Company>EARJ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Chemistry</dc:title>
  <dc:creator>ppereira</dc:creator>
  <cp:lastModifiedBy>aferguson</cp:lastModifiedBy>
  <cp:revision>42</cp:revision>
  <dcterms:created xsi:type="dcterms:W3CDTF">2010-05-21T12:13:32Z</dcterms:created>
  <dcterms:modified xsi:type="dcterms:W3CDTF">2010-05-27T12:09:11Z</dcterms:modified>
</cp:coreProperties>
</file>