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60" r:id="rId4"/>
    <p:sldId id="259" r:id="rId5"/>
    <p:sldId id="262" r:id="rId6"/>
    <p:sldId id="261" r:id="rId7"/>
    <p:sldId id="257"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EC57EF-86B4-4EA9-8D19-645B52EF5738}" type="datetimeFigureOut">
              <a:rPr lang="en-US" smtClean="0"/>
              <a:pPr/>
              <a:t>6/1/2010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6071F29-B76F-4C10-9FAA-9F381D1346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EC57EF-86B4-4EA9-8D19-645B52EF5738}" type="datetimeFigureOut">
              <a:rPr lang="en-US" smtClean="0"/>
              <a:pPr/>
              <a:t>6/1/2010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71F29-B76F-4C10-9FAA-9F381D1346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EC57EF-86B4-4EA9-8D19-645B52EF5738}" type="datetimeFigureOut">
              <a:rPr lang="en-US" smtClean="0"/>
              <a:pPr/>
              <a:t>6/1/2010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71F29-B76F-4C10-9FAA-9F381D1346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EC57EF-86B4-4EA9-8D19-645B52EF5738}" type="datetimeFigureOut">
              <a:rPr lang="en-US" smtClean="0"/>
              <a:pPr/>
              <a:t>6/1/2010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71F29-B76F-4C10-9FAA-9F381D1346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EC57EF-86B4-4EA9-8D19-645B52EF5738}" type="datetimeFigureOut">
              <a:rPr lang="en-US" smtClean="0"/>
              <a:pPr/>
              <a:t>6/1/2010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71F29-B76F-4C10-9FAA-9F381D1346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EC57EF-86B4-4EA9-8D19-645B52EF5738}" type="datetimeFigureOut">
              <a:rPr lang="en-US" smtClean="0"/>
              <a:pPr/>
              <a:t>6/1/2010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71F29-B76F-4C10-9FAA-9F381D1346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EC57EF-86B4-4EA9-8D19-645B52EF5738}" type="datetimeFigureOut">
              <a:rPr lang="en-US" smtClean="0"/>
              <a:pPr/>
              <a:t>6/1/2010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071F29-B76F-4C10-9FAA-9F381D1346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EC57EF-86B4-4EA9-8D19-645B52EF5738}" type="datetimeFigureOut">
              <a:rPr lang="en-US" smtClean="0"/>
              <a:pPr/>
              <a:t>6/1/2010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071F29-B76F-4C10-9FAA-9F381D1346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C57EF-86B4-4EA9-8D19-645B52EF5738}" type="datetimeFigureOut">
              <a:rPr lang="en-US" smtClean="0"/>
              <a:pPr/>
              <a:t>6/1/2010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071F29-B76F-4C10-9FAA-9F381D1346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EC57EF-86B4-4EA9-8D19-645B52EF5738}" type="datetimeFigureOut">
              <a:rPr lang="en-US" smtClean="0"/>
              <a:pPr/>
              <a:t>6/1/2010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71F29-B76F-4C10-9FAA-9F381D1346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EC57EF-86B4-4EA9-8D19-645B52EF5738}" type="datetimeFigureOut">
              <a:rPr lang="en-US" smtClean="0"/>
              <a:pPr/>
              <a:t>6/1/2010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6071F29-B76F-4C10-9FAA-9F381D13466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EC57EF-86B4-4EA9-8D19-645B52EF5738}" type="datetimeFigureOut">
              <a:rPr lang="en-US" smtClean="0"/>
              <a:pPr/>
              <a:t>6/1/2010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071F29-B76F-4C10-9FAA-9F381D13466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Equilibrium</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err="1" smtClean="0"/>
              <a:t>Shir</a:t>
            </a:r>
            <a:r>
              <a:rPr lang="en-US" dirty="0" smtClean="0"/>
              <a:t> </a:t>
            </a:r>
            <a:r>
              <a:rPr lang="en-US" dirty="0" err="1" smtClean="0"/>
              <a:t>Levanon</a:t>
            </a:r>
            <a:r>
              <a:rPr lang="en-US" dirty="0" smtClean="0"/>
              <a:t> &amp; Paula </a:t>
            </a:r>
            <a:r>
              <a:rPr lang="en-US" dirty="0" err="1" smtClean="0"/>
              <a:t>Aleixo</a:t>
            </a:r>
            <a:r>
              <a:rPr lang="en-US" dirty="0" smtClean="0"/>
              <a:t> Pereira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Le </a:t>
            </a:r>
            <a:r>
              <a:rPr lang="en-US" sz="3600" dirty="0" err="1" smtClean="0">
                <a:latin typeface="Times New Roman" pitchFamily="18" charset="0"/>
                <a:cs typeface="Times New Roman" pitchFamily="18" charset="0"/>
              </a:rPr>
              <a:t>Ch</a:t>
            </a:r>
            <a:r>
              <a:rPr lang="en-US" sz="3600" dirty="0" err="1">
                <a:latin typeface="Times New Roman" pitchFamily="18" charset="0"/>
                <a:cs typeface="Times New Roman" pitchFamily="18" charset="0"/>
              </a:rPr>
              <a:t>â</a:t>
            </a:r>
            <a:r>
              <a:rPr lang="en-US" sz="3600" dirty="0" err="1" smtClean="0">
                <a:latin typeface="Times New Roman" pitchFamily="18" charset="0"/>
                <a:cs typeface="Times New Roman" pitchFamily="18" charset="0"/>
              </a:rPr>
              <a:t>telier’s</a:t>
            </a:r>
            <a:r>
              <a:rPr lang="en-US" sz="3600" dirty="0" smtClean="0">
                <a:latin typeface="Times New Roman" pitchFamily="18" charset="0"/>
                <a:cs typeface="Times New Roman" pitchFamily="18" charset="0"/>
              </a:rPr>
              <a:t> Principle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Any change to a chemical reaction at dynamic equilibrium causes the reaction to proceed in the direction that reduces the effect of the change</a:t>
            </a:r>
          </a:p>
          <a:p>
            <a:r>
              <a:rPr lang="en-US" sz="1800" dirty="0" smtClean="0">
                <a:latin typeface="Times New Roman" pitchFamily="18" charset="0"/>
                <a:cs typeface="Times New Roman" pitchFamily="18" charset="0"/>
              </a:rPr>
              <a:t>There are 3 ways to change the position of equilibrium:</a:t>
            </a:r>
          </a:p>
          <a:p>
            <a:pPr lvl="1"/>
            <a:r>
              <a:rPr lang="en-US" sz="1800" dirty="0" smtClean="0">
                <a:latin typeface="Times New Roman" pitchFamily="18" charset="0"/>
                <a:cs typeface="Times New Roman" pitchFamily="18" charset="0"/>
              </a:rPr>
              <a:t>Changing the concentration of one of the components of the reaction</a:t>
            </a:r>
          </a:p>
          <a:p>
            <a:pPr lvl="1"/>
            <a:r>
              <a:rPr lang="en-US" sz="1800" dirty="0" smtClean="0">
                <a:latin typeface="Times New Roman" pitchFamily="18" charset="0"/>
                <a:cs typeface="Times New Roman" pitchFamily="18" charset="0"/>
              </a:rPr>
              <a:t>Changing the pressure on the system</a:t>
            </a:r>
          </a:p>
          <a:p>
            <a:pPr lvl="1"/>
            <a:r>
              <a:rPr lang="en-US" sz="1800" dirty="0" smtClean="0">
                <a:latin typeface="Times New Roman" pitchFamily="18" charset="0"/>
                <a:cs typeface="Times New Roman" pitchFamily="18" charset="0"/>
              </a:rPr>
              <a:t>Changing the temperature in which the reaction runs</a:t>
            </a:r>
          </a:p>
          <a:p>
            <a:endParaRPr lang="en-US"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3600" dirty="0" smtClean="0">
                <a:latin typeface="Times New Roman" pitchFamily="18" charset="0"/>
                <a:cs typeface="Times New Roman" pitchFamily="18" charset="0"/>
              </a:rPr>
              <a:t>Equilibrium constant (</a:t>
            </a:r>
            <a:r>
              <a:rPr lang="en-US" sz="3600" dirty="0" err="1" smtClean="0">
                <a:latin typeface="Times New Roman" pitchFamily="18" charset="0"/>
                <a:cs typeface="Times New Roman" pitchFamily="18" charset="0"/>
              </a:rPr>
              <a:t>Kc</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389120"/>
          </a:xfrm>
        </p:spPr>
        <p:txBody>
          <a:bodyPr>
            <a:normAutofit/>
          </a:bodyPr>
          <a:lstStyle/>
          <a:p>
            <a:r>
              <a:rPr lang="en-US" sz="1800" dirty="0" err="1" smtClean="0">
                <a:latin typeface="Times New Roman" pitchFamily="18" charset="0"/>
                <a:cs typeface="Times New Roman" pitchFamily="18" charset="0"/>
              </a:rPr>
              <a:t>aA</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bB</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cC</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dD</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Kc</a:t>
            </a:r>
            <a:r>
              <a:rPr lang="en-US" sz="18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a:t>
            </a:r>
            <a:r>
              <a:rPr lang="en-US" sz="1600" baseline="30000" dirty="0" smtClean="0">
                <a:latin typeface="Times New Roman" pitchFamily="18" charset="0"/>
                <a:cs typeface="Times New Roman" pitchFamily="18" charset="0"/>
              </a:rPr>
              <a:t>c</a:t>
            </a:r>
            <a:r>
              <a:rPr lang="en-US" sz="1600" dirty="0" smtClean="0">
                <a:latin typeface="Times New Roman" pitchFamily="18" charset="0"/>
                <a:cs typeface="Times New Roman" pitchFamily="18" charset="0"/>
              </a:rPr>
              <a:t>[D]</a:t>
            </a:r>
            <a:r>
              <a:rPr lang="en-US" sz="1600" baseline="30000" dirty="0" smtClean="0">
                <a:latin typeface="Times New Roman" pitchFamily="18" charset="0"/>
                <a:cs typeface="Times New Roman" pitchFamily="18" charset="0"/>
              </a:rPr>
              <a:t>d</a:t>
            </a:r>
            <a:r>
              <a:rPr lang="en-US" sz="1600" dirty="0" smtClean="0">
                <a:latin typeface="Times New Roman" pitchFamily="18" charset="0"/>
                <a:cs typeface="Times New Roman" pitchFamily="18" charset="0"/>
              </a:rPr>
              <a:t>/[A]</a:t>
            </a:r>
            <a:r>
              <a:rPr lang="en-US" sz="1600" baseline="30000" dirty="0" smtClean="0">
                <a:latin typeface="Times New Roman" pitchFamily="18" charset="0"/>
                <a:cs typeface="Times New Roman" pitchFamily="18" charset="0"/>
              </a:rPr>
              <a:t>a</a:t>
            </a:r>
            <a:r>
              <a:rPr lang="en-US" sz="1600" dirty="0" smtClean="0">
                <a:latin typeface="Times New Roman" pitchFamily="18" charset="0"/>
                <a:cs typeface="Times New Roman" pitchFamily="18" charset="0"/>
              </a:rPr>
              <a:t>[B]</a:t>
            </a:r>
            <a:r>
              <a:rPr lang="en-US" sz="1600" baseline="30000" dirty="0" smtClean="0">
                <a:latin typeface="Times New Roman" pitchFamily="18" charset="0"/>
                <a:cs typeface="Times New Roman" pitchFamily="18" charset="0"/>
              </a:rPr>
              <a:t>b</a:t>
            </a:r>
            <a:endParaRPr lang="en-US" sz="16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If changes are made to the concentration, pressure, or temperature of the reaction that makes the position of equilibrium move to the reactants’ side, </a:t>
            </a:r>
            <a:r>
              <a:rPr lang="en-US" sz="1800" dirty="0" err="1" smtClean="0">
                <a:latin typeface="Times New Roman" pitchFamily="18" charset="0"/>
                <a:cs typeface="Times New Roman" pitchFamily="18" charset="0"/>
              </a:rPr>
              <a:t>Kc</a:t>
            </a:r>
            <a:r>
              <a:rPr lang="en-US" sz="1800" dirty="0" smtClean="0">
                <a:latin typeface="Times New Roman" pitchFamily="18" charset="0"/>
                <a:cs typeface="Times New Roman" pitchFamily="18" charset="0"/>
              </a:rPr>
              <a:t> will decrease. If the changes make it shift to the products side, </a:t>
            </a:r>
            <a:r>
              <a:rPr lang="en-US" sz="1800" dirty="0" err="1" smtClean="0">
                <a:latin typeface="Times New Roman" pitchFamily="18" charset="0"/>
                <a:cs typeface="Times New Roman" pitchFamily="18" charset="0"/>
              </a:rPr>
              <a:t>Kc</a:t>
            </a:r>
            <a:r>
              <a:rPr lang="en-US" sz="1800" dirty="0" smtClean="0">
                <a:latin typeface="Times New Roman" pitchFamily="18" charset="0"/>
                <a:cs typeface="Times New Roman" pitchFamily="18" charset="0"/>
              </a:rPr>
              <a:t> will increase. </a:t>
            </a:r>
          </a:p>
          <a:p>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1171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3" name="Rectangle 9"/>
          <p:cNvSpPr>
            <a:spLocks noChangeArrowheads="1"/>
          </p:cNvSpPr>
          <p:nvPr/>
        </p:nvSpPr>
        <p:spPr bwMode="auto">
          <a:xfrm>
            <a:off x="0" y="1181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0"/>
            <a:ext cx="8229600" cy="780288"/>
          </a:xfrm>
        </p:spPr>
        <p:txBody>
          <a:bodyPr>
            <a:normAutofit/>
          </a:bodyPr>
          <a:lstStyle/>
          <a:p>
            <a:r>
              <a:rPr lang="en-US" sz="3600" dirty="0" smtClean="0">
                <a:latin typeface="Times New Roman" pitchFamily="18" charset="0"/>
                <a:cs typeface="Times New Roman" pitchFamily="18" charset="0"/>
              </a:rPr>
              <a:t>Changing the Concentration</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457200" y="1676400"/>
            <a:ext cx="8229600" cy="4648200"/>
          </a:xfrm>
        </p:spPr>
        <p:txBody>
          <a:bodyPr>
            <a:normAutofit/>
          </a:bodyPr>
          <a:lstStyle/>
          <a:p>
            <a:r>
              <a:rPr lang="en-US" sz="1800" dirty="0" smtClean="0">
                <a:latin typeface="Times New Roman" pitchFamily="18" charset="0"/>
                <a:cs typeface="Times New Roman" pitchFamily="18" charset="0"/>
              </a:rPr>
              <a:t>If the concentration of a substance is changed the reaction will shift to the side that compensates it. If the concentration of a substance is increased, the reaction will shift to the side without such substance to use it up. Meanwhile, if the concentration of this substance is decreased, the reaction will shift to its side to produce more of it.  </a:t>
            </a:r>
          </a:p>
          <a:p>
            <a:r>
              <a:rPr lang="en-US" sz="1800" dirty="0" smtClean="0">
                <a:latin typeface="Times New Roman" pitchFamily="18" charset="0"/>
                <a:cs typeface="Times New Roman" pitchFamily="18" charset="0"/>
              </a:rPr>
              <a:t>For example:</a:t>
            </a:r>
          </a:p>
          <a:p>
            <a:pPr lvl="1"/>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(g)+I</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↔2HI</a:t>
            </a:r>
          </a:p>
          <a:p>
            <a:pPr lvl="1">
              <a:buNone/>
            </a:pPr>
            <a:r>
              <a:rPr lang="en-US" sz="1600" dirty="0" smtClean="0">
                <a:latin typeface="Times New Roman" pitchFamily="18" charset="0"/>
                <a:cs typeface="Times New Roman" pitchFamily="18" charset="0"/>
              </a:rPr>
              <a:t>	The </a:t>
            </a:r>
            <a:r>
              <a:rPr lang="en-US" sz="1600" dirty="0" err="1" smtClean="0">
                <a:latin typeface="Times New Roman" pitchFamily="18" charset="0"/>
                <a:cs typeface="Times New Roman" pitchFamily="18" charset="0"/>
              </a:rPr>
              <a:t>Kc</a:t>
            </a:r>
            <a:r>
              <a:rPr lang="en-US" sz="1600" dirty="0" smtClean="0">
                <a:latin typeface="Times New Roman" pitchFamily="18" charset="0"/>
                <a:cs typeface="Times New Roman" pitchFamily="18" charset="0"/>
              </a:rPr>
              <a:t> of this reaction is: [HI]</a:t>
            </a:r>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][I</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a:t>
            </a:r>
          </a:p>
          <a:p>
            <a:pPr lvl="1">
              <a:buNone/>
            </a:pPr>
            <a:r>
              <a:rPr lang="en-US" sz="1600" dirty="0" smtClean="0">
                <a:latin typeface="Times New Roman" pitchFamily="18" charset="0"/>
                <a:cs typeface="Times New Roman" pitchFamily="18" charset="0"/>
              </a:rPr>
              <a:t>	If the concentration of hydrogen gas is increased, the reaction will shift to the right to use up the additional hydrogen. This will result in a higher </a:t>
            </a:r>
            <a:r>
              <a:rPr lang="en-US" sz="1600" dirty="0" err="1" smtClean="0">
                <a:latin typeface="Times New Roman" pitchFamily="18" charset="0"/>
                <a:cs typeface="Times New Roman" pitchFamily="18" charset="0"/>
              </a:rPr>
              <a:t>Kc</a:t>
            </a:r>
            <a:r>
              <a:rPr lang="en-US" sz="1600" dirty="0" smtClean="0">
                <a:latin typeface="Times New Roman" pitchFamily="18" charset="0"/>
                <a:cs typeface="Times New Roman" pitchFamily="18" charset="0"/>
              </a:rPr>
              <a:t> because more HI will be produced. </a:t>
            </a:r>
            <a:endParaRPr lang="en-US" sz="1600" dirty="0">
              <a:latin typeface="Times New Roman" pitchFamily="18" charset="0"/>
              <a:cs typeface="Times New Roman" pitchFamily="18" charset="0"/>
            </a:endParaRP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39" name="Rectangle 3"/>
          <p:cNvSpPr>
            <a:spLocks noChangeArrowheads="1"/>
          </p:cNvSpPr>
          <p:nvPr/>
        </p:nvSpPr>
        <p:spPr bwMode="auto">
          <a:xfrm>
            <a:off x="0" y="1181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a:bodyPr>
          <a:lstStyle/>
          <a:p>
            <a:r>
              <a:rPr lang="en-US" sz="3600" dirty="0" smtClean="0">
                <a:latin typeface="Times New Roman" pitchFamily="18" charset="0"/>
                <a:cs typeface="Times New Roman" pitchFamily="18" charset="0"/>
              </a:rPr>
              <a:t>Changing the Pressure</a:t>
            </a:r>
            <a:endParaRPr lang="en-US" sz="3600" dirty="0"/>
          </a:p>
        </p:txBody>
      </p:sp>
      <p:sp>
        <p:nvSpPr>
          <p:cNvPr id="3" name="Content Placeholder 2"/>
          <p:cNvSpPr>
            <a:spLocks noGrp="1"/>
          </p:cNvSpPr>
          <p:nvPr>
            <p:ph idx="1"/>
          </p:nvPr>
        </p:nvSpPr>
        <p:spPr>
          <a:xfrm>
            <a:off x="457200" y="1600200"/>
            <a:ext cx="8229600" cy="4724400"/>
          </a:xfrm>
        </p:spPr>
        <p:txBody>
          <a:bodyPr/>
          <a:lstStyle/>
          <a:p>
            <a:r>
              <a:rPr lang="en-US" sz="1800" dirty="0" smtClean="0">
                <a:latin typeface="Times New Roman" pitchFamily="18" charset="0"/>
                <a:cs typeface="Times New Roman" pitchFamily="18" charset="0"/>
              </a:rPr>
              <a:t>If the pressure on a system of equilibrium is changed the reaction will shift to the side that compensates it. If the pressure is increased, the reaction will shift to the shift to the side with less moles. </a:t>
            </a:r>
          </a:p>
          <a:p>
            <a:r>
              <a:rPr lang="en-US" sz="1800" dirty="0" smtClean="0"/>
              <a:t>For example:</a:t>
            </a:r>
          </a:p>
          <a:p>
            <a:pPr lvl="1">
              <a:buNone/>
            </a:pPr>
            <a:r>
              <a:rPr lang="en-US" sz="1600" dirty="0" smtClean="0">
                <a:latin typeface="Times New Roman" pitchFamily="18" charset="0"/>
                <a:cs typeface="Times New Roman" pitchFamily="18" charset="0"/>
              </a:rPr>
              <a:t>2SO</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+O</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↔2SO</a:t>
            </a:r>
            <a:r>
              <a:rPr lang="en-US" sz="1600" baseline="-25000" dirty="0" smtClean="0">
                <a:latin typeface="Times New Roman" pitchFamily="18" charset="0"/>
                <a:cs typeface="Times New Roman" pitchFamily="18" charset="0"/>
              </a:rPr>
              <a:t>3 </a:t>
            </a:r>
          </a:p>
          <a:p>
            <a:pPr lvl="1">
              <a:buNone/>
            </a:pPr>
            <a:r>
              <a:rPr lang="en-US" sz="1600" dirty="0" smtClean="0">
                <a:latin typeface="Times New Roman" pitchFamily="18" charset="0"/>
                <a:cs typeface="Times New Roman" pitchFamily="18" charset="0"/>
              </a:rPr>
              <a:t>The </a:t>
            </a:r>
            <a:r>
              <a:rPr lang="en-US" sz="1600" dirty="0" err="1" smtClean="0">
                <a:latin typeface="Times New Roman" pitchFamily="18" charset="0"/>
                <a:cs typeface="Times New Roman" pitchFamily="18" charset="0"/>
              </a:rPr>
              <a:t>Kc</a:t>
            </a:r>
            <a:r>
              <a:rPr lang="en-US" sz="1600" dirty="0" smtClean="0">
                <a:latin typeface="Times New Roman" pitchFamily="18" charset="0"/>
                <a:cs typeface="Times New Roman" pitchFamily="18" charset="0"/>
              </a:rPr>
              <a:t> of this reaction is: [SO</a:t>
            </a:r>
            <a:r>
              <a:rPr lang="en-US" sz="1600" baseline="-25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a:t>
            </a:r>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/[SO</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a:t>
            </a:r>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[O</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a:t>
            </a:r>
          </a:p>
          <a:p>
            <a:pPr lvl="1">
              <a:buNone/>
            </a:pPr>
            <a:r>
              <a:rPr lang="en-US" sz="1600" dirty="0" smtClean="0">
                <a:latin typeface="Times New Roman" pitchFamily="18" charset="0"/>
                <a:cs typeface="Times New Roman" pitchFamily="18" charset="0"/>
              </a:rPr>
              <a:t>If the pressure is increased, the reaction will shift to the right because it has 2 moles while the</a:t>
            </a:r>
          </a:p>
          <a:p>
            <a:pPr lvl="1">
              <a:buNone/>
            </a:pPr>
            <a:r>
              <a:rPr lang="en-US" sz="1600" dirty="0" smtClean="0">
                <a:latin typeface="Times New Roman" pitchFamily="18" charset="0"/>
                <a:cs typeface="Times New Roman" pitchFamily="18" charset="0"/>
              </a:rPr>
              <a:t>left has 3—resulting in a higher Kc.</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6488"/>
          </a:xfrm>
        </p:spPr>
        <p:txBody>
          <a:bodyPr>
            <a:normAutofit/>
          </a:bodyPr>
          <a:lstStyle/>
          <a:p>
            <a:r>
              <a:rPr lang="en-US" sz="3600" dirty="0" smtClean="0">
                <a:latin typeface="Times New Roman" pitchFamily="18" charset="0"/>
                <a:cs typeface="Times New Roman" pitchFamily="18" charset="0"/>
              </a:rPr>
              <a:t>Changing the Temperature</a:t>
            </a:r>
            <a:endParaRPr lang="en-US" sz="3600" dirty="0"/>
          </a:p>
        </p:txBody>
      </p:sp>
      <p:sp>
        <p:nvSpPr>
          <p:cNvPr id="3" name="Content Placeholder 2"/>
          <p:cNvSpPr>
            <a:spLocks noGrp="1"/>
          </p:cNvSpPr>
          <p:nvPr>
            <p:ph idx="1"/>
          </p:nvPr>
        </p:nvSpPr>
        <p:spPr>
          <a:xfrm>
            <a:off x="457200" y="1752600"/>
            <a:ext cx="8229600" cy="4572000"/>
          </a:xfrm>
        </p:spPr>
        <p:txBody>
          <a:bodyPr/>
          <a:lstStyle/>
          <a:p>
            <a:r>
              <a:rPr lang="en-US" sz="1800" dirty="0" smtClean="0">
                <a:latin typeface="Times New Roman" pitchFamily="18" charset="0"/>
                <a:cs typeface="Times New Roman" pitchFamily="18" charset="0"/>
              </a:rPr>
              <a:t>If the temperature the reaction runs in is changed the reaction will shift to the side  that compensates it. If the temperature is increased, the reaction will absorb the additional heat by shifting to the endothermic side of the reaction. Meanwhile, if the temperature is decreased, the reaction will release the heat removed by shifting to the exothermic side of the reaction.  </a:t>
            </a:r>
          </a:p>
          <a:p>
            <a:r>
              <a:rPr lang="en-US" sz="1800" dirty="0" smtClean="0">
                <a:latin typeface="Times New Roman" pitchFamily="18" charset="0"/>
                <a:cs typeface="Times New Roman" pitchFamily="18" charset="0"/>
              </a:rPr>
              <a:t>For example:</a:t>
            </a:r>
          </a:p>
          <a:p>
            <a:pPr marL="274320" lvl="1" indent="-274320">
              <a:buClr>
                <a:schemeClr val="accent3"/>
              </a:buClr>
              <a:buSzPct val="95000"/>
              <a:buNone/>
            </a:pPr>
            <a:r>
              <a:rPr lang="en-US" sz="1800" dirty="0" smtClean="0">
                <a:latin typeface="Times New Roman" pitchFamily="18" charset="0"/>
                <a:cs typeface="Times New Roman" pitchFamily="18" charset="0"/>
              </a:rPr>
              <a:t>	3H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+N</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↔2NH</a:t>
            </a:r>
            <a:r>
              <a:rPr lang="en-US" sz="1800" baseline="-25000" dirty="0" smtClean="0">
                <a:latin typeface="Times New Roman" pitchFamily="18" charset="0"/>
                <a:cs typeface="Times New Roman" pitchFamily="18" charset="0"/>
              </a:rPr>
              <a:t>3 </a:t>
            </a:r>
            <a:r>
              <a:rPr lang="el-GR" sz="1800" dirty="0" smtClean="0">
                <a:latin typeface="Times New Roman" pitchFamily="18" charset="0"/>
                <a:cs typeface="Times New Roman" pitchFamily="18" charset="0"/>
              </a:rPr>
              <a:t>Δ</a:t>
            </a:r>
            <a:r>
              <a:rPr lang="en-US" sz="1800" dirty="0" smtClean="0">
                <a:latin typeface="Times New Roman" pitchFamily="18" charset="0"/>
                <a:cs typeface="Times New Roman" pitchFamily="18" charset="0"/>
              </a:rPr>
              <a:t>H=-92kJmol</a:t>
            </a:r>
            <a:r>
              <a:rPr lang="en-US" sz="1800" baseline="30000" dirty="0" smtClean="0">
                <a:latin typeface="Times New Roman" pitchFamily="18" charset="0"/>
                <a:cs typeface="Times New Roman" pitchFamily="18" charset="0"/>
              </a:rPr>
              <a:t>-1</a:t>
            </a:r>
          </a:p>
          <a:p>
            <a:pPr>
              <a:buNone/>
            </a:pPr>
            <a:r>
              <a:rPr lang="en-US" sz="1800" dirty="0" smtClean="0">
                <a:latin typeface="Times New Roman" pitchFamily="18" charset="0"/>
                <a:cs typeface="Times New Roman" pitchFamily="18" charset="0"/>
              </a:rPr>
              <a:t>	The </a:t>
            </a:r>
            <a:r>
              <a:rPr lang="en-US" sz="1800" dirty="0" err="1" smtClean="0">
                <a:latin typeface="Times New Roman" pitchFamily="18" charset="0"/>
                <a:cs typeface="Times New Roman" pitchFamily="18" charset="0"/>
              </a:rPr>
              <a:t>Kc</a:t>
            </a:r>
            <a:r>
              <a:rPr lang="en-US" sz="1800" dirty="0" smtClean="0">
                <a:latin typeface="Times New Roman" pitchFamily="18" charset="0"/>
                <a:cs typeface="Times New Roman" pitchFamily="18" charset="0"/>
              </a:rPr>
              <a:t> of this reaction is: [NH</a:t>
            </a:r>
            <a:r>
              <a:rPr lang="en-US" sz="1800" baseline="-25000" dirty="0" smtClean="0">
                <a:latin typeface="Times New Roman" pitchFamily="18" charset="0"/>
                <a:cs typeface="Times New Roman" pitchFamily="18" charset="0"/>
              </a:rPr>
              <a:t>3</a:t>
            </a:r>
            <a:r>
              <a:rPr lang="en-US" sz="1800" dirty="0" smtClean="0">
                <a:latin typeface="Times New Roman" pitchFamily="18" charset="0"/>
                <a:cs typeface="Times New Roman" pitchFamily="18" charset="0"/>
              </a:rPr>
              <a:t>]</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a:t>
            </a:r>
            <a:r>
              <a:rPr lang="en-US" sz="1800" baseline="30000" dirty="0" smtClean="0">
                <a:latin typeface="Times New Roman" pitchFamily="18" charset="0"/>
                <a:cs typeface="Times New Roman" pitchFamily="18" charset="0"/>
              </a:rPr>
              <a:t> 3</a:t>
            </a:r>
            <a:r>
              <a:rPr lang="en-US" sz="1800" dirty="0" smtClean="0">
                <a:latin typeface="Times New Roman" pitchFamily="18" charset="0"/>
                <a:cs typeface="Times New Roman" pitchFamily="18" charset="0"/>
              </a:rPr>
              <a:t>[N</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	If the temperature of the system is increased, the reaction will shift to the left because the reverse reaction is endothermic—the opposite of the forward one. This will result in a lower value of </a:t>
            </a:r>
            <a:r>
              <a:rPr lang="en-US" sz="1800" dirty="0" err="1" smtClean="0">
                <a:latin typeface="Times New Roman" pitchFamily="18" charset="0"/>
                <a:cs typeface="Times New Roman" pitchFamily="18" charset="0"/>
              </a:rPr>
              <a:t>Kc</a:t>
            </a:r>
            <a:r>
              <a:rPr lang="en-US" sz="1800" dirty="0" smtClean="0">
                <a:latin typeface="Times New Roman" pitchFamily="18" charset="0"/>
                <a:cs typeface="Times New Roman" pitchFamily="18" charset="0"/>
              </a:rPr>
              <a:t> because the amount of reactants will increase.</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2800" dirty="0" smtClean="0">
                <a:latin typeface="Times New Roman" pitchFamily="18" charset="0"/>
                <a:cs typeface="Times New Roman" pitchFamily="18" charset="0"/>
              </a:rPr>
              <a:t>Application of the concepts of kinetics and equilibrium to industrial processes</a:t>
            </a:r>
            <a:endParaRPr lang="en-US" sz="2800" dirty="0">
              <a:latin typeface="Times New Roman" pitchFamily="18" charset="0"/>
              <a:cs typeface="Times New Roman" pitchFamily="18" charset="0"/>
            </a:endParaRPr>
          </a:p>
        </p:txBody>
      </p:sp>
      <p:sp>
        <p:nvSpPr>
          <p:cNvPr id="3" name="Content Placeholder 2"/>
          <p:cNvSpPr>
            <a:spLocks noGrp="1"/>
          </p:cNvSpPr>
          <p:nvPr>
            <p:ph sz="half" idx="1"/>
          </p:nvPr>
        </p:nvSpPr>
        <p:spPr>
          <a:xfrm>
            <a:off x="457200" y="1524000"/>
            <a:ext cx="4038600" cy="4525963"/>
          </a:xfrm>
        </p:spPr>
        <p:txBody>
          <a:bodyPr>
            <a:normAutofit fontScale="92500" lnSpcReduction="10000"/>
          </a:bodyPr>
          <a:lstStyle/>
          <a:p>
            <a:r>
              <a:rPr lang="en-US" sz="1800" dirty="0" smtClean="0">
                <a:latin typeface="Times New Roman" pitchFamily="18" charset="0"/>
                <a:cs typeface="Times New Roman" pitchFamily="18" charset="0"/>
              </a:rPr>
              <a:t>Haber Process</a:t>
            </a:r>
          </a:p>
          <a:p>
            <a:pPr lvl="1"/>
            <a:r>
              <a:rPr lang="en-US" sz="1800" dirty="0" smtClean="0">
                <a:latin typeface="Times New Roman" pitchFamily="18" charset="0"/>
                <a:cs typeface="Times New Roman" pitchFamily="18" charset="0"/>
              </a:rPr>
              <a:t>3H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+N</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↔2NH</a:t>
            </a:r>
            <a:r>
              <a:rPr lang="en-US" sz="1800" baseline="-25000" dirty="0" smtClean="0">
                <a:latin typeface="Times New Roman" pitchFamily="18" charset="0"/>
                <a:cs typeface="Times New Roman" pitchFamily="18" charset="0"/>
              </a:rPr>
              <a:t>3 </a:t>
            </a:r>
            <a:r>
              <a:rPr lang="el-GR" sz="1800" dirty="0" smtClean="0">
                <a:latin typeface="Times New Roman" pitchFamily="18" charset="0"/>
                <a:cs typeface="Times New Roman" pitchFamily="18" charset="0"/>
              </a:rPr>
              <a:t>Δ</a:t>
            </a:r>
            <a:r>
              <a:rPr lang="en-US" sz="1800" dirty="0" smtClean="0">
                <a:latin typeface="Times New Roman" pitchFamily="18" charset="0"/>
                <a:cs typeface="Times New Roman" pitchFamily="18" charset="0"/>
              </a:rPr>
              <a:t>H=-92kJmol</a:t>
            </a:r>
            <a:r>
              <a:rPr lang="en-US" sz="1800" baseline="30000" dirty="0" smtClean="0">
                <a:latin typeface="Times New Roman" pitchFamily="18" charset="0"/>
                <a:cs typeface="Times New Roman" pitchFamily="18" charset="0"/>
              </a:rPr>
              <a:t>-1</a:t>
            </a:r>
          </a:p>
          <a:p>
            <a:pPr lvl="1"/>
            <a:r>
              <a:rPr lang="en-US" sz="1800" dirty="0" smtClean="0">
                <a:latin typeface="Times New Roman" pitchFamily="18" charset="0"/>
                <a:cs typeface="Times New Roman" pitchFamily="18" charset="0"/>
              </a:rPr>
              <a:t>Catalyst used: Iron metal (Fe)</a:t>
            </a:r>
          </a:p>
          <a:p>
            <a:pPr lvl="1"/>
            <a:r>
              <a:rPr lang="en-US" sz="1800" dirty="0" smtClean="0">
                <a:latin typeface="Times New Roman" pitchFamily="18" charset="0"/>
                <a:cs typeface="Times New Roman" pitchFamily="18" charset="0"/>
              </a:rPr>
              <a:t>Temperature: 450°C</a:t>
            </a:r>
          </a:p>
          <a:p>
            <a:pPr lvl="1"/>
            <a:r>
              <a:rPr lang="en-US" sz="1800" dirty="0" smtClean="0">
                <a:latin typeface="Times New Roman" pitchFamily="18" charset="0"/>
                <a:cs typeface="Times New Roman" pitchFamily="18" charset="0"/>
              </a:rPr>
              <a:t>Pressure: 200-1000atm</a:t>
            </a:r>
          </a:p>
          <a:p>
            <a:pPr lvl="1"/>
            <a:r>
              <a:rPr lang="en-US" sz="1800" dirty="0" smtClean="0">
                <a:latin typeface="Times New Roman" pitchFamily="18" charset="0"/>
                <a:cs typeface="Times New Roman" pitchFamily="18" charset="0"/>
              </a:rPr>
              <a:t>To increase the yield of ammonia a low temperature and high pressure would be needed. However, a low temperature would make the reaction too slow and a the cost of maintaining a higher pressure would be more than the value of the extra ammonia produced. </a:t>
            </a:r>
          </a:p>
          <a:p>
            <a:pPr lvl="1"/>
            <a:r>
              <a:rPr lang="en-US" sz="1800" dirty="0" smtClean="0">
                <a:latin typeface="Times New Roman" pitchFamily="18" charset="0"/>
                <a:cs typeface="Times New Roman" pitchFamily="18" charset="0"/>
              </a:rPr>
              <a:t>Uses of the process: ammonia is used in manufacture of fertilizers and nitric acid. </a:t>
            </a:r>
            <a:endParaRPr lang="en-US" sz="1800" dirty="0">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524000"/>
            <a:ext cx="4038600" cy="4525963"/>
          </a:xfrm>
        </p:spPr>
        <p:txBody>
          <a:bodyPr>
            <a:normAutofit fontScale="92500" lnSpcReduction="10000"/>
          </a:bodyPr>
          <a:lstStyle/>
          <a:p>
            <a:r>
              <a:rPr lang="en-US" sz="1800" dirty="0" smtClean="0">
                <a:latin typeface="Times New Roman" pitchFamily="18" charset="0"/>
                <a:cs typeface="Times New Roman" pitchFamily="18" charset="0"/>
              </a:rPr>
              <a:t>Contact Process</a:t>
            </a:r>
          </a:p>
          <a:p>
            <a:pPr lvl="1"/>
            <a:r>
              <a:rPr lang="en-US" sz="1800" dirty="0" smtClean="0">
                <a:latin typeface="Times New Roman" pitchFamily="18" charset="0"/>
                <a:cs typeface="Times New Roman" pitchFamily="18" charset="0"/>
              </a:rPr>
              <a:t>2SO</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+O</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↔2SO</a:t>
            </a:r>
            <a:r>
              <a:rPr lang="en-US" sz="1800" baseline="-25000" dirty="0" smtClean="0">
                <a:latin typeface="Times New Roman" pitchFamily="18" charset="0"/>
                <a:cs typeface="Times New Roman" pitchFamily="18" charset="0"/>
              </a:rPr>
              <a:t>3 </a:t>
            </a:r>
            <a:r>
              <a:rPr lang="el-GR" sz="1800" dirty="0" smtClean="0">
                <a:latin typeface="Times New Roman" pitchFamily="18" charset="0"/>
                <a:cs typeface="Times New Roman" pitchFamily="18" charset="0"/>
              </a:rPr>
              <a:t>Δ</a:t>
            </a:r>
            <a:r>
              <a:rPr lang="en-US" sz="1800" dirty="0" smtClean="0">
                <a:latin typeface="Times New Roman" pitchFamily="18" charset="0"/>
                <a:cs typeface="Times New Roman" pitchFamily="18" charset="0"/>
              </a:rPr>
              <a:t>H=-192kJmol</a:t>
            </a:r>
            <a:r>
              <a:rPr lang="en-US" sz="1800" baseline="30000" dirty="0" smtClean="0">
                <a:latin typeface="Times New Roman" pitchFamily="18" charset="0"/>
                <a:cs typeface="Times New Roman" pitchFamily="18" charset="0"/>
              </a:rPr>
              <a:t>-1</a:t>
            </a:r>
          </a:p>
          <a:p>
            <a:pPr lvl="1"/>
            <a:r>
              <a:rPr lang="en-US" sz="1800" dirty="0" smtClean="0">
                <a:latin typeface="Times New Roman" pitchFamily="18" charset="0"/>
                <a:cs typeface="Times New Roman" pitchFamily="18" charset="0"/>
              </a:rPr>
              <a:t>Catalyst used: Vanadium (V) Oxide (V</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O</a:t>
            </a:r>
            <a:r>
              <a:rPr lang="en-US" sz="1800" baseline="-25000" dirty="0" smtClean="0">
                <a:latin typeface="Times New Roman" pitchFamily="18" charset="0"/>
                <a:cs typeface="Times New Roman" pitchFamily="18" charset="0"/>
              </a:rPr>
              <a:t>5</a:t>
            </a:r>
            <a:r>
              <a:rPr lang="en-US" sz="1800" dirty="0" smtClean="0">
                <a:latin typeface="Times New Roman" pitchFamily="18" charset="0"/>
                <a:cs typeface="Times New Roman" pitchFamily="18" charset="0"/>
              </a:rPr>
              <a:t>)</a:t>
            </a:r>
          </a:p>
          <a:p>
            <a:pPr lvl="1"/>
            <a:r>
              <a:rPr lang="en-US" sz="1800" dirty="0" smtClean="0">
                <a:latin typeface="Times New Roman" pitchFamily="18" charset="0"/>
                <a:cs typeface="Times New Roman" pitchFamily="18" charset="0"/>
              </a:rPr>
              <a:t>Temperature: 450°C</a:t>
            </a:r>
          </a:p>
          <a:p>
            <a:pPr lvl="1"/>
            <a:r>
              <a:rPr lang="en-US" sz="1800" dirty="0" smtClean="0">
                <a:latin typeface="Times New Roman" pitchFamily="18" charset="0"/>
                <a:cs typeface="Times New Roman" pitchFamily="18" charset="0"/>
              </a:rPr>
              <a:t>Pressure: 1-2atm</a:t>
            </a:r>
          </a:p>
          <a:p>
            <a:pPr lvl="1"/>
            <a:r>
              <a:rPr lang="en-US" sz="1800" dirty="0" smtClean="0">
                <a:latin typeface="Times New Roman" pitchFamily="18" charset="0"/>
                <a:cs typeface="Times New Roman" pitchFamily="18" charset="0"/>
              </a:rPr>
              <a:t>To increase the yield of ammonia a low temperature and high pressure would be needed. However, a low temperature would make the reaction too slow and a the cost of maintaining a higher pressure would be more than the value of the extra sulfuric acid produced. </a:t>
            </a:r>
          </a:p>
          <a:p>
            <a:pPr lvl="1"/>
            <a:r>
              <a:rPr lang="en-US" sz="1800" dirty="0" smtClean="0">
                <a:latin typeface="Times New Roman" pitchFamily="18" charset="0"/>
                <a:cs typeface="Times New Roman" pitchFamily="18" charset="0"/>
              </a:rPr>
              <a:t>Uses of the process: sulfuric acid is used in manufacture of fertilizers, paint, and detergents. </a:t>
            </a:r>
          </a:p>
          <a:p>
            <a:pPr lvl="1"/>
            <a:endParaRPr lang="en-US" sz="1800" baseline="30000" dirty="0" smtClean="0">
              <a:latin typeface="Times New Roman" pitchFamily="18" charset="0"/>
              <a:cs typeface="Times New Roman" pitchFamily="18" charset="0"/>
            </a:endParaRPr>
          </a:p>
          <a:p>
            <a:endParaRPr lang="en-US" dirty="0"/>
          </a:p>
        </p:txBody>
      </p:sp>
      <p:sp>
        <p:nvSpPr>
          <p:cNvPr id="5" name="TextBox 4"/>
          <p:cNvSpPr txBox="1"/>
          <p:nvPr/>
        </p:nvSpPr>
        <p:spPr>
          <a:xfrm>
            <a:off x="685800" y="6027003"/>
            <a:ext cx="8001000" cy="830997"/>
          </a:xfrm>
          <a:prstGeom prst="rect">
            <a:avLst/>
          </a:prstGeom>
          <a:noFill/>
        </p:spPr>
        <p:txBody>
          <a:bodyPr wrap="square" rtlCol="0">
            <a:spAutoFit/>
          </a:bodyPr>
          <a:lstStyle/>
          <a:p>
            <a:r>
              <a:rPr lang="en-US" sz="1600" dirty="0" smtClean="0">
                <a:latin typeface="Times New Roman" pitchFamily="18" charset="0"/>
                <a:cs typeface="Times New Roman" pitchFamily="18" charset="0"/>
              </a:rPr>
              <a:t>*The catalyst does not increase the yield because it provides a pathway with a lower activation energy for the forward and reverse reactions—making the position of equilibrium be reached faster but making the concentrations of the reactants and products the same.</a:t>
            </a:r>
            <a:endParaRPr lang="en-US"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0"/>
            <a:ext cx="7851648" cy="1295400"/>
          </a:xfrm>
        </p:spPr>
        <p:txBody>
          <a:bodyPr>
            <a:noAutofit/>
          </a:bodyPr>
          <a:lstStyle/>
          <a:p>
            <a:pPr algn="l"/>
            <a:r>
              <a:rPr lang="en-US" sz="4000" dirty="0" smtClean="0">
                <a:latin typeface="Times New Roman" pitchFamily="18" charset="0"/>
                <a:cs typeface="Times New Roman" pitchFamily="18" charset="0"/>
              </a:rPr>
              <a:t>Specimen </a:t>
            </a:r>
            <a:endParaRPr lang="en-US" sz="4000" dirty="0"/>
          </a:p>
        </p:txBody>
      </p:sp>
      <p:pic>
        <p:nvPicPr>
          <p:cNvPr id="1026" name="Picture 2"/>
          <p:cNvPicPr>
            <a:picLocks noChangeAspect="1" noChangeArrowheads="1"/>
          </p:cNvPicPr>
          <p:nvPr/>
        </p:nvPicPr>
        <p:blipFill>
          <a:blip r:embed="rId2"/>
          <a:srcRect/>
          <a:stretch>
            <a:fillRect/>
          </a:stretch>
        </p:blipFill>
        <p:spPr bwMode="auto">
          <a:xfrm>
            <a:off x="1905000" y="1447800"/>
            <a:ext cx="5495925" cy="3905250"/>
          </a:xfrm>
          <a:prstGeom prst="rect">
            <a:avLst/>
          </a:prstGeom>
          <a:noFill/>
          <a:ln w="9525">
            <a:noFill/>
            <a:miter lim="800000"/>
            <a:headEnd/>
            <a:tailEnd/>
          </a:ln>
          <a:effectLst/>
        </p:spPr>
      </p:pic>
      <p:sp>
        <p:nvSpPr>
          <p:cNvPr id="8" name="TextBox 7"/>
          <p:cNvSpPr txBox="1"/>
          <p:nvPr/>
        </p:nvSpPr>
        <p:spPr>
          <a:xfrm>
            <a:off x="609600" y="5638800"/>
            <a:ext cx="8229600" cy="923330"/>
          </a:xfrm>
          <a:prstGeom prst="rect">
            <a:avLst/>
          </a:prstGeom>
          <a:noFill/>
        </p:spPr>
        <p:txBody>
          <a:bodyPr wrap="square" rtlCol="0">
            <a:spAutoFit/>
          </a:bodyPr>
          <a:lstStyle/>
          <a:p>
            <a:r>
              <a:rPr lang="en-US" dirty="0" smtClean="0"/>
              <a:t>This reaction is exothermic because  the diagrams show that when the temperature is increased the amount of products decrease, meaning the reaction shifted to the left to absorb the heat put in.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647</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Equilibrium</vt:lpstr>
      <vt:lpstr>Le Châtelier’s Principle</vt:lpstr>
      <vt:lpstr>Equilibrium constant (Kc)</vt:lpstr>
      <vt:lpstr>Changing the Concentration</vt:lpstr>
      <vt:lpstr>Changing the Pressure</vt:lpstr>
      <vt:lpstr>Changing the Temperature</vt:lpstr>
      <vt:lpstr>Application of the concepts of kinetics and equilibrium to industrial processes</vt:lpstr>
      <vt:lpstr>Specimen </vt:lpstr>
    </vt:vector>
  </TitlesOfParts>
  <Company>EARJ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Equilibrium</dc:title>
  <dc:creator>ppereira</dc:creator>
  <cp:lastModifiedBy>aferguson</cp:lastModifiedBy>
  <cp:revision>21</cp:revision>
  <dcterms:created xsi:type="dcterms:W3CDTF">2010-05-18T11:08:13Z</dcterms:created>
  <dcterms:modified xsi:type="dcterms:W3CDTF">2010-06-01T11:09:13Z</dcterms:modified>
</cp:coreProperties>
</file>