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sldIdLst>
    <p:sldId id="256" r:id="rId2"/>
    <p:sldId id="259" r:id="rId3"/>
    <p:sldId id="279" r:id="rId4"/>
    <p:sldId id="282" r:id="rId5"/>
    <p:sldId id="307" r:id="rId6"/>
    <p:sldId id="278" r:id="rId7"/>
    <p:sldId id="321" r:id="rId8"/>
    <p:sldId id="274" r:id="rId9"/>
    <p:sldId id="306" r:id="rId10"/>
    <p:sldId id="312" r:id="rId11"/>
    <p:sldId id="313" r:id="rId12"/>
    <p:sldId id="257" r:id="rId13"/>
    <p:sldId id="258" r:id="rId14"/>
    <p:sldId id="260" r:id="rId15"/>
    <p:sldId id="315" r:id="rId16"/>
    <p:sldId id="327" r:id="rId17"/>
    <p:sldId id="262" r:id="rId18"/>
    <p:sldId id="261" r:id="rId19"/>
    <p:sldId id="263" r:id="rId20"/>
    <p:sldId id="265" r:id="rId21"/>
    <p:sldId id="264" r:id="rId22"/>
    <p:sldId id="266" r:id="rId23"/>
    <p:sldId id="267" r:id="rId24"/>
    <p:sldId id="268" r:id="rId25"/>
    <p:sldId id="328" r:id="rId26"/>
    <p:sldId id="305" r:id="rId27"/>
    <p:sldId id="296" r:id="rId28"/>
    <p:sldId id="297" r:id="rId29"/>
    <p:sldId id="298" r:id="rId30"/>
    <p:sldId id="334" r:id="rId31"/>
    <p:sldId id="269" r:id="rId32"/>
    <p:sldId id="322" r:id="rId33"/>
    <p:sldId id="325" r:id="rId34"/>
    <p:sldId id="323" r:id="rId35"/>
    <p:sldId id="324" r:id="rId36"/>
    <p:sldId id="330" r:id="rId37"/>
    <p:sldId id="335" r:id="rId38"/>
    <p:sldId id="270" r:id="rId39"/>
    <p:sldId id="336" r:id="rId40"/>
    <p:sldId id="271" r:id="rId41"/>
    <p:sldId id="280" r:id="rId42"/>
    <p:sldId id="276" r:id="rId43"/>
    <p:sldId id="275" r:id="rId44"/>
    <p:sldId id="277" r:id="rId45"/>
    <p:sldId id="337" r:id="rId4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E00"/>
    <a:srgbClr val="FF5050"/>
    <a:srgbClr val="CCFFCC"/>
    <a:srgbClr val="FFCCCC"/>
    <a:srgbClr val="CC3300"/>
    <a:srgbClr val="FF6600"/>
    <a:srgbClr val="CCFF33"/>
    <a:srgbClr val="DB93C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214" autoAdjust="0"/>
    <p:restoredTop sz="93514" autoAdjust="0"/>
  </p:normalViewPr>
  <p:slideViewPr>
    <p:cSldViewPr>
      <p:cViewPr varScale="1">
        <p:scale>
          <a:sx n="69" d="100"/>
          <a:sy n="69" d="100"/>
        </p:scale>
        <p:origin x="-1512" y="-108"/>
      </p:cViewPr>
      <p:guideLst>
        <p:guide orient="horz" pos="2160"/>
        <p:guide pos="28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913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C85C481-AA0B-4AF4-94A4-BC4DC4209D7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09C870-3A61-4F0F-92B9-35241ADBC82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912B4-153C-46BB-A4BB-49C29F2A7D6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65C9A7-4467-4FEB-9EE2-E7A351EB2E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FBC786-183E-400D-8992-2AE8A7C22D7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pPr>
              <a:defRPr/>
            </a:pPr>
            <a:fld id="{30940841-1986-4BFC-98A5-3AF3ECA6A40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pPr>
              <a:defRPr/>
            </a:pPr>
            <a:fld id="{2E060ACD-474F-4A01-80D0-8ABD9A96CFC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7AE7FB65-9C55-4B96-B59B-1A87BEE82BF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A41430-D564-4473-9843-F336C6AAA6F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pPr>
              <a:defRPr/>
            </a:pPr>
            <a:fld id="{5B7E076D-13DC-4F55-AF27-3AC18F39401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25B24A5-9A29-4954-B363-9F384249B4F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669264F7-817C-4C68-B7C5-79F5BE37787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022769D-F33E-4A47-B611-9EB13D8D845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1600200"/>
            <a:ext cx="8686800" cy="18288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400" smtClean="0">
                <a:solidFill>
                  <a:srgbClr val="FFFF00"/>
                </a:solidFill>
                <a:latin typeface="Arial Rounded MT Bold" pitchFamily="34" charset="0"/>
              </a:rPr>
              <a:t>Energy and Chemical Reactions</a:t>
            </a:r>
            <a:br>
              <a:rPr lang="en-US" sz="4400" smtClean="0">
                <a:solidFill>
                  <a:srgbClr val="FFFF00"/>
                </a:solidFill>
                <a:latin typeface="Arial Rounded MT Bold" pitchFamily="34" charset="0"/>
              </a:rPr>
            </a:br>
            <a:endParaRPr lang="en-US" sz="4400" smtClean="0">
              <a:solidFill>
                <a:srgbClr val="FFFF00"/>
              </a:solidFill>
              <a:latin typeface="Arial Rounded MT Bold" pitchFamily="34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2819400"/>
            <a:ext cx="8062912" cy="1752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Salvatore </a:t>
            </a:r>
            <a:r>
              <a:rPr lang="en-US" dirty="0" err="1" smtClean="0"/>
              <a:t>Affinito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Class of 2011</a:t>
            </a:r>
            <a:br>
              <a:rPr lang="en-US" dirty="0" smtClean="0"/>
            </a:br>
            <a:r>
              <a:rPr lang="en-US" dirty="0" smtClean="0"/>
              <a:t>HL Chemistry 2009-2001</a:t>
            </a:r>
          </a:p>
          <a:p>
            <a:r>
              <a:rPr lang="en-US" dirty="0" smtClean="0"/>
              <a:t>May 2009</a:t>
            </a:r>
            <a:endParaRPr lang="en-US" dirty="0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8832850" y="649128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fld id="{76613980-BACB-4F39-AA6E-F7AE477330B5}" type="slidenum">
              <a:rPr lang="en-US" sz="1800"/>
              <a:pPr/>
              <a:t>1</a:t>
            </a:fld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FFFF00"/>
                </a:solidFill>
                <a:latin typeface="Arial Rounded MT Bold" pitchFamily="34" charset="0"/>
              </a:rPr>
              <a:t>Heat  Transfer Problem 1</a:t>
            </a:r>
          </a:p>
        </p:txBody>
      </p:sp>
      <p:sp>
        <p:nvSpPr>
          <p:cNvPr id="86019" name="Rectangle 1027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1447800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2400" dirty="0" smtClean="0"/>
              <a:t>    Calculate the heat that would be required for an aluminum cooking pan whose mass is 400 grams, to raise from 20</a:t>
            </a:r>
            <a:r>
              <a:rPr lang="en-US" sz="2400" baseline="30000" dirty="0" smtClean="0"/>
              <a:t>o</a:t>
            </a:r>
            <a:r>
              <a:rPr lang="en-US" sz="2400" dirty="0" smtClean="0"/>
              <a:t>C to 200</a:t>
            </a:r>
            <a:r>
              <a:rPr lang="en-US" sz="2400" baseline="30000" dirty="0" smtClean="0"/>
              <a:t>o</a:t>
            </a:r>
            <a:r>
              <a:rPr lang="en-US" sz="2400" dirty="0" smtClean="0"/>
              <a:t>C.  The specific heat of aluminum is 0.902 J g</a:t>
            </a:r>
            <a:r>
              <a:rPr lang="en-US" sz="2400" baseline="30000" dirty="0" smtClean="0"/>
              <a:t>-1</a:t>
            </a:r>
            <a:r>
              <a:rPr lang="en-US" sz="2400" dirty="0" smtClean="0"/>
              <a:t> </a:t>
            </a:r>
            <a:r>
              <a:rPr lang="en-US" sz="2400" baseline="30000" dirty="0" smtClean="0"/>
              <a:t>o</a:t>
            </a:r>
            <a:r>
              <a:rPr lang="en-US" sz="2400" dirty="0" smtClean="0"/>
              <a:t>C</a:t>
            </a:r>
            <a:r>
              <a:rPr lang="en-US" sz="2400" baseline="30000" dirty="0" smtClean="0"/>
              <a:t>-1</a:t>
            </a:r>
            <a:r>
              <a:rPr lang="en-US" sz="2400" dirty="0" smtClean="0"/>
              <a:t>.</a:t>
            </a:r>
          </a:p>
        </p:txBody>
      </p:sp>
      <p:sp>
        <p:nvSpPr>
          <p:cNvPr id="86020" name="Text Box 1028"/>
          <p:cNvSpPr txBox="1">
            <a:spLocks noChangeArrowheads="1"/>
          </p:cNvSpPr>
          <p:nvPr/>
        </p:nvSpPr>
        <p:spPr bwMode="auto">
          <a:xfrm>
            <a:off x="914400" y="2971800"/>
            <a:ext cx="7391400" cy="244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b="1" i="1" dirty="0">
                <a:solidFill>
                  <a:srgbClr val="CCFF33"/>
                </a:solidFill>
              </a:rPr>
              <a:t>Solution</a:t>
            </a:r>
          </a:p>
          <a:p>
            <a:pPr>
              <a:lnSpc>
                <a:spcPct val="140000"/>
              </a:lnSpc>
              <a:defRPr/>
            </a:pPr>
            <a:r>
              <a:rPr lang="en-US" sz="2400" b="1" dirty="0">
                <a:solidFill>
                  <a:srgbClr val="CCFF33"/>
                </a:solidFill>
                <a:latin typeface="Symbol" pitchFamily="18" charset="2"/>
              </a:rPr>
              <a:t>D</a:t>
            </a:r>
            <a:r>
              <a:rPr lang="en-US" sz="2400" b="1" dirty="0">
                <a:solidFill>
                  <a:srgbClr val="CCFF33"/>
                </a:solidFill>
              </a:rPr>
              <a:t>Q = </a:t>
            </a:r>
            <a:r>
              <a:rPr lang="en-US" sz="2400" b="1" dirty="0" err="1">
                <a:solidFill>
                  <a:srgbClr val="CCFF33"/>
                </a:solidFill>
              </a:rPr>
              <a:t>mC</a:t>
            </a:r>
            <a:r>
              <a:rPr lang="en-US" sz="2400" b="1" dirty="0" err="1">
                <a:solidFill>
                  <a:srgbClr val="CCFF33"/>
                </a:solidFill>
                <a:latin typeface="Symbol" pitchFamily="18" charset="2"/>
              </a:rPr>
              <a:t>D</a:t>
            </a:r>
            <a:r>
              <a:rPr lang="en-US" sz="2400" b="1" dirty="0" err="1">
                <a:solidFill>
                  <a:srgbClr val="CCFF33"/>
                </a:solidFill>
              </a:rPr>
              <a:t>T</a:t>
            </a:r>
            <a:endParaRPr lang="en-US" sz="2400" b="1" dirty="0">
              <a:solidFill>
                <a:srgbClr val="CCFF33"/>
              </a:solidFill>
            </a:endParaRPr>
          </a:p>
          <a:p>
            <a:pPr>
              <a:lnSpc>
                <a:spcPct val="140000"/>
              </a:lnSpc>
              <a:defRPr/>
            </a:pPr>
            <a:r>
              <a:rPr lang="en-US" sz="2400" b="1" dirty="0">
                <a:solidFill>
                  <a:srgbClr val="CCFF33"/>
                </a:solidFill>
              </a:rPr>
              <a:t>      = (400 g) (</a:t>
            </a:r>
            <a:r>
              <a:rPr lang="en-US" sz="2400" b="1" dirty="0">
                <a:solidFill>
                  <a:srgbClr val="CC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0.902 J g</a:t>
            </a:r>
            <a:r>
              <a:rPr lang="en-US" sz="2400" b="1" baseline="30000" dirty="0">
                <a:solidFill>
                  <a:srgbClr val="CC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-1</a:t>
            </a:r>
            <a:r>
              <a:rPr lang="en-US" sz="2400" b="1" dirty="0">
                <a:solidFill>
                  <a:srgbClr val="CC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b="1" baseline="30000" dirty="0">
                <a:solidFill>
                  <a:srgbClr val="CC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  <a:r>
              <a:rPr lang="en-US" sz="2400" b="1" dirty="0">
                <a:solidFill>
                  <a:srgbClr val="CC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  <a:r>
              <a:rPr lang="en-US" sz="2400" b="1" baseline="30000" dirty="0">
                <a:solidFill>
                  <a:srgbClr val="CC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-1</a:t>
            </a:r>
            <a:r>
              <a:rPr lang="en-US" sz="2400" b="1" dirty="0">
                <a:solidFill>
                  <a:srgbClr val="CC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)(200</a:t>
            </a:r>
            <a:r>
              <a:rPr lang="en-US" sz="2400" b="1" baseline="30000" dirty="0">
                <a:solidFill>
                  <a:srgbClr val="CC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  <a:r>
              <a:rPr lang="en-US" sz="2400" b="1" dirty="0">
                <a:solidFill>
                  <a:srgbClr val="CC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 – 20</a:t>
            </a:r>
            <a:r>
              <a:rPr lang="en-US" sz="2400" b="1" baseline="30000" dirty="0">
                <a:solidFill>
                  <a:srgbClr val="CC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  <a:r>
              <a:rPr lang="en-US" sz="2400" b="1" dirty="0">
                <a:solidFill>
                  <a:srgbClr val="CC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  <a:r>
              <a:rPr lang="en-US" dirty="0">
                <a:solidFill>
                  <a:srgbClr val="CC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  <a:p>
            <a:pPr>
              <a:lnSpc>
                <a:spcPct val="140000"/>
              </a:lnSpc>
              <a:defRPr/>
            </a:pPr>
            <a:r>
              <a:rPr lang="en-US" dirty="0">
                <a:solidFill>
                  <a:srgbClr val="CC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</a:t>
            </a:r>
            <a:r>
              <a:rPr lang="en-US" sz="2400" b="1" dirty="0">
                <a:solidFill>
                  <a:srgbClr val="CC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=  64,944 J</a:t>
            </a:r>
          </a:p>
          <a:p>
            <a:pPr>
              <a:lnSpc>
                <a:spcPct val="140000"/>
              </a:lnSpc>
              <a:defRPr/>
            </a:pPr>
            <a:endParaRPr lang="en-US" sz="2400" b="1" dirty="0">
              <a:solidFill>
                <a:srgbClr val="CCFF33"/>
              </a:solidFill>
            </a:endParaRPr>
          </a:p>
        </p:txBody>
      </p:sp>
      <p:sp>
        <p:nvSpPr>
          <p:cNvPr id="16390" name="Text Box 1030"/>
          <p:cNvSpPr txBox="1">
            <a:spLocks noChangeArrowheads="1"/>
          </p:cNvSpPr>
          <p:nvPr/>
        </p:nvSpPr>
        <p:spPr bwMode="auto">
          <a:xfrm>
            <a:off x="8832850" y="6477000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fld id="{10D43F9A-0909-4432-AE3A-4CABA704E159}" type="slidenum">
              <a:rPr lang="en-US" sz="1800"/>
              <a:pPr/>
              <a:t>10</a:t>
            </a:fld>
            <a:endParaRPr lang="en-US" sz="18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0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0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60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60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60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60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60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60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FFFF00"/>
                </a:solidFill>
                <a:latin typeface="Arial Rounded MT Bold" pitchFamily="34" charset="0"/>
              </a:rPr>
              <a:t>Heat  Transfer Problem 2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077200" cy="1524000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000" smtClean="0"/>
              <a:t>    </a:t>
            </a:r>
            <a:r>
              <a:rPr lang="en-US" sz="2400" smtClean="0"/>
              <a:t>What is the final temperature when 50 grams of water at 20</a:t>
            </a:r>
            <a:r>
              <a:rPr lang="en-US" sz="2400" baseline="30000" smtClean="0"/>
              <a:t>o</a:t>
            </a:r>
            <a:r>
              <a:rPr lang="en-US" sz="2400" smtClean="0"/>
              <a:t>C is added to 80 grams water at 60</a:t>
            </a:r>
            <a:r>
              <a:rPr lang="en-US" sz="2400" baseline="30000" smtClean="0"/>
              <a:t>o</a:t>
            </a:r>
            <a:r>
              <a:rPr lang="en-US" sz="2400" smtClean="0"/>
              <a:t>C?  Assume that the loss of heat to the surroundings is negligible.  The specific heat of water is 4.184 J g-1 </a:t>
            </a:r>
            <a:r>
              <a:rPr lang="en-US" sz="2400" baseline="30000" smtClean="0"/>
              <a:t>o</a:t>
            </a:r>
            <a:r>
              <a:rPr lang="en-US" sz="2400" smtClean="0"/>
              <a:t>C</a:t>
            </a:r>
            <a:r>
              <a:rPr lang="en-US" sz="2400" baseline="30000" smtClean="0"/>
              <a:t>-1</a:t>
            </a:r>
          </a:p>
        </p:txBody>
      </p:sp>
      <p:sp>
        <p:nvSpPr>
          <p:cNvPr id="87044" name="Rectangle 4"/>
          <p:cNvSpPr>
            <a:spLocks noChangeArrowheads="1"/>
          </p:cNvSpPr>
          <p:nvPr/>
        </p:nvSpPr>
        <p:spPr bwMode="auto">
          <a:xfrm>
            <a:off x="762000" y="2971800"/>
            <a:ext cx="78486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  <a:r>
              <a:rPr lang="en-US" sz="2400" i="1">
                <a:solidFill>
                  <a:srgbClr val="CC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Solution:</a:t>
            </a:r>
            <a:r>
              <a:rPr lang="en-US" sz="2400">
                <a:solidFill>
                  <a:srgbClr val="CC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</a:t>
            </a:r>
            <a:r>
              <a:rPr lang="en-US" sz="2400" b="1">
                <a:solidFill>
                  <a:srgbClr val="CCFF33"/>
                </a:solidFill>
                <a:latin typeface="Symbol" pitchFamily="18" charset="2"/>
              </a:rPr>
              <a:t>D</a:t>
            </a:r>
            <a:r>
              <a:rPr lang="en-US" sz="2400" b="1">
                <a:solidFill>
                  <a:srgbClr val="CCFF33"/>
                </a:solidFill>
              </a:rPr>
              <a:t>Q </a:t>
            </a:r>
            <a:r>
              <a:rPr lang="en-US" sz="2400" b="1" baseline="-25000">
                <a:solidFill>
                  <a:srgbClr val="CCFF33"/>
                </a:solidFill>
              </a:rPr>
              <a:t>(Cold)</a:t>
            </a:r>
            <a:r>
              <a:rPr lang="en-US" sz="2400" b="1">
                <a:solidFill>
                  <a:srgbClr val="CCFF33"/>
                </a:solidFill>
              </a:rPr>
              <a:t> = </a:t>
            </a:r>
            <a:r>
              <a:rPr lang="en-US" sz="2400" b="1">
                <a:solidFill>
                  <a:srgbClr val="CCFF33"/>
                </a:solidFill>
                <a:latin typeface="Symbol" pitchFamily="18" charset="2"/>
              </a:rPr>
              <a:t>D</a:t>
            </a:r>
            <a:r>
              <a:rPr lang="en-US" sz="2400" b="1">
                <a:solidFill>
                  <a:srgbClr val="CCFF33"/>
                </a:solidFill>
              </a:rPr>
              <a:t>Q (</a:t>
            </a:r>
            <a:r>
              <a:rPr lang="en-US" sz="2400" b="1" baseline="-25000">
                <a:solidFill>
                  <a:srgbClr val="CCFF33"/>
                </a:solidFill>
              </a:rPr>
              <a:t>hot</a:t>
            </a:r>
            <a:r>
              <a:rPr lang="en-US" sz="2400" b="1">
                <a:solidFill>
                  <a:srgbClr val="CCFF33"/>
                </a:solidFill>
              </a:rPr>
              <a:t>)         mC</a:t>
            </a:r>
            <a:r>
              <a:rPr lang="en-US" sz="2400" b="1">
                <a:solidFill>
                  <a:srgbClr val="CCFF33"/>
                </a:solidFill>
                <a:latin typeface="Symbol" pitchFamily="18" charset="2"/>
              </a:rPr>
              <a:t>D</a:t>
            </a:r>
            <a:r>
              <a:rPr lang="en-US" sz="2400" b="1">
                <a:solidFill>
                  <a:srgbClr val="CCFF33"/>
                </a:solidFill>
              </a:rPr>
              <a:t>T= mC</a:t>
            </a:r>
            <a:r>
              <a:rPr lang="en-US" sz="2400" b="1">
                <a:solidFill>
                  <a:srgbClr val="CCFF33"/>
                </a:solidFill>
                <a:latin typeface="Symbol" pitchFamily="18" charset="2"/>
              </a:rPr>
              <a:t>D</a:t>
            </a:r>
            <a:r>
              <a:rPr lang="en-US" sz="2400" b="1">
                <a:solidFill>
                  <a:srgbClr val="CCFF33"/>
                </a:solidFill>
              </a:rPr>
              <a:t>T 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en-US" sz="2400">
                <a:solidFill>
                  <a:srgbClr val="CC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Let T = final temperature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endParaRPr lang="en-US" sz="800">
              <a:solidFill>
                <a:srgbClr val="CCFF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en-US" sz="2400">
                <a:solidFill>
                  <a:srgbClr val="CC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(50 g) (4.184 J g</a:t>
            </a:r>
            <a:r>
              <a:rPr lang="en-US" sz="2400" baseline="30000">
                <a:solidFill>
                  <a:srgbClr val="CC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-1</a:t>
            </a:r>
            <a:r>
              <a:rPr lang="en-US" sz="2400">
                <a:solidFill>
                  <a:srgbClr val="CC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baseline="30000">
                <a:solidFill>
                  <a:srgbClr val="CC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  <a:r>
              <a:rPr lang="en-US" sz="2400">
                <a:solidFill>
                  <a:srgbClr val="CC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  <a:r>
              <a:rPr lang="en-US" sz="2400" baseline="30000">
                <a:solidFill>
                  <a:srgbClr val="CC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-1</a:t>
            </a:r>
            <a:r>
              <a:rPr lang="en-US" sz="2400">
                <a:solidFill>
                  <a:srgbClr val="CC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)(T-  20</a:t>
            </a:r>
            <a:r>
              <a:rPr lang="en-US" sz="2400" baseline="30000">
                <a:solidFill>
                  <a:srgbClr val="CC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  <a:r>
              <a:rPr lang="en-US" sz="2400">
                <a:solidFill>
                  <a:srgbClr val="CC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en-US" sz="2400">
                <a:solidFill>
                  <a:srgbClr val="CC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= (80 g) (4.184 J g</a:t>
            </a:r>
            <a:r>
              <a:rPr lang="en-US" sz="2400" baseline="30000">
                <a:solidFill>
                  <a:srgbClr val="CC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-1</a:t>
            </a:r>
            <a:r>
              <a:rPr lang="en-US" sz="2400">
                <a:solidFill>
                  <a:srgbClr val="CC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baseline="30000">
                <a:solidFill>
                  <a:srgbClr val="CC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  <a:r>
              <a:rPr lang="en-US" sz="2400">
                <a:solidFill>
                  <a:srgbClr val="CC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  <a:r>
              <a:rPr lang="en-US" sz="2400" baseline="30000">
                <a:solidFill>
                  <a:srgbClr val="CC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-1</a:t>
            </a:r>
            <a:r>
              <a:rPr lang="en-US" sz="2400">
                <a:solidFill>
                  <a:srgbClr val="CC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)(60</a:t>
            </a:r>
            <a:r>
              <a:rPr lang="en-US" sz="2400" baseline="30000">
                <a:solidFill>
                  <a:srgbClr val="CC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  <a:r>
              <a:rPr lang="en-US" sz="2400">
                <a:solidFill>
                  <a:srgbClr val="CC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C- T)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endParaRPr lang="en-US" sz="800">
              <a:solidFill>
                <a:srgbClr val="CCFF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en-US" sz="2400">
                <a:solidFill>
                  <a:srgbClr val="CC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(50 g)(T-  20</a:t>
            </a:r>
            <a:r>
              <a:rPr lang="en-US" sz="2400" baseline="30000">
                <a:solidFill>
                  <a:srgbClr val="CC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  <a:r>
              <a:rPr lang="en-US" sz="2400">
                <a:solidFill>
                  <a:srgbClr val="CC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C) = (80 g)(60</a:t>
            </a:r>
            <a:r>
              <a:rPr lang="en-US" sz="2400" baseline="30000">
                <a:solidFill>
                  <a:srgbClr val="CC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  <a:r>
              <a:rPr lang="en-US" sz="2400">
                <a:solidFill>
                  <a:srgbClr val="CC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C- T)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en-US" sz="2400" baseline="30000">
                <a:solidFill>
                  <a:srgbClr val="CC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</a:t>
            </a:r>
            <a:r>
              <a:rPr lang="en-US" sz="2400">
                <a:solidFill>
                  <a:srgbClr val="CC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50T -1000 =  4800 – 80T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en-US" sz="2400">
                <a:solidFill>
                  <a:srgbClr val="CC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130T =5800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en-US" sz="2400">
                <a:solidFill>
                  <a:srgbClr val="CC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T  =  44.6 </a:t>
            </a:r>
            <a:r>
              <a:rPr lang="en-US" sz="2400" baseline="30000">
                <a:solidFill>
                  <a:srgbClr val="CC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  <a:r>
              <a:rPr lang="en-US" sz="2400">
                <a:solidFill>
                  <a:srgbClr val="CC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  <a:endParaRPr lang="en-US" sz="2400" baseline="30000">
              <a:solidFill>
                <a:srgbClr val="CCFF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2"/>
          <a:srcRect t="14285"/>
          <a:stretch>
            <a:fillRect/>
          </a:stretch>
        </p:blipFill>
        <p:spPr bwMode="auto">
          <a:xfrm rot="-679575">
            <a:off x="7391400" y="4724400"/>
            <a:ext cx="1550988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8832850" y="6477000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fld id="{F226DE38-E5B6-4F72-8DE6-056FEB240858}" type="slidenum">
              <a:rPr lang="en-US" sz="1800"/>
              <a:pPr/>
              <a:t>11</a:t>
            </a:fld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70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70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70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870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870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870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870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8704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FFFF00"/>
                </a:solidFill>
                <a:latin typeface="Arial Rounded MT Bold" pitchFamily="34" charset="0"/>
              </a:rPr>
              <a:t>Chemical Reactions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tabLst>
                <a:tab pos="630238" algn="l"/>
              </a:tabLst>
              <a:defRPr/>
            </a:pPr>
            <a:r>
              <a:rPr lang="en-US" b="1" smtClean="0"/>
              <a:t>In a chemical reaction</a:t>
            </a:r>
          </a:p>
          <a:p>
            <a:pPr marL="1319213" lvl="2" indent="-404813" eaLnBrk="1" hangingPunct="1">
              <a:tabLst>
                <a:tab pos="630238" algn="l"/>
              </a:tabLst>
              <a:defRPr/>
            </a:pPr>
            <a:r>
              <a:rPr lang="en-US" sz="3200" b="1" smtClean="0"/>
              <a:t>Chemical bonds are broken</a:t>
            </a:r>
          </a:p>
          <a:p>
            <a:pPr marL="1319213" lvl="2" indent="-404813" eaLnBrk="1" hangingPunct="1">
              <a:tabLst>
                <a:tab pos="630238" algn="l"/>
              </a:tabLst>
              <a:defRPr/>
            </a:pPr>
            <a:r>
              <a:rPr lang="en-US" sz="3200" b="1" smtClean="0"/>
              <a:t>Atoms are rearranged</a:t>
            </a:r>
          </a:p>
          <a:p>
            <a:pPr marL="1319213" lvl="2" indent="-404813" eaLnBrk="1" hangingPunct="1">
              <a:tabLst>
                <a:tab pos="630238" algn="l"/>
              </a:tabLst>
              <a:defRPr/>
            </a:pPr>
            <a:r>
              <a:rPr lang="en-US" sz="3200" b="1" smtClean="0"/>
              <a:t>New chemical bonds are formed</a:t>
            </a:r>
          </a:p>
          <a:p>
            <a:pPr marL="1319213" lvl="2" indent="-404813" eaLnBrk="1" hangingPunct="1">
              <a:tabLst>
                <a:tab pos="630238" algn="l"/>
              </a:tabLst>
              <a:defRPr/>
            </a:pPr>
            <a:r>
              <a:rPr lang="en-US" sz="3200" b="1" smtClean="0"/>
              <a:t>These processes always involve energy changes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8832850" y="6477000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fld id="{49F77F5F-8016-4356-9BFC-1E752C0EC065}" type="slidenum">
              <a:rPr lang="en-US" sz="1800"/>
              <a:pPr/>
              <a:t>12</a:t>
            </a:fld>
            <a:endParaRPr lang="en-US" sz="1800"/>
          </a:p>
        </p:txBody>
      </p:sp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4800600"/>
            <a:ext cx="149225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>
                <a:solidFill>
                  <a:srgbClr val="FFFF00"/>
                </a:solidFill>
                <a:latin typeface="Arial Rounded MT Bold" pitchFamily="34" charset="0"/>
              </a:rPr>
              <a:t>Energy Changes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 Breaking chemical bonds requires energy</a:t>
            </a:r>
          </a:p>
          <a:p>
            <a:pPr eaLnBrk="1" hangingPunct="1">
              <a:defRPr/>
            </a:pPr>
            <a:r>
              <a:rPr lang="en-US" smtClean="0"/>
              <a:t> Forming new chemical bonds releases energy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mtClean="0"/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8832850" y="6477000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fld id="{865FC5A7-4699-454D-9746-3AA7A6E93AF2}" type="slidenum">
              <a:rPr lang="en-US" sz="1800"/>
              <a:pPr/>
              <a:t>13</a:t>
            </a:fld>
            <a:endParaRPr lang="en-US" sz="1800"/>
          </a:p>
        </p:txBody>
      </p:sp>
      <p:pic>
        <p:nvPicPr>
          <p:cNvPr id="23557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0" y="4495800"/>
            <a:ext cx="198120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>
                <a:solidFill>
                  <a:srgbClr val="FFFF00"/>
                </a:solidFill>
                <a:latin typeface="Arial Rounded MT Bold" pitchFamily="34" charset="0"/>
              </a:rPr>
              <a:t>Exothermic and Endothermic Processes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1752600" y="2286000"/>
            <a:ext cx="7086600" cy="30480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smtClean="0"/>
              <a:t>Exothermic processes release energy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400" smtClean="0">
                <a:solidFill>
                  <a:srgbClr val="FFFF99"/>
                </a:solidFill>
              </a:rPr>
              <a:t>         C</a:t>
            </a:r>
            <a:r>
              <a:rPr lang="en-US" sz="2400" baseline="-20000" smtClean="0">
                <a:solidFill>
                  <a:srgbClr val="FFFF99"/>
                </a:solidFill>
              </a:rPr>
              <a:t>3</a:t>
            </a:r>
            <a:r>
              <a:rPr lang="en-US" sz="2400" smtClean="0">
                <a:solidFill>
                  <a:srgbClr val="FFFF99"/>
                </a:solidFill>
              </a:rPr>
              <a:t>H</a:t>
            </a:r>
            <a:r>
              <a:rPr lang="en-US" sz="2400" baseline="-20000" smtClean="0">
                <a:solidFill>
                  <a:srgbClr val="FFFF99"/>
                </a:solidFill>
              </a:rPr>
              <a:t>8</a:t>
            </a:r>
            <a:r>
              <a:rPr lang="en-US" sz="2400" smtClean="0">
                <a:solidFill>
                  <a:srgbClr val="FFFF99"/>
                </a:solidFill>
              </a:rPr>
              <a:t> (g) + 5 O</a:t>
            </a:r>
            <a:r>
              <a:rPr lang="en-US" sz="2400" baseline="-20000" smtClean="0">
                <a:solidFill>
                  <a:srgbClr val="FFFF99"/>
                </a:solidFill>
              </a:rPr>
              <a:t>2</a:t>
            </a:r>
            <a:r>
              <a:rPr lang="en-US" sz="2400" smtClean="0">
                <a:solidFill>
                  <a:srgbClr val="FFFF99"/>
                </a:solidFill>
              </a:rPr>
              <a:t> (g) </a:t>
            </a:r>
            <a:r>
              <a:rPr lang="en-US" sz="2400" smtClean="0">
                <a:solidFill>
                  <a:srgbClr val="FFFF99"/>
                </a:solidFill>
                <a:sym typeface="Wingdings" pitchFamily="2" charset="2"/>
              </a:rPr>
              <a:t> 3 CO</a:t>
            </a:r>
            <a:r>
              <a:rPr lang="en-US" sz="2400" baseline="-20000" smtClean="0">
                <a:solidFill>
                  <a:srgbClr val="FFFF99"/>
                </a:solidFill>
                <a:sym typeface="Wingdings" pitchFamily="2" charset="2"/>
              </a:rPr>
              <a:t>2</a:t>
            </a:r>
            <a:r>
              <a:rPr lang="en-US" sz="2400" smtClean="0">
                <a:solidFill>
                  <a:srgbClr val="FFFF99"/>
                </a:solidFill>
                <a:sym typeface="Wingdings" pitchFamily="2" charset="2"/>
              </a:rPr>
              <a:t> (g) + 4H</a:t>
            </a:r>
            <a:r>
              <a:rPr lang="en-US" sz="2400" baseline="-20000" smtClean="0">
                <a:solidFill>
                  <a:srgbClr val="FFFF99"/>
                </a:solidFill>
                <a:sym typeface="Wingdings" pitchFamily="2" charset="2"/>
              </a:rPr>
              <a:t>2</a:t>
            </a:r>
            <a:r>
              <a:rPr lang="en-US" sz="2400" smtClean="0">
                <a:solidFill>
                  <a:srgbClr val="FFFF99"/>
                </a:solidFill>
                <a:sym typeface="Wingdings" pitchFamily="2" charset="2"/>
              </a:rPr>
              <a:t>O (g)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400" smtClean="0">
                <a:solidFill>
                  <a:srgbClr val="FFFF99"/>
                </a:solidFill>
                <a:sym typeface="Wingdings" pitchFamily="2" charset="2"/>
              </a:rPr>
              <a:t>							</a:t>
            </a:r>
            <a:r>
              <a:rPr lang="en-US" sz="2400" b="1" smtClean="0">
                <a:solidFill>
                  <a:srgbClr val="CCFF33"/>
                </a:solidFill>
                <a:sym typeface="Wingdings" pitchFamily="2" charset="2"/>
              </a:rPr>
              <a:t>+ 2043 kJ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800" b="1" smtClean="0">
              <a:solidFill>
                <a:srgbClr val="CCFF33"/>
              </a:solidFill>
            </a:endParaRPr>
          </a:p>
          <a:p>
            <a:pPr eaLnBrk="1" hangingPunct="1">
              <a:defRPr/>
            </a:pPr>
            <a:r>
              <a:rPr lang="en-US" sz="2400" smtClean="0"/>
              <a:t>Endothermic processes absorb energy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400" smtClean="0"/>
              <a:t>        </a:t>
            </a:r>
            <a:r>
              <a:rPr lang="en-US" sz="2400" smtClean="0">
                <a:solidFill>
                  <a:srgbClr val="FFFF99"/>
                </a:solidFill>
                <a:sym typeface="Wingdings" pitchFamily="2" charset="2"/>
              </a:rPr>
              <a:t>C(s) + H</a:t>
            </a:r>
            <a:r>
              <a:rPr lang="en-US" sz="2400" baseline="-20000" smtClean="0">
                <a:solidFill>
                  <a:srgbClr val="FFFF99"/>
                </a:solidFill>
                <a:sym typeface="Wingdings" pitchFamily="2" charset="2"/>
              </a:rPr>
              <a:t>2</a:t>
            </a:r>
            <a:r>
              <a:rPr lang="en-US" sz="2400" smtClean="0">
                <a:solidFill>
                  <a:srgbClr val="FFFF99"/>
                </a:solidFill>
                <a:sym typeface="Wingdings" pitchFamily="2" charset="2"/>
              </a:rPr>
              <a:t>O (g)</a:t>
            </a:r>
            <a:r>
              <a:rPr lang="en-US" sz="2400" smtClean="0"/>
              <a:t> </a:t>
            </a:r>
            <a:r>
              <a:rPr lang="en-US" sz="2400" b="1" smtClean="0">
                <a:solidFill>
                  <a:srgbClr val="CCFF33"/>
                </a:solidFill>
              </a:rPr>
              <a:t>+113 kJ</a:t>
            </a:r>
            <a:r>
              <a:rPr lang="en-US" sz="2400" smtClean="0">
                <a:solidFill>
                  <a:srgbClr val="FFFF99"/>
                </a:solidFill>
              </a:rPr>
              <a:t> </a:t>
            </a:r>
            <a:r>
              <a:rPr lang="en-US" sz="2400" smtClean="0">
                <a:solidFill>
                  <a:srgbClr val="FFFF99"/>
                </a:solidFill>
                <a:sym typeface="Wingdings" pitchFamily="2" charset="2"/>
              </a:rPr>
              <a:t> CO(g)  + H</a:t>
            </a:r>
            <a:r>
              <a:rPr lang="en-US" sz="2400" baseline="-20000" smtClean="0">
                <a:solidFill>
                  <a:srgbClr val="FFFF99"/>
                </a:solidFill>
                <a:sym typeface="Wingdings" pitchFamily="2" charset="2"/>
              </a:rPr>
              <a:t>2</a:t>
            </a:r>
            <a:r>
              <a:rPr lang="en-US" sz="2400" smtClean="0">
                <a:solidFill>
                  <a:srgbClr val="FFFF99"/>
                </a:solidFill>
                <a:sym typeface="Wingdings" pitchFamily="2" charset="2"/>
              </a:rPr>
              <a:t> (g)</a:t>
            </a:r>
            <a:endParaRPr lang="en-US" sz="2400" smtClean="0"/>
          </a:p>
        </p:txBody>
      </p:sp>
      <p:sp>
        <p:nvSpPr>
          <p:cNvPr id="24580" name="Text Box 5"/>
          <p:cNvSpPr txBox="1">
            <a:spLocks noChangeArrowheads="1"/>
          </p:cNvSpPr>
          <p:nvPr/>
        </p:nvSpPr>
        <p:spPr bwMode="auto">
          <a:xfrm>
            <a:off x="8832850" y="6477000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fld id="{4D31FCCF-3F59-41C3-AD14-E9B945FCB325}" type="slidenum">
              <a:rPr lang="en-US" sz="1800"/>
              <a:pPr/>
              <a:t>14</a:t>
            </a:fld>
            <a:endParaRPr lang="en-US" sz="1800"/>
          </a:p>
        </p:txBody>
      </p:sp>
      <p:pic>
        <p:nvPicPr>
          <p:cNvPr id="24581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981200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581400"/>
            <a:ext cx="1905000" cy="135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b="1" smtClean="0">
                <a:solidFill>
                  <a:srgbClr val="FFFF00"/>
                </a:solidFill>
                <a:latin typeface="Arial Rounded MT Bold" pitchFamily="34" charset="0"/>
              </a:rPr>
              <a:t>Energy Changes in endothermic and exothermic processes</a:t>
            </a:r>
          </a:p>
        </p:txBody>
      </p:sp>
      <p:sp>
        <p:nvSpPr>
          <p:cNvPr id="89091" name="Rectangle 1027"/>
          <p:cNvSpPr>
            <a:spLocks noGrp="1" noChangeArrowheads="1"/>
          </p:cNvSpPr>
          <p:nvPr>
            <p:ph idx="1"/>
          </p:nvPr>
        </p:nvSpPr>
        <p:spPr>
          <a:xfrm>
            <a:off x="228600" y="1717675"/>
            <a:ext cx="2667000" cy="4606925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b="1" smtClean="0"/>
              <a:t>In an </a:t>
            </a:r>
            <a:r>
              <a:rPr lang="en-US" sz="2400" b="1" smtClean="0">
                <a:solidFill>
                  <a:srgbClr val="FFFE00"/>
                </a:solidFill>
              </a:rPr>
              <a:t>endothermic </a:t>
            </a:r>
            <a:r>
              <a:rPr lang="en-US" sz="2400" b="1" smtClean="0"/>
              <a:t>reaction there is more  energy required to break bonds than is released when bonds are formed.  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800" b="1" smtClean="0"/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b="1" smtClean="0"/>
              <a:t>The opposite is true in an </a:t>
            </a:r>
            <a:r>
              <a:rPr lang="en-US" sz="2400" b="1" smtClean="0">
                <a:solidFill>
                  <a:srgbClr val="FFFE00"/>
                </a:solidFill>
              </a:rPr>
              <a:t>exothermic </a:t>
            </a:r>
            <a:r>
              <a:rPr lang="en-US" sz="2400" b="1" smtClean="0"/>
              <a:t>reaction.</a:t>
            </a:r>
          </a:p>
        </p:txBody>
      </p:sp>
      <p:sp>
        <p:nvSpPr>
          <p:cNvPr id="25604" name="Text Box 1028"/>
          <p:cNvSpPr txBox="1">
            <a:spLocks noChangeArrowheads="1"/>
          </p:cNvSpPr>
          <p:nvPr/>
        </p:nvSpPr>
        <p:spPr bwMode="auto">
          <a:xfrm>
            <a:off x="8832850" y="6477000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fld id="{6315E230-B86A-4EC5-97A8-EDC515F290E6}" type="slidenum">
              <a:rPr lang="en-US" sz="1800"/>
              <a:pPr/>
              <a:t>15</a:t>
            </a:fld>
            <a:endParaRPr lang="en-US" sz="1800"/>
          </a:p>
        </p:txBody>
      </p:sp>
      <p:pic>
        <p:nvPicPr>
          <p:cNvPr id="25605" name="Picture 103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1828800"/>
            <a:ext cx="59436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103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834467">
            <a:off x="2895600" y="5334000"/>
            <a:ext cx="989013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103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95600" y="1524000"/>
            <a:ext cx="942975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FFFE00"/>
                </a:solidFill>
                <a:latin typeface="Arial Rounded MT Bold" pitchFamily="34" charset="0"/>
              </a:rPr>
              <a:t>Enthalpy  Calculations</a:t>
            </a:r>
          </a:p>
        </p:txBody>
      </p:sp>
      <p:sp>
        <p:nvSpPr>
          <p:cNvPr id="26627" name="Text Box 4"/>
          <p:cNvSpPr txBox="1">
            <a:spLocks noChangeArrowheads="1"/>
          </p:cNvSpPr>
          <p:nvPr/>
        </p:nvSpPr>
        <p:spPr bwMode="auto">
          <a:xfrm>
            <a:off x="8705850" y="6477000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fld id="{5770B77F-9007-415B-A015-3DC4DA386408}" type="slidenum">
              <a:rPr lang="en-US" sz="1800"/>
              <a:pPr/>
              <a:t>16</a:t>
            </a:fld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FFFF00"/>
                </a:solidFill>
                <a:latin typeface="Arial Rounded MT Bold" pitchFamily="34" charset="0"/>
              </a:rPr>
              <a:t>Enthalpy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>
                <a:solidFill>
                  <a:srgbClr val="FFFE00"/>
                </a:solidFill>
              </a:rPr>
              <a:t>Enthalpy </a:t>
            </a:r>
            <a:r>
              <a:rPr lang="en-US" sz="2800" b="1" smtClean="0"/>
              <a:t>is the heat absorbed or released during a chemical reaction where the only work done is the expansion of a gas at constant pressure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8832850" y="6477000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fld id="{AC160685-F7C8-4A39-834A-7EDB969E3E31}" type="slidenum">
              <a:rPr lang="en-US" sz="1800"/>
              <a:pPr/>
              <a:t>17</a:t>
            </a:fld>
            <a:endParaRPr lang="en-US" sz="1800"/>
          </a:p>
        </p:txBody>
      </p:sp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3810000"/>
            <a:ext cx="1752600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FFFF00"/>
                </a:solidFill>
                <a:latin typeface="Arial Rounded MT Bold" pitchFamily="34" charset="0"/>
              </a:rPr>
              <a:t>Enthalpy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b="1" smtClean="0"/>
              <a:t>Not all energy changes that occur as a result of chemical reactions are expressed as heat</a:t>
            </a:r>
          </a:p>
          <a:p>
            <a:pPr eaLnBrk="1" hangingPunct="1">
              <a:defRPr/>
            </a:pPr>
            <a:r>
              <a:rPr lang="en-US" sz="2800" b="1" smtClean="0"/>
              <a:t>Energy = Heat + Work</a:t>
            </a:r>
          </a:p>
          <a:p>
            <a:pPr eaLnBrk="1" hangingPunct="1">
              <a:defRPr/>
            </a:pPr>
            <a:r>
              <a:rPr lang="en-US" sz="2800" b="1" smtClean="0">
                <a:solidFill>
                  <a:srgbClr val="FFFE00"/>
                </a:solidFill>
              </a:rPr>
              <a:t>Work </a:t>
            </a:r>
            <a:r>
              <a:rPr lang="en-US" sz="2800" b="1" smtClean="0"/>
              <a:t>is a force applied over a distance.</a:t>
            </a:r>
          </a:p>
          <a:p>
            <a:pPr eaLnBrk="1" hangingPunct="1">
              <a:defRPr/>
            </a:pPr>
            <a:r>
              <a:rPr lang="en-US" sz="2800" b="1" smtClean="0"/>
              <a:t>Most energy changes resulting from chemical reactions are expressed in a special term known as </a:t>
            </a:r>
            <a:r>
              <a:rPr lang="en-US" sz="2800" b="1" smtClean="0">
                <a:solidFill>
                  <a:srgbClr val="FFFE00"/>
                </a:solidFill>
              </a:rPr>
              <a:t>enthalpy</a:t>
            </a: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8832850" y="6477000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fld id="{560E6DF9-3687-48C7-919C-ADEED5C5C085}" type="slidenum">
              <a:rPr lang="en-US" sz="1800"/>
              <a:pPr/>
              <a:t>18</a:t>
            </a:fld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>
                <a:solidFill>
                  <a:srgbClr val="FFFF00"/>
                </a:solidFill>
                <a:latin typeface="Arial Rounded MT Bold" pitchFamily="34" charset="0"/>
              </a:rPr>
              <a:t>Enthalpy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It is nearly impossible to set up a chemical reaction where there is no work performed.</a:t>
            </a:r>
          </a:p>
          <a:p>
            <a:pPr eaLnBrk="1" hangingPunct="1">
              <a:defRPr/>
            </a:pPr>
            <a:r>
              <a:rPr lang="en-US" b="1" smtClean="0"/>
              <a:t>The conditions for a chemical reaction are often set up so that work in minimized.</a:t>
            </a:r>
          </a:p>
          <a:p>
            <a:pPr eaLnBrk="1" hangingPunct="1">
              <a:defRPr/>
            </a:pPr>
            <a:r>
              <a:rPr lang="en-US" b="1" smtClean="0"/>
              <a:t>Enthalpy and heat are nearly equal under these conditions.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8832850" y="6477000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fld id="{D552194D-61A4-4B77-92F0-D4675628616B}" type="slidenum">
              <a:rPr lang="en-US" sz="1800"/>
              <a:pPr/>
              <a:t>19</a:t>
            </a:fld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FFFF00"/>
                </a:solidFill>
                <a:latin typeface="Arial Rounded MT Bold" pitchFamily="34" charset="0"/>
              </a:rPr>
              <a:t>Heat and Temperature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rgbClr val="CCFF33"/>
                </a:solidFill>
              </a:rPr>
              <a:t>Heat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smtClean="0"/>
              <a:t>is energy that is transferred from one object to another due to a difference in temperature</a:t>
            </a:r>
          </a:p>
          <a:p>
            <a:pPr eaLnBrk="1" hangingPunct="1">
              <a:defRPr/>
            </a:pPr>
            <a:r>
              <a:rPr lang="en-US" sz="2800" b="1" dirty="0" smtClean="0">
                <a:solidFill>
                  <a:srgbClr val="CCFF33"/>
                </a:solidFill>
              </a:rPr>
              <a:t>Temperature</a:t>
            </a:r>
            <a:r>
              <a:rPr lang="en-US" sz="2800" b="1" dirty="0" smtClean="0"/>
              <a:t> is a measure of the average kinetic energy of a body</a:t>
            </a:r>
          </a:p>
          <a:p>
            <a:pPr>
              <a:defRPr/>
            </a:pPr>
            <a:r>
              <a:rPr lang="en-US" sz="2800" b="1" dirty="0" smtClean="0"/>
              <a:t>Heat is always transferred from objects at a </a:t>
            </a:r>
            <a:r>
              <a:rPr lang="en-US" sz="2800" b="1" u="sng" dirty="0" smtClean="0">
                <a:solidFill>
                  <a:srgbClr val="C00000"/>
                </a:solidFill>
              </a:rPr>
              <a:t>higher temperature </a:t>
            </a:r>
            <a:r>
              <a:rPr lang="en-US" sz="2800" b="1" dirty="0" smtClean="0"/>
              <a:t>to those at a </a:t>
            </a:r>
            <a:r>
              <a:rPr lang="en-US" sz="2800" b="1" u="sng" dirty="0" smtClean="0">
                <a:solidFill>
                  <a:schemeClr val="accent5">
                    <a:lumMod val="75000"/>
                  </a:schemeClr>
                </a:solidFill>
              </a:rPr>
              <a:t>lower temperature. 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8832850" y="64770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fld id="{B301DCFA-F4CE-4398-9453-031CDB258565}" type="slidenum">
              <a:rPr lang="en-US" sz="1800"/>
              <a:pPr/>
              <a:t>2</a:t>
            </a:fld>
            <a:endParaRPr lang="en-US" sz="1800"/>
          </a:p>
        </p:txBody>
      </p:sp>
      <p:pic>
        <p:nvPicPr>
          <p:cNvPr id="8197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86650" y="5467350"/>
            <a:ext cx="127635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>
                <a:solidFill>
                  <a:srgbClr val="FFFF00"/>
                </a:solidFill>
                <a:latin typeface="Arial Rounded MT Bold" pitchFamily="34" charset="0"/>
              </a:rPr>
              <a:t>Enthalpy Changes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b="1" smtClean="0"/>
              <a:t>The change in enthalpy is designated by the symbol </a:t>
            </a:r>
            <a:r>
              <a:rPr lang="en-US" sz="2800" b="1" smtClean="0">
                <a:latin typeface="Symbol" pitchFamily="18" charset="2"/>
              </a:rPr>
              <a:t>D</a:t>
            </a:r>
            <a:r>
              <a:rPr lang="en-US" sz="2800" b="1" smtClean="0"/>
              <a:t>H.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b="1" smtClean="0"/>
              <a:t>  If </a:t>
            </a:r>
            <a:r>
              <a:rPr lang="en-US" sz="2400" b="1" smtClean="0">
                <a:solidFill>
                  <a:srgbClr val="FFFE00"/>
                </a:solidFill>
                <a:latin typeface="Symbol" pitchFamily="18" charset="2"/>
              </a:rPr>
              <a:t>D</a:t>
            </a:r>
            <a:r>
              <a:rPr lang="en-US" sz="2400" b="1" smtClean="0">
                <a:solidFill>
                  <a:srgbClr val="FFFE00"/>
                </a:solidFill>
              </a:rPr>
              <a:t>H  &lt; 0</a:t>
            </a:r>
            <a:r>
              <a:rPr lang="en-US" sz="2400" b="1" smtClean="0"/>
              <a:t>  the process is </a:t>
            </a:r>
            <a:r>
              <a:rPr lang="en-US" sz="2400" b="1" smtClean="0">
                <a:solidFill>
                  <a:srgbClr val="FFFE00"/>
                </a:solidFill>
              </a:rPr>
              <a:t>exothermic.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b="1" smtClean="0"/>
              <a:t>  If </a:t>
            </a:r>
            <a:r>
              <a:rPr lang="en-US" sz="2400" b="1" smtClean="0">
                <a:solidFill>
                  <a:srgbClr val="FFFE00"/>
                </a:solidFill>
                <a:latin typeface="Symbol" pitchFamily="18" charset="2"/>
              </a:rPr>
              <a:t>D</a:t>
            </a:r>
            <a:r>
              <a:rPr lang="en-US" sz="2400" b="1" smtClean="0">
                <a:solidFill>
                  <a:srgbClr val="FFFE00"/>
                </a:solidFill>
              </a:rPr>
              <a:t>H  &gt; 0</a:t>
            </a:r>
            <a:r>
              <a:rPr lang="en-US" sz="2400" b="1" smtClean="0"/>
              <a:t>  the process is </a:t>
            </a:r>
            <a:r>
              <a:rPr lang="en-US" sz="2400" b="1" smtClean="0">
                <a:solidFill>
                  <a:srgbClr val="FFFE00"/>
                </a:solidFill>
              </a:rPr>
              <a:t>endothermic.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sz="2400" b="1" smtClean="0">
              <a:solidFill>
                <a:srgbClr val="FFFE00"/>
              </a:solidFill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b="1" smtClean="0"/>
              <a:t>Sometimes the symbol for enthalpy (</a:t>
            </a:r>
            <a:r>
              <a:rPr lang="en-US" sz="2400" b="1" smtClean="0">
                <a:latin typeface="Symbol" pitchFamily="18" charset="2"/>
              </a:rPr>
              <a:t>D</a:t>
            </a:r>
            <a:r>
              <a:rPr lang="en-US" sz="2400" b="1" smtClean="0"/>
              <a:t>H) is used for heat (</a:t>
            </a:r>
            <a:r>
              <a:rPr lang="en-US" sz="2400" b="1" smtClean="0">
                <a:latin typeface="Symbol" pitchFamily="18" charset="2"/>
              </a:rPr>
              <a:t>D</a:t>
            </a:r>
            <a:r>
              <a:rPr lang="en-US" sz="2400" b="1" smtClean="0"/>
              <a:t>Q)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b="1" smtClean="0"/>
              <a:t>In many cases where work is minimal heat is a close approximation for enthalpy. 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b="1" smtClean="0"/>
              <a:t>One must always remember that while they are closely related, heat and enthalpy are NOT identical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8832850" y="6477000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fld id="{6A092585-6B28-46CF-AD2C-D7D0BAB658DF}" type="slidenum">
              <a:rPr lang="en-US" sz="1800"/>
              <a:pPr/>
              <a:t>20</a:t>
            </a:fld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charRg st="139" end="38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3">
                                            <p:txEl>
                                              <p:charRg st="139" end="38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3">
                                            <p:txEl>
                                              <p:charRg st="139" end="38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08013" y="277813"/>
            <a:ext cx="7958137" cy="98583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b="1" smtClean="0">
                <a:solidFill>
                  <a:srgbClr val="FFFF00"/>
                </a:solidFill>
                <a:latin typeface="Arial Rounded MT Bold" pitchFamily="34" charset="0"/>
              </a:rPr>
              <a:t>Energy and Enthalpy Changes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b="1" smtClean="0"/>
              <a:t>It is impractical to measure absolute amounts of energy or enthalpy.</a:t>
            </a:r>
          </a:p>
          <a:p>
            <a:pPr eaLnBrk="1" hangingPunct="1">
              <a:defRPr/>
            </a:pPr>
            <a:r>
              <a:rPr lang="en-US" sz="2800" b="1" smtClean="0"/>
              <a:t>Hence we measure changes in enthalpy rather than total enthalpy</a:t>
            </a:r>
          </a:p>
          <a:p>
            <a:pPr eaLnBrk="1" hangingPunct="1">
              <a:defRPr/>
            </a:pPr>
            <a:r>
              <a:rPr lang="en-US" sz="2800" b="1" smtClean="0"/>
              <a:t>Enthalpy is always measured relative to previous conditions.</a:t>
            </a:r>
          </a:p>
          <a:p>
            <a:pPr eaLnBrk="1" hangingPunct="1">
              <a:defRPr/>
            </a:pPr>
            <a:r>
              <a:rPr lang="en-US" sz="2800" b="1" smtClean="0"/>
              <a:t>Enthalpy is measured relative to the system.</a:t>
            </a: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8832850" y="6477000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fld id="{A24C8E68-955B-4FDA-B80D-09182C6D88B3}" type="slidenum">
              <a:rPr lang="en-US" sz="1800"/>
              <a:pPr/>
              <a:t>21</a:t>
            </a:fld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FFFF00"/>
                </a:solidFill>
                <a:latin typeface="Arial Rounded MT Bold" pitchFamily="34" charset="0"/>
              </a:rPr>
              <a:t>Measuring Enthalpy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b="1" smtClean="0"/>
              <a:t>The amount of heat absorbed or released during a chemical reaction depends on the conditions under which the reaction is carried out including:</a:t>
            </a:r>
          </a:p>
          <a:p>
            <a:pPr lvl="1" eaLnBrk="1" hangingPunct="1">
              <a:defRPr/>
            </a:pPr>
            <a:r>
              <a:rPr lang="en-US" b="1" smtClean="0"/>
              <a:t> the temperature</a:t>
            </a:r>
          </a:p>
          <a:p>
            <a:pPr lvl="1" eaLnBrk="1" hangingPunct="1">
              <a:defRPr/>
            </a:pPr>
            <a:r>
              <a:rPr lang="en-US" b="1" smtClean="0"/>
              <a:t> the pressure</a:t>
            </a:r>
          </a:p>
          <a:p>
            <a:pPr lvl="1" eaLnBrk="1" hangingPunct="1">
              <a:defRPr/>
            </a:pPr>
            <a:r>
              <a:rPr lang="en-US" b="1" smtClean="0"/>
              <a:t> the physical state of the reactants and products</a:t>
            </a: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8832850" y="6477000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fld id="{308DE3F0-EB9B-4BC5-9488-9523ADF692FA}" type="slidenum">
              <a:rPr lang="en-US" sz="1800"/>
              <a:pPr/>
              <a:t>22</a:t>
            </a:fld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FFFF00"/>
                </a:solidFill>
                <a:latin typeface="Arial Rounded MT Bold" pitchFamily="34" charset="0"/>
              </a:rPr>
              <a:t>Standard Conditions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b="1" smtClean="0"/>
              <a:t>For most thermodynamic measurements standard conditions are established as</a:t>
            </a:r>
          </a:p>
          <a:p>
            <a:pPr lvl="1" eaLnBrk="1" hangingPunct="1">
              <a:defRPr/>
            </a:pPr>
            <a:r>
              <a:rPr lang="en-US" b="1" smtClean="0"/>
              <a:t>  25 </a:t>
            </a:r>
            <a:r>
              <a:rPr lang="en-US" b="1" baseline="30000" smtClean="0"/>
              <a:t>o</a:t>
            </a:r>
            <a:r>
              <a:rPr lang="en-US" b="1" smtClean="0"/>
              <a:t>C  or 298 K</a:t>
            </a:r>
          </a:p>
          <a:p>
            <a:pPr lvl="1" eaLnBrk="1" hangingPunct="1">
              <a:defRPr/>
            </a:pPr>
            <a:r>
              <a:rPr lang="en-US" b="1" smtClean="0"/>
              <a:t>  1.0 atmosphere of pressure</a:t>
            </a:r>
          </a:p>
          <a:p>
            <a:pPr lvl="1" eaLnBrk="1" hangingPunct="1">
              <a:defRPr/>
            </a:pPr>
            <a:endParaRPr lang="en-US" b="1" smtClean="0"/>
          </a:p>
          <a:p>
            <a:pPr lvl="1" eaLnBrk="1" hangingPunct="1">
              <a:defRPr/>
            </a:pPr>
            <a:r>
              <a:rPr lang="en-US" b="1" smtClean="0"/>
              <a:t>Note this is a change from the gas laws where the standard temperature was 0</a:t>
            </a:r>
            <a:r>
              <a:rPr lang="en-US" b="1" baseline="30000" smtClean="0"/>
              <a:t>o</a:t>
            </a:r>
            <a:r>
              <a:rPr lang="en-US" b="1" smtClean="0"/>
              <a:t>C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mtClean="0"/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8832850" y="6477000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fld id="{D362B30D-D914-40CF-B956-FE8686D73BD6}" type="slidenum">
              <a:rPr lang="en-US" sz="1800"/>
              <a:pPr/>
              <a:t>23</a:t>
            </a:fld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FF00"/>
                </a:solidFill>
                <a:latin typeface="Arial Rounded MT Bold" pitchFamily="34" charset="0"/>
              </a:rPr>
              <a:t>Standard State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The pure form of a substance at standard conditions (25</a:t>
            </a:r>
            <a:r>
              <a:rPr lang="en-US" b="1" baseline="30000" dirty="0" smtClean="0"/>
              <a:t>o</a:t>
            </a:r>
            <a:r>
              <a:rPr lang="en-US" b="1" dirty="0" smtClean="0"/>
              <a:t>C and 1 atmosphere) is said to be in the standard state.</a:t>
            </a:r>
          </a:p>
          <a:p>
            <a:pPr eaLnBrk="1" hangingPunct="1">
              <a:defRPr/>
            </a:pPr>
            <a:r>
              <a:rPr lang="en-US" b="1" dirty="0" smtClean="0"/>
              <a:t> The most stable form of an element at standard conditions represents the standard state for that element.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b="1" dirty="0" smtClean="0"/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8832850" y="6477000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fld id="{4C199755-BB92-464F-85B7-CFD45B79385B}" type="slidenum">
              <a:rPr lang="en-US" sz="1800"/>
              <a:pPr/>
              <a:t>24</a:t>
            </a:fld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>
                <a:solidFill>
                  <a:srgbClr val="FFFF00"/>
                </a:solidFill>
                <a:latin typeface="Arial Rounded MT Bold" pitchFamily="34" charset="0"/>
              </a:rPr>
              <a:t>Bond Enthalpies</a:t>
            </a: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8832850" y="6477000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fld id="{381864B8-3D67-48C6-BB2E-8AF07E74B4DF}" type="slidenum">
              <a:rPr lang="en-US" sz="1800"/>
              <a:pPr/>
              <a:t>25</a:t>
            </a:fld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>
                <a:solidFill>
                  <a:srgbClr val="FFFF00"/>
                </a:solidFill>
                <a:latin typeface="Arial Rounded MT Bold" pitchFamily="34" charset="0"/>
              </a:rPr>
              <a:t>Bond Enthalpies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143000"/>
            <a:ext cx="8229600" cy="453072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b="1" smtClean="0"/>
              <a:t>One approach to determining an enthalpy change for a chemical reaction is to compute the difference in bond enthalpies between reactants and products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smtClean="0"/>
              <a:t>The energy to required to break a covalent bond in the gaseous phase is called a </a:t>
            </a:r>
            <a:r>
              <a:rPr lang="en-US" sz="2800" b="1" smtClean="0">
                <a:solidFill>
                  <a:srgbClr val="FFFF00"/>
                </a:solidFill>
              </a:rPr>
              <a:t>bond enthalpy.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smtClean="0"/>
              <a:t>Bond enthalpy tables give the average energy to break a chemical bond.  Actually there are slight variations depending on the environment in which the chemical bond is located</a:t>
            </a:r>
            <a:endParaRPr lang="en-US" sz="2800" smtClean="0"/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8832850" y="6477000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fld id="{4034F06E-C1EE-442E-869C-04998BF7C7F1}" type="slidenum">
              <a:rPr lang="en-US" sz="1800"/>
              <a:pPr/>
              <a:t>26</a:t>
            </a:fld>
            <a:endParaRPr lang="en-US" sz="1800"/>
          </a:p>
        </p:txBody>
      </p:sp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5667375"/>
            <a:ext cx="24765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charRg st="171" end="34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827">
                                            <p:txEl>
                                              <p:charRg st="171" end="34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827">
                                            <p:txEl>
                                              <p:charRg st="171" end="34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941387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>
                <a:solidFill>
                  <a:srgbClr val="FFFF00"/>
                </a:solidFill>
                <a:latin typeface="Arial Rounded MT Bold" pitchFamily="34" charset="0"/>
              </a:rPr>
              <a:t>Bond Enthalpy Table</a:t>
            </a:r>
          </a:p>
        </p:txBody>
      </p:sp>
      <p:sp>
        <p:nvSpPr>
          <p:cNvPr id="66563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143000"/>
            <a:ext cx="7848600" cy="990600"/>
          </a:xfrm>
        </p:spPr>
        <p:txBody>
          <a:bodyPr/>
          <a:lstStyle/>
          <a:p>
            <a:pPr marL="60325" indent="-60325" eaLnBrk="1" hangingPunct="1">
              <a:buFont typeface="Wingdings" pitchFamily="2" charset="2"/>
              <a:buNone/>
              <a:defRPr/>
            </a:pPr>
            <a:r>
              <a:rPr lang="en-US" sz="2400" b="1" smtClean="0"/>
              <a:t>The average bond enthalpies for several types of chemical bonds are shown in the table below:</a:t>
            </a:r>
            <a:endParaRPr lang="en-US" sz="2400" b="1" smtClean="0">
              <a:solidFill>
                <a:srgbClr val="FFFF00"/>
              </a:solidFill>
            </a:endParaRPr>
          </a:p>
        </p:txBody>
      </p:sp>
      <p:sp>
        <p:nvSpPr>
          <p:cNvPr id="37892" name="Text Box 1028"/>
          <p:cNvSpPr txBox="1">
            <a:spLocks noChangeArrowheads="1"/>
          </p:cNvSpPr>
          <p:nvPr/>
        </p:nvSpPr>
        <p:spPr bwMode="auto">
          <a:xfrm>
            <a:off x="8832850" y="6477000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fld id="{D4244F0D-3C7D-43C5-BFCA-1C500F253A3C}" type="slidenum">
              <a:rPr lang="en-US" sz="1800"/>
              <a:pPr/>
              <a:t>27</a:t>
            </a:fld>
            <a:endParaRPr lang="en-US" sz="1800"/>
          </a:p>
        </p:txBody>
      </p:sp>
      <p:pic>
        <p:nvPicPr>
          <p:cNvPr id="37893" name="Picture 113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981200"/>
            <a:ext cx="8153400" cy="457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>
                <a:solidFill>
                  <a:srgbClr val="FFFF00"/>
                </a:solidFill>
                <a:latin typeface="Arial Rounded MT Bold" pitchFamily="34" charset="0"/>
              </a:rPr>
              <a:t>Bond Enthalpies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4800600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800" b="1" smtClean="0"/>
              <a:t>Bond enthalpies can be used to calculate the enthalpy change for a chemical reaction</a:t>
            </a:r>
            <a:r>
              <a:rPr lang="en-US" sz="2800" b="1" smtClean="0">
                <a:solidFill>
                  <a:srgbClr val="FFFF00"/>
                </a:solidFill>
              </a:rPr>
              <a:t>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b="1" smtClean="0">
                <a:solidFill>
                  <a:srgbClr val="FFFE00"/>
                </a:solidFill>
              </a:rPr>
              <a:t>Energy is required to</a:t>
            </a:r>
            <a:r>
              <a:rPr lang="en-US" sz="2800" b="1" smtClean="0"/>
              <a:t> </a:t>
            </a:r>
            <a:r>
              <a:rPr lang="en-US" sz="2800" b="1" smtClean="0">
                <a:solidFill>
                  <a:srgbClr val="FFFE00"/>
                </a:solidFill>
              </a:rPr>
              <a:t>break chemical bonds</a:t>
            </a:r>
            <a:r>
              <a:rPr lang="en-US" sz="2800" b="1" smtClean="0"/>
              <a:t>.  Therefore when a chemical bond is broken its </a:t>
            </a:r>
            <a:r>
              <a:rPr lang="en-US" sz="2800" b="1" smtClean="0">
                <a:solidFill>
                  <a:srgbClr val="FFFE00"/>
                </a:solidFill>
              </a:rPr>
              <a:t>enthalpy change</a:t>
            </a:r>
            <a:r>
              <a:rPr lang="en-US" sz="2800" b="1" smtClean="0"/>
              <a:t> carries a </a:t>
            </a:r>
            <a:r>
              <a:rPr lang="en-US" sz="2800" b="1" smtClean="0">
                <a:solidFill>
                  <a:srgbClr val="FFFE00"/>
                </a:solidFill>
              </a:rPr>
              <a:t>positive sign</a:t>
            </a:r>
            <a:r>
              <a:rPr lang="en-US" sz="2800" b="1" smtClean="0"/>
              <a:t>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b="1" smtClean="0">
                <a:solidFill>
                  <a:srgbClr val="FFFE00"/>
                </a:solidFill>
              </a:rPr>
              <a:t>Energy is released when chemical bonds form</a:t>
            </a:r>
            <a:r>
              <a:rPr lang="en-US" sz="2800" b="1" smtClean="0"/>
              <a:t>.  When a chemical bond  is formed its </a:t>
            </a:r>
            <a:r>
              <a:rPr lang="en-US" sz="2800" b="1" smtClean="0">
                <a:solidFill>
                  <a:srgbClr val="FFFE00"/>
                </a:solidFill>
              </a:rPr>
              <a:t>enthalpy change</a:t>
            </a:r>
            <a:r>
              <a:rPr lang="en-US" sz="2800" b="1" smtClean="0"/>
              <a:t> is expressed as a </a:t>
            </a:r>
            <a:r>
              <a:rPr lang="en-US" sz="2800" b="1" smtClean="0">
                <a:solidFill>
                  <a:srgbClr val="FFFE00"/>
                </a:solidFill>
              </a:rPr>
              <a:t>negative value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b="1" smtClean="0"/>
              <a:t>By combining the enthalpy required and  the enthalpy released for the breaking and forming chemical bonds, one can calculate the enthalpy change for a chemical reaction</a:t>
            </a:r>
            <a:endParaRPr lang="en-US" sz="2800" smtClean="0"/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8832850" y="6477000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fld id="{57AEFD3F-0C9B-47DF-9D9A-F65275DC926D}" type="slidenum">
              <a:rPr lang="en-US" sz="1800"/>
              <a:pPr/>
              <a:t>28</a:t>
            </a:fld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>
                <a:solidFill>
                  <a:srgbClr val="FFFF00"/>
                </a:solidFill>
                <a:latin typeface="Arial Rounded MT Bold" pitchFamily="34" charset="0"/>
              </a:rPr>
              <a:t>Bond Enthalpy Calculations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990600"/>
          </a:xfrm>
        </p:spPr>
        <p:txBody>
          <a:bodyPr>
            <a:normAutofit fontScale="92500"/>
          </a:bodyPr>
          <a:lstStyle/>
          <a:p>
            <a:pPr marL="1993900" indent="-1993900" eaLnBrk="1" hangingPunct="1">
              <a:buFont typeface="Wingdings" pitchFamily="2" charset="2"/>
              <a:buNone/>
              <a:defRPr/>
            </a:pPr>
            <a:r>
              <a:rPr lang="en-US" sz="2800" smtClean="0"/>
              <a:t>Example 1:  Calculate the enthalpy change for the reaction   N</a:t>
            </a:r>
            <a:r>
              <a:rPr lang="en-US" sz="2800" baseline="-25000" smtClean="0"/>
              <a:t>2</a:t>
            </a:r>
            <a:r>
              <a:rPr lang="en-US" sz="2800" smtClean="0"/>
              <a:t> +  3 H</a:t>
            </a:r>
            <a:r>
              <a:rPr lang="en-US" sz="2800" baseline="-25000" smtClean="0"/>
              <a:t>2</a:t>
            </a:r>
            <a:r>
              <a:rPr lang="en-US" sz="2800" smtClean="0"/>
              <a:t>  </a:t>
            </a:r>
            <a:r>
              <a:rPr lang="en-US" sz="2800" smtClean="0">
                <a:sym typeface="Wingdings" pitchFamily="2" charset="2"/>
              </a:rPr>
              <a:t>  2 NH</a:t>
            </a:r>
            <a:r>
              <a:rPr lang="en-US" sz="2800" baseline="-25000" smtClean="0">
                <a:sym typeface="Wingdings" pitchFamily="2" charset="2"/>
              </a:rPr>
              <a:t>3</a:t>
            </a:r>
            <a:endParaRPr lang="en-US" sz="2800" baseline="-25000" smtClean="0"/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8832850" y="6477000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fld id="{120059C6-54DF-43E6-BDED-FA68E3D7EF99}" type="slidenum">
              <a:rPr lang="en-US" sz="1800"/>
              <a:pPr/>
              <a:t>29</a:t>
            </a:fld>
            <a:endParaRPr lang="en-US" sz="1800"/>
          </a:p>
        </p:txBody>
      </p:sp>
      <p:sp>
        <p:nvSpPr>
          <p:cNvPr id="69650" name="Text Box 18"/>
          <p:cNvSpPr txBox="1">
            <a:spLocks noChangeArrowheads="1"/>
          </p:cNvSpPr>
          <p:nvPr/>
        </p:nvSpPr>
        <p:spPr bwMode="auto">
          <a:xfrm>
            <a:off x="1447800" y="2438400"/>
            <a:ext cx="5045075" cy="398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n-US" sz="2400" b="1" u="sng">
                <a:solidFill>
                  <a:srgbClr val="CCFF33"/>
                </a:solidFill>
              </a:rPr>
              <a:t>Bonds broken</a:t>
            </a:r>
          </a:p>
          <a:p>
            <a:pPr marL="342900" indent="-342900"/>
            <a:endParaRPr lang="en-US" sz="800">
              <a:solidFill>
                <a:srgbClr val="CCFF33"/>
              </a:solidFill>
            </a:endParaRPr>
          </a:p>
          <a:p>
            <a:pPr marL="342900" indent="-342900">
              <a:buFontTx/>
              <a:buAutoNum type="arabicPlain"/>
            </a:pPr>
            <a:r>
              <a:rPr lang="en-US" sz="2400">
                <a:solidFill>
                  <a:srgbClr val="CCFF33"/>
                </a:solidFill>
              </a:rPr>
              <a:t>N</a:t>
            </a:r>
            <a:r>
              <a:rPr lang="en-US" sz="2400" b="1" u="sng" baseline="30000">
                <a:solidFill>
                  <a:srgbClr val="CCFF33"/>
                </a:solidFill>
              </a:rPr>
              <a:t>=</a:t>
            </a:r>
            <a:r>
              <a:rPr lang="en-US" sz="2400">
                <a:solidFill>
                  <a:srgbClr val="CCFF33"/>
                </a:solidFill>
              </a:rPr>
              <a:t>N:                       =     945</a:t>
            </a:r>
          </a:p>
          <a:p>
            <a:pPr marL="342900" indent="-342900">
              <a:buFontTx/>
              <a:buAutoNum type="arabicPlain" startAt="3"/>
            </a:pPr>
            <a:r>
              <a:rPr lang="en-US" sz="2400">
                <a:solidFill>
                  <a:srgbClr val="CCFF33"/>
                </a:solidFill>
              </a:rPr>
              <a:t>H-H:          3(435)   </a:t>
            </a:r>
            <a:r>
              <a:rPr lang="en-US" sz="2400" u="sng">
                <a:solidFill>
                  <a:srgbClr val="CCFF33"/>
                </a:solidFill>
              </a:rPr>
              <a:t>=    1305</a:t>
            </a:r>
          </a:p>
          <a:p>
            <a:pPr marL="342900" indent="-342900"/>
            <a:r>
              <a:rPr lang="en-US" sz="2400">
                <a:solidFill>
                  <a:srgbClr val="CCFF33"/>
                </a:solidFill>
              </a:rPr>
              <a:t>                         Total  =   2250 kJ</a:t>
            </a:r>
          </a:p>
          <a:p>
            <a:pPr marL="342900" indent="-342900"/>
            <a:endParaRPr lang="en-US" sz="800">
              <a:solidFill>
                <a:srgbClr val="CCFF33"/>
              </a:solidFill>
            </a:endParaRPr>
          </a:p>
          <a:p>
            <a:pPr marL="342900" indent="-342900"/>
            <a:r>
              <a:rPr lang="en-US" sz="2400" b="1" u="sng">
                <a:solidFill>
                  <a:srgbClr val="CCFF33"/>
                </a:solidFill>
              </a:rPr>
              <a:t>Bonds formed</a:t>
            </a:r>
          </a:p>
          <a:p>
            <a:pPr marL="342900" indent="-342900"/>
            <a:endParaRPr lang="en-US" sz="800">
              <a:solidFill>
                <a:srgbClr val="CCFF33"/>
              </a:solidFill>
            </a:endParaRPr>
          </a:p>
          <a:p>
            <a:pPr marL="342900" indent="-342900"/>
            <a:r>
              <a:rPr lang="en-US" sz="2400">
                <a:solidFill>
                  <a:srgbClr val="CCFF33"/>
                </a:solidFill>
              </a:rPr>
              <a:t>2x3 = 6 N-H:     6 (390) = - 2340 kJ</a:t>
            </a:r>
          </a:p>
          <a:p>
            <a:pPr marL="342900" indent="-342900"/>
            <a:endParaRPr lang="en-US" sz="2400">
              <a:solidFill>
                <a:srgbClr val="CCFF33"/>
              </a:solidFill>
            </a:endParaRPr>
          </a:p>
          <a:p>
            <a:pPr marL="342900" indent="-342900"/>
            <a:r>
              <a:rPr lang="en-US" sz="2400" u="sng">
                <a:solidFill>
                  <a:srgbClr val="CCFF33"/>
                </a:solidFill>
              </a:rPr>
              <a:t>Net enthalpy change</a:t>
            </a:r>
          </a:p>
          <a:p>
            <a:pPr marL="342900" indent="-342900"/>
            <a:endParaRPr lang="en-US" sz="800">
              <a:solidFill>
                <a:srgbClr val="CCFF33"/>
              </a:solidFill>
            </a:endParaRPr>
          </a:p>
          <a:p>
            <a:pPr marL="342900" indent="-342900"/>
            <a:r>
              <a:rPr lang="en-US" sz="2400">
                <a:solidFill>
                  <a:srgbClr val="CCFF33"/>
                </a:solidFill>
              </a:rPr>
              <a:t>=  + 2250  -  2340  =</a:t>
            </a:r>
            <a:r>
              <a:rPr lang="en-US" sz="2400"/>
              <a:t>   </a:t>
            </a:r>
            <a:r>
              <a:rPr lang="en-US" sz="2400" b="1">
                <a:solidFill>
                  <a:srgbClr val="FFFF99"/>
                </a:solidFill>
              </a:rPr>
              <a:t>- 90 kJ</a:t>
            </a:r>
          </a:p>
          <a:p>
            <a:pPr marL="342900" indent="-342900"/>
            <a:endParaRPr lang="en-US" sz="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9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0">
                                            <p:txEl>
                                              <p:charRg st="14" end="5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9650">
                                            <p:txEl>
                                              <p:charRg st="14" end="5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0">
                                            <p:txEl>
                                              <p:charRg st="50" end="8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9650">
                                            <p:txEl>
                                              <p:charRg st="50" end="8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0">
                                            <p:txEl>
                                              <p:charRg st="82" end="1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9650">
                                            <p:txEl>
                                              <p:charRg st="82" end="1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0">
                                            <p:txEl>
                                              <p:charRg st="127" end="14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9650">
                                            <p:txEl>
                                              <p:charRg st="127" end="14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0">
                                            <p:txEl>
                                              <p:charRg st="141" end="17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9650">
                                            <p:txEl>
                                              <p:charRg st="141" end="17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0">
                                            <p:txEl>
                                              <p:charRg st="177" end="19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9650">
                                            <p:txEl>
                                              <p:charRg st="177" end="19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0">
                                            <p:txEl>
                                              <p:charRg st="198" end="2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9650">
                                            <p:txEl>
                                              <p:charRg st="198" end="23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4582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smtClean="0">
                <a:solidFill>
                  <a:srgbClr val="FFFF00"/>
                </a:solidFill>
                <a:latin typeface="Arial Rounded MT Bold" pitchFamily="34" charset="0"/>
              </a:rPr>
              <a:t>Factors Affecting Heat Quantities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32004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smtClean="0"/>
              <a:t>The amount of heat contained by an object depends primarily on three factors:</a:t>
            </a:r>
          </a:p>
          <a:p>
            <a:pPr lvl="1" eaLnBrk="1" hangingPunct="1">
              <a:defRPr/>
            </a:pPr>
            <a:r>
              <a:rPr lang="en-US" b="1" smtClean="0"/>
              <a:t>The mass of material</a:t>
            </a:r>
          </a:p>
          <a:p>
            <a:pPr lvl="1" eaLnBrk="1" hangingPunct="1">
              <a:defRPr/>
            </a:pPr>
            <a:r>
              <a:rPr lang="en-US" b="1" smtClean="0"/>
              <a:t>The temperature</a:t>
            </a:r>
          </a:p>
          <a:p>
            <a:pPr lvl="1" eaLnBrk="1" hangingPunct="1">
              <a:defRPr/>
            </a:pPr>
            <a:r>
              <a:rPr lang="en-US" b="1" smtClean="0"/>
              <a:t>The kind of material and its ability to absorb or retain heat.  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8832850" y="64770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fld id="{B0B5E40D-A0D2-42DF-9C8D-5801CE02953E}" type="slidenum">
              <a:rPr lang="en-US" sz="1800"/>
              <a:pPr/>
              <a:t>3</a:t>
            </a:fld>
            <a:endParaRPr lang="en-US" sz="1800"/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728901">
            <a:off x="228600" y="5029200"/>
            <a:ext cx="1847850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308673">
            <a:off x="2049463" y="5389563"/>
            <a:ext cx="1760537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32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FF00"/>
                </a:solidFill>
                <a:latin typeface="Arial Rounded MT Bold" pitchFamily="34" charset="0"/>
              </a:rPr>
              <a:t>Hess Law and Enthalpy Calculations</a:t>
            </a:r>
          </a:p>
        </p:txBody>
      </p:sp>
      <p:sp>
        <p:nvSpPr>
          <p:cNvPr id="40963" name="Text Box 4"/>
          <p:cNvSpPr txBox="1">
            <a:spLocks noChangeArrowheads="1"/>
          </p:cNvSpPr>
          <p:nvPr/>
        </p:nvSpPr>
        <p:spPr bwMode="auto">
          <a:xfrm>
            <a:off x="8705850" y="6477000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fld id="{386994C4-D6C3-47F3-956E-528138872576}" type="slidenum">
              <a:rPr lang="en-US" sz="1800" b="1"/>
              <a:pPr/>
              <a:t>30</a:t>
            </a:fld>
            <a:endParaRPr lang="en-US" sz="18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>
                <a:solidFill>
                  <a:srgbClr val="FFFF00"/>
                </a:solidFill>
                <a:latin typeface="Arial Rounded MT Bold" pitchFamily="34" charset="0"/>
              </a:rPr>
              <a:t>Standard Enthalpy Changes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00200"/>
            <a:ext cx="8686800" cy="3352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The enthalpy change that occurs when the reactants are converted to products, both being in their standard states is known as the standard enthalpy change.</a:t>
            </a:r>
          </a:p>
          <a:p>
            <a:pPr eaLnBrk="1" hangingPunct="1">
              <a:defRPr/>
            </a:pPr>
            <a:r>
              <a:rPr lang="en-US" dirty="0" smtClean="0"/>
              <a:t>It is designated as </a:t>
            </a:r>
            <a:r>
              <a:rPr lang="en-US" dirty="0" err="1" smtClean="0">
                <a:latin typeface="Symbol" pitchFamily="18" charset="2"/>
              </a:rPr>
              <a:t>D</a:t>
            </a:r>
            <a:r>
              <a:rPr lang="en-US" dirty="0" err="1" smtClean="0"/>
              <a:t>H</a:t>
            </a:r>
            <a:r>
              <a:rPr lang="en-US" baseline="30000" dirty="0" err="1" smtClean="0"/>
              <a:t>o</a:t>
            </a:r>
            <a:r>
              <a:rPr lang="en-US" dirty="0" smtClean="0"/>
              <a:t>.</a:t>
            </a:r>
          </a:p>
          <a:p>
            <a:pPr eaLnBrk="1" hangingPunct="1">
              <a:defRPr/>
            </a:pPr>
            <a:r>
              <a:rPr lang="en-US" b="1" dirty="0" err="1" smtClean="0">
                <a:latin typeface="Symbol" pitchFamily="18" charset="2"/>
              </a:rPr>
              <a:t>D</a:t>
            </a:r>
            <a:r>
              <a:rPr lang="en-US" b="1" dirty="0" err="1" smtClean="0"/>
              <a:t>H</a:t>
            </a:r>
            <a:r>
              <a:rPr lang="en-US" b="1" baseline="30000" dirty="0" err="1" smtClean="0"/>
              <a:t>o</a:t>
            </a:r>
            <a:r>
              <a:rPr lang="en-US" b="1" baseline="30000" dirty="0" smtClean="0"/>
              <a:t> </a:t>
            </a:r>
            <a:r>
              <a:rPr lang="en-US" sz="2400" b="1" dirty="0" smtClean="0"/>
              <a:t>reaction</a:t>
            </a:r>
            <a:r>
              <a:rPr lang="en-US" b="1" dirty="0" smtClean="0"/>
              <a:t> =  </a:t>
            </a:r>
            <a:r>
              <a:rPr lang="en-US" b="1" dirty="0" smtClean="0">
                <a:latin typeface="Symbol" pitchFamily="18" charset="2"/>
              </a:rPr>
              <a:t>S</a:t>
            </a:r>
            <a:r>
              <a:rPr lang="en-US" b="1" dirty="0" smtClean="0"/>
              <a:t> </a:t>
            </a:r>
            <a:r>
              <a:rPr lang="en-US" b="1" dirty="0" err="1" smtClean="0">
                <a:latin typeface="Symbol" pitchFamily="18" charset="2"/>
              </a:rPr>
              <a:t>D</a:t>
            </a:r>
            <a:r>
              <a:rPr lang="en-US" b="1" dirty="0" err="1" smtClean="0"/>
              <a:t>H</a:t>
            </a:r>
            <a:r>
              <a:rPr lang="en-US" b="1" baseline="30000" dirty="0" err="1" smtClean="0"/>
              <a:t>o</a:t>
            </a:r>
            <a:r>
              <a:rPr lang="en-US" b="1" baseline="30000" dirty="0" smtClean="0"/>
              <a:t> </a:t>
            </a:r>
            <a:r>
              <a:rPr lang="en-US" sz="2400" b="1" dirty="0" smtClean="0"/>
              <a:t>products  -</a:t>
            </a:r>
            <a:r>
              <a:rPr lang="en-US" b="1" baseline="30000" dirty="0" smtClean="0"/>
              <a:t> </a:t>
            </a:r>
            <a:r>
              <a:rPr lang="en-US" b="1" dirty="0" smtClean="0">
                <a:latin typeface="Symbol" pitchFamily="18" charset="2"/>
              </a:rPr>
              <a:t>S</a:t>
            </a:r>
            <a:r>
              <a:rPr lang="en-US" b="1" dirty="0" smtClean="0"/>
              <a:t> </a:t>
            </a:r>
            <a:r>
              <a:rPr lang="en-US" b="1" dirty="0" err="1" smtClean="0">
                <a:latin typeface="Symbol" pitchFamily="18" charset="2"/>
              </a:rPr>
              <a:t>D</a:t>
            </a:r>
            <a:r>
              <a:rPr lang="en-US" b="1" dirty="0" err="1" smtClean="0"/>
              <a:t>H</a:t>
            </a:r>
            <a:r>
              <a:rPr lang="en-US" b="1" baseline="30000" dirty="0" err="1" smtClean="0"/>
              <a:t>o</a:t>
            </a:r>
            <a:r>
              <a:rPr lang="en-US" b="1" baseline="30000" dirty="0" smtClean="0"/>
              <a:t> </a:t>
            </a:r>
            <a:r>
              <a:rPr lang="en-US" sz="2400" b="1" dirty="0" smtClean="0"/>
              <a:t>reactants</a:t>
            </a: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8832850" y="6477000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fld id="{86B259B0-4FB0-475E-8F69-542B25642383}" type="slidenum">
              <a:rPr lang="en-US" sz="1800"/>
              <a:pPr/>
              <a:t>31</a:t>
            </a:fld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>
                <a:solidFill>
                  <a:srgbClr val="FFFE00"/>
                </a:solidFill>
                <a:latin typeface="Arial Rounded MT Bold" pitchFamily="34" charset="0"/>
              </a:rPr>
              <a:t>Calculating Enthalpy from tables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The </a:t>
            </a:r>
            <a:r>
              <a:rPr lang="en-US" dirty="0" smtClean="0">
                <a:solidFill>
                  <a:srgbClr val="FFFE00"/>
                </a:solidFill>
              </a:rPr>
              <a:t>enthalpy of formation </a:t>
            </a:r>
            <a:r>
              <a:rPr lang="en-US" dirty="0" smtClean="0"/>
              <a:t>for  compound is equal to the enthalpy change that occurs when a compound is formed from its elements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The symbol for the bond enthalpy of formation is </a:t>
            </a:r>
            <a:r>
              <a:rPr lang="en-US" dirty="0" err="1" smtClean="0">
                <a:latin typeface="Symbol" pitchFamily="18" charset="2"/>
              </a:rPr>
              <a:t>D</a:t>
            </a:r>
            <a:r>
              <a:rPr lang="en-US" dirty="0" err="1" smtClean="0"/>
              <a:t>H</a:t>
            </a:r>
            <a:r>
              <a:rPr lang="en-US" baseline="-25000" dirty="0" err="1" smtClean="0"/>
              <a:t>f</a:t>
            </a:r>
            <a:endParaRPr lang="en-US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Enthalpies of formation have been measured and tabulated for a large number of compounds</a:t>
            </a:r>
            <a:endParaRPr lang="en-US" baseline="-25000" dirty="0" smtClean="0"/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8705850" y="6477000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fld id="{733ECB00-431A-497A-8CF9-AB97DE73224D}" type="slidenum">
              <a:rPr lang="en-US" sz="1800"/>
              <a:pPr/>
              <a:t>32</a:t>
            </a:fld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FFFE00"/>
                </a:solidFill>
                <a:latin typeface="Arial Rounded MT Bold" pitchFamily="34" charset="0"/>
              </a:rPr>
              <a:t>Enthalpies of Formation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382000" cy="685800"/>
          </a:xfrm>
        </p:spPr>
        <p:txBody>
          <a:bodyPr>
            <a:normAutofit fontScale="92500"/>
          </a:bodyPr>
          <a:lstStyle/>
          <a:p>
            <a:pPr eaLnBrk="1" hangingPunct="1">
              <a:defRPr/>
            </a:pPr>
            <a:r>
              <a:rPr lang="en-US" sz="2400" smtClean="0"/>
              <a:t>Some enthalpies of formation for common compounds</a:t>
            </a:r>
          </a:p>
        </p:txBody>
      </p:sp>
      <p:graphicFrame>
        <p:nvGraphicFramePr>
          <p:cNvPr id="103507" name="Group 83"/>
          <p:cNvGraphicFramePr>
            <a:graphicFrameLocks noGrp="1"/>
          </p:cNvGraphicFramePr>
          <p:nvPr>
            <p:ph sz="half" idx="2"/>
          </p:nvPr>
        </p:nvGraphicFramePr>
        <p:xfrm>
          <a:off x="762000" y="2209800"/>
          <a:ext cx="7772400" cy="3384552"/>
        </p:xfrm>
        <a:graphic>
          <a:graphicData uri="http://schemas.openxmlformats.org/drawingml/2006/table">
            <a:tbl>
              <a:tblPr/>
              <a:tblGrid>
                <a:gridCol w="1485900"/>
                <a:gridCol w="1257300"/>
                <a:gridCol w="1257300"/>
                <a:gridCol w="1257300"/>
                <a:gridCol w="1371600"/>
                <a:gridCol w="1143000"/>
              </a:tblGrid>
              <a:tr h="484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E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BaCO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E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-1219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E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H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E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2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E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O (g)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-242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E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HCl (g)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-93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E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Ba(OH)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E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-998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E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H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E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2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E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O (l)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-286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E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HCl (aq)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-167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1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E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B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E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aO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-554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E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H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E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2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E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O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E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-188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E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NH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E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3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E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(g)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-46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5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E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CaCO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E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-1207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E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C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E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3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E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H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E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-104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E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+90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4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E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CaO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-636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E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C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E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4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E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H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E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-126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E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NO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E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+33.8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E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Ca(OH)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E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-987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E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CO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-110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E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SO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E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E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-297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4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E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CaCl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E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-796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E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CO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E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-394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E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Al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E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2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E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O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E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3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E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(s)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-1670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4094" name="Text Box 76"/>
          <p:cNvSpPr txBox="1">
            <a:spLocks noChangeArrowheads="1"/>
          </p:cNvSpPr>
          <p:nvPr/>
        </p:nvSpPr>
        <p:spPr bwMode="auto">
          <a:xfrm>
            <a:off x="8705850" y="6477000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fld id="{A6645A77-FFB7-4E82-895E-4F30C7EBBA1A}" type="slidenum">
              <a:rPr lang="en-US" sz="1800"/>
              <a:pPr/>
              <a:t>33</a:t>
            </a:fld>
            <a:endParaRPr lang="en-US" sz="1800"/>
          </a:p>
        </p:txBody>
      </p:sp>
      <p:sp>
        <p:nvSpPr>
          <p:cNvPr id="44095" name="Text Box 77"/>
          <p:cNvSpPr txBox="1">
            <a:spLocks noChangeArrowheads="1"/>
          </p:cNvSpPr>
          <p:nvPr/>
        </p:nvSpPr>
        <p:spPr bwMode="auto">
          <a:xfrm>
            <a:off x="746125" y="5980113"/>
            <a:ext cx="8261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/>
              <a:t>See your text: Brown, LeMay and Bursten, </a:t>
            </a:r>
            <a:r>
              <a:rPr lang="en-US" sz="1800" b="1" u="sng"/>
              <a:t>Chemistry the Central Science</a:t>
            </a:r>
            <a:r>
              <a:rPr lang="en-US" sz="1800" b="1"/>
              <a:t>, </a:t>
            </a:r>
          </a:p>
          <a:p>
            <a:r>
              <a:rPr lang="en-US" sz="1800" b="1"/>
              <a:t>7</a:t>
            </a:r>
            <a:r>
              <a:rPr lang="en-US" sz="1800" b="1" baseline="30000"/>
              <a:t>th</a:t>
            </a:r>
            <a:r>
              <a:rPr lang="en-US" sz="1800" b="1"/>
              <a:t> edition pages 984-987 for addition values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>
                <a:solidFill>
                  <a:srgbClr val="FFFE00"/>
                </a:solidFill>
                <a:latin typeface="Arial Rounded MT Bold" pitchFamily="34" charset="0"/>
              </a:rPr>
              <a:t>Calculating Enthalpy from tables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b="1" dirty="0" smtClean="0"/>
              <a:t>Enthalpies of formation represent the enthalpy changes when compound forms from its elements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b="1" dirty="0" smtClean="0"/>
              <a:t>The enthalpy of formation for a chemical reaction can be expressed as the difference between the enthalpy state of the products and that of the reactants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b="1" dirty="0" err="1" smtClean="0">
                <a:solidFill>
                  <a:srgbClr val="FFFE00"/>
                </a:solidFill>
                <a:latin typeface="Symbol" pitchFamily="18" charset="2"/>
              </a:rPr>
              <a:t>D</a:t>
            </a:r>
            <a:r>
              <a:rPr lang="en-US" b="1" dirty="0" err="1" smtClean="0">
                <a:solidFill>
                  <a:srgbClr val="FFFE00"/>
                </a:solidFill>
              </a:rPr>
              <a:t>Hreaction</a:t>
            </a:r>
            <a:r>
              <a:rPr lang="en-US" b="1" dirty="0" smtClean="0">
                <a:solidFill>
                  <a:srgbClr val="FFFE00"/>
                </a:solidFill>
              </a:rPr>
              <a:t> = </a:t>
            </a:r>
            <a:r>
              <a:rPr lang="en-US" sz="3600" b="1" dirty="0" smtClean="0">
                <a:solidFill>
                  <a:srgbClr val="FFFE00"/>
                </a:solidFill>
                <a:latin typeface="Symbol" pitchFamily="18" charset="2"/>
              </a:rPr>
              <a:t>S</a:t>
            </a:r>
            <a:r>
              <a:rPr lang="en-US" b="1" dirty="0" smtClean="0">
                <a:solidFill>
                  <a:srgbClr val="FFFE00"/>
                </a:solidFill>
              </a:rPr>
              <a:t> </a:t>
            </a:r>
            <a:r>
              <a:rPr lang="en-US" b="1" dirty="0" err="1" smtClean="0">
                <a:solidFill>
                  <a:srgbClr val="FFFE00"/>
                </a:solidFill>
                <a:latin typeface="Symbol" pitchFamily="18" charset="2"/>
              </a:rPr>
              <a:t>D</a:t>
            </a:r>
            <a:r>
              <a:rPr lang="en-US" b="1" dirty="0" err="1" smtClean="0">
                <a:solidFill>
                  <a:srgbClr val="FFFE00"/>
                </a:solidFill>
              </a:rPr>
              <a:t>H</a:t>
            </a:r>
            <a:r>
              <a:rPr lang="en-US" b="1" baseline="30000" dirty="0" err="1" smtClean="0">
                <a:solidFill>
                  <a:srgbClr val="FFFE00"/>
                </a:solidFill>
              </a:rPr>
              <a:t>o</a:t>
            </a:r>
            <a:r>
              <a:rPr lang="en-US" b="1" baseline="-25000" dirty="0" err="1" smtClean="0">
                <a:solidFill>
                  <a:srgbClr val="FFFE00"/>
                </a:solidFill>
              </a:rPr>
              <a:t>products</a:t>
            </a:r>
            <a:r>
              <a:rPr lang="en-US" b="1" dirty="0" smtClean="0">
                <a:solidFill>
                  <a:srgbClr val="FFFE00"/>
                </a:solidFill>
              </a:rPr>
              <a:t> –</a:t>
            </a:r>
            <a:r>
              <a:rPr lang="en-US" sz="3600" b="1" dirty="0" err="1" smtClean="0">
                <a:solidFill>
                  <a:srgbClr val="FFFE00"/>
                </a:solidFill>
                <a:latin typeface="Symbol" pitchFamily="18" charset="2"/>
              </a:rPr>
              <a:t>S</a:t>
            </a:r>
            <a:r>
              <a:rPr lang="en-US" b="1" dirty="0" err="1" smtClean="0">
                <a:solidFill>
                  <a:srgbClr val="FFFE00"/>
                </a:solidFill>
                <a:latin typeface="Symbol" pitchFamily="18" charset="2"/>
              </a:rPr>
              <a:t>D</a:t>
            </a:r>
            <a:r>
              <a:rPr lang="en-US" b="1" dirty="0" err="1" smtClean="0">
                <a:solidFill>
                  <a:srgbClr val="FFFE00"/>
                </a:solidFill>
              </a:rPr>
              <a:t>H</a:t>
            </a:r>
            <a:r>
              <a:rPr lang="en-US" b="1" baseline="30000" dirty="0" err="1" smtClean="0">
                <a:solidFill>
                  <a:srgbClr val="FFFE00"/>
                </a:solidFill>
              </a:rPr>
              <a:t>o</a:t>
            </a:r>
            <a:r>
              <a:rPr lang="en-US" b="1" baseline="-25000" dirty="0" err="1" smtClean="0">
                <a:solidFill>
                  <a:srgbClr val="FFFE00"/>
                </a:solidFill>
              </a:rPr>
              <a:t>reactants</a:t>
            </a:r>
            <a:endParaRPr lang="en-US" b="1" baseline="-25000" dirty="0" smtClean="0">
              <a:solidFill>
                <a:srgbClr val="FFFE00"/>
              </a:solidFill>
            </a:endParaRP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8705850" y="6477000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fld id="{28D7D2B4-C4EF-474F-AC22-CF27C2A759DE}" type="slidenum">
              <a:rPr lang="en-US" sz="1800"/>
              <a:pPr/>
              <a:t>34</a:t>
            </a:fld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87413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FE00"/>
                </a:solidFill>
              </a:rPr>
              <a:t>Sample Problem 1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066800"/>
            <a:ext cx="8305800" cy="2057400"/>
          </a:xfrm>
        </p:spPr>
        <p:txBody>
          <a:bodyPr/>
          <a:lstStyle/>
          <a:p>
            <a:pPr indent="7938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b="1" smtClean="0"/>
              <a:t>Calcium carbonate reacts with hydrochloric acid according to the following equation:</a:t>
            </a:r>
          </a:p>
          <a:p>
            <a:pPr indent="7938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b="1" smtClean="0"/>
              <a:t>CaCO</a:t>
            </a:r>
            <a:r>
              <a:rPr lang="en-US" sz="2400" b="1" baseline="-25000" smtClean="0"/>
              <a:t>3</a:t>
            </a:r>
            <a:r>
              <a:rPr lang="en-US" sz="2400" b="1" smtClean="0"/>
              <a:t> </a:t>
            </a:r>
            <a:r>
              <a:rPr lang="en-US" sz="1600" b="1" smtClean="0">
                <a:sym typeface="Wingdings" pitchFamily="2" charset="2"/>
              </a:rPr>
              <a:t>(s)</a:t>
            </a:r>
            <a:r>
              <a:rPr lang="en-US" sz="2400" b="1" smtClean="0">
                <a:sym typeface="Wingdings" pitchFamily="2" charset="2"/>
              </a:rPr>
              <a:t> </a:t>
            </a:r>
            <a:r>
              <a:rPr lang="en-US" sz="2400" b="1" smtClean="0"/>
              <a:t>+ 2HCl </a:t>
            </a:r>
            <a:r>
              <a:rPr lang="en-US" sz="1600" b="1" smtClean="0">
                <a:sym typeface="Wingdings" pitchFamily="2" charset="2"/>
              </a:rPr>
              <a:t>(aq)</a:t>
            </a:r>
            <a:r>
              <a:rPr lang="en-US" sz="2400" b="1" smtClean="0">
                <a:sym typeface="Wingdings" pitchFamily="2" charset="2"/>
              </a:rPr>
              <a:t>  CaCl</a:t>
            </a:r>
            <a:r>
              <a:rPr lang="en-US" sz="2400" b="1" baseline="-25000" smtClean="0">
                <a:sym typeface="Wingdings" pitchFamily="2" charset="2"/>
              </a:rPr>
              <a:t>2 </a:t>
            </a:r>
            <a:r>
              <a:rPr lang="en-US" sz="1600" b="1" smtClean="0">
                <a:sym typeface="Wingdings" pitchFamily="2" charset="2"/>
              </a:rPr>
              <a:t>(aq)</a:t>
            </a:r>
            <a:r>
              <a:rPr lang="en-US" sz="2400" b="1" smtClean="0">
                <a:sym typeface="Wingdings" pitchFamily="2" charset="2"/>
              </a:rPr>
              <a:t> +  H</a:t>
            </a:r>
            <a:r>
              <a:rPr lang="en-US" sz="2400" b="1" baseline="-25000" smtClean="0">
                <a:sym typeface="Wingdings" pitchFamily="2" charset="2"/>
              </a:rPr>
              <a:t>2</a:t>
            </a:r>
            <a:r>
              <a:rPr lang="en-US" sz="2400" b="1" smtClean="0">
                <a:sym typeface="Wingdings" pitchFamily="2" charset="2"/>
              </a:rPr>
              <a:t>O </a:t>
            </a:r>
            <a:r>
              <a:rPr lang="en-US" sz="1600" b="1" smtClean="0">
                <a:sym typeface="Wingdings" pitchFamily="2" charset="2"/>
              </a:rPr>
              <a:t>(l)</a:t>
            </a:r>
            <a:r>
              <a:rPr lang="en-US" sz="2400" b="1" smtClean="0">
                <a:sym typeface="Wingdings" pitchFamily="2" charset="2"/>
              </a:rPr>
              <a:t> +  CO</a:t>
            </a:r>
            <a:r>
              <a:rPr lang="en-US" sz="2400" b="1" baseline="-25000" smtClean="0">
                <a:sym typeface="Wingdings" pitchFamily="2" charset="2"/>
              </a:rPr>
              <a:t>2 </a:t>
            </a:r>
            <a:r>
              <a:rPr lang="en-US" sz="1600" b="1" smtClean="0">
                <a:sym typeface="Wingdings" pitchFamily="2" charset="2"/>
              </a:rPr>
              <a:t>(g)</a:t>
            </a:r>
            <a:r>
              <a:rPr lang="en-US" sz="2400" b="1" smtClean="0">
                <a:sym typeface="Wingdings" pitchFamily="2" charset="2"/>
              </a:rPr>
              <a:t> </a:t>
            </a:r>
          </a:p>
          <a:p>
            <a:pPr indent="7938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b="1" smtClean="0">
                <a:sym typeface="Wingdings" pitchFamily="2" charset="2"/>
              </a:rPr>
              <a:t>Calculate the enthalpy change for this reaction</a:t>
            </a:r>
          </a:p>
          <a:p>
            <a:pPr indent="7938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smtClean="0">
                <a:latin typeface="Symbol" pitchFamily="18" charset="2"/>
              </a:rPr>
              <a:t>D</a:t>
            </a:r>
            <a:r>
              <a:rPr lang="en-US" sz="2400" smtClean="0"/>
              <a:t>H</a:t>
            </a:r>
            <a:r>
              <a:rPr lang="en-US" sz="2400" baseline="30000" smtClean="0"/>
              <a:t>o</a:t>
            </a:r>
            <a:r>
              <a:rPr lang="en-US" sz="2400" baseline="-25000" smtClean="0"/>
              <a:t>reaction</a:t>
            </a:r>
            <a:r>
              <a:rPr lang="en-US" sz="2400" smtClean="0"/>
              <a:t> = </a:t>
            </a:r>
            <a:r>
              <a:rPr lang="en-US" sz="2400" smtClean="0">
                <a:latin typeface="Symbol" pitchFamily="18" charset="2"/>
              </a:rPr>
              <a:t>S</a:t>
            </a:r>
            <a:r>
              <a:rPr lang="en-US" sz="2400" smtClean="0"/>
              <a:t> </a:t>
            </a:r>
            <a:r>
              <a:rPr lang="en-US" sz="2400" smtClean="0">
                <a:latin typeface="Symbol" pitchFamily="18" charset="2"/>
              </a:rPr>
              <a:t>D</a:t>
            </a:r>
            <a:r>
              <a:rPr lang="en-US" sz="2400" smtClean="0"/>
              <a:t>H</a:t>
            </a:r>
            <a:r>
              <a:rPr lang="en-US" sz="2400" baseline="30000" smtClean="0"/>
              <a:t>o</a:t>
            </a:r>
            <a:r>
              <a:rPr lang="en-US" sz="2400" baseline="-25000" smtClean="0"/>
              <a:t>products</a:t>
            </a:r>
            <a:r>
              <a:rPr lang="en-US" sz="2400" smtClean="0"/>
              <a:t> –</a:t>
            </a:r>
            <a:r>
              <a:rPr lang="en-US" sz="2400" smtClean="0">
                <a:latin typeface="Symbol" pitchFamily="18" charset="2"/>
              </a:rPr>
              <a:t>SD</a:t>
            </a:r>
            <a:r>
              <a:rPr lang="en-US" sz="2400" smtClean="0"/>
              <a:t>H</a:t>
            </a:r>
            <a:r>
              <a:rPr lang="en-US" sz="2400" baseline="30000" smtClean="0"/>
              <a:t>o</a:t>
            </a:r>
            <a:r>
              <a:rPr lang="en-US" sz="2400" baseline="-25000" smtClean="0"/>
              <a:t>reactants</a:t>
            </a:r>
          </a:p>
        </p:txBody>
      </p:sp>
      <p:graphicFrame>
        <p:nvGraphicFramePr>
          <p:cNvPr id="102440" name="Group 40"/>
          <p:cNvGraphicFramePr>
            <a:graphicFrameLocks noGrp="1"/>
          </p:cNvGraphicFramePr>
          <p:nvPr/>
        </p:nvGraphicFramePr>
        <p:xfrm>
          <a:off x="533400" y="3505200"/>
          <a:ext cx="2667000" cy="2286000"/>
        </p:xfrm>
        <a:graphic>
          <a:graphicData uri="http://schemas.openxmlformats.org/drawingml/2006/table">
            <a:tbl>
              <a:tblPr/>
              <a:tblGrid>
                <a:gridCol w="1524000"/>
                <a:gridCol w="11430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Symbol" pitchFamily="18" charset="2"/>
                          <a:cs typeface="Arial" charset="0"/>
                        </a:rPr>
                        <a:t>D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H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o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CaCO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-1207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Symbol" pitchFamily="18" charset="2"/>
                          <a:cs typeface="Arial" charset="0"/>
                        </a:rPr>
                        <a:t>D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H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o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HCl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  <a:sym typeface="Wingdings" pitchFamily="2" charset="2"/>
                        </a:rPr>
                        <a:t>(aq)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  <a:sym typeface="Wingdings" pitchFamily="2" charset="2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-167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Symbol" pitchFamily="18" charset="2"/>
                          <a:cs typeface="Arial" charset="0"/>
                        </a:rPr>
                        <a:t>D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H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o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  <a:sym typeface="Wingdings" pitchFamily="2" charset="2"/>
                        </a:rPr>
                        <a:t>CaCl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  <a:sym typeface="Wingdings" pitchFamily="2" charset="2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-796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Symbol" pitchFamily="18" charset="2"/>
                          <a:cs typeface="Arial" charset="0"/>
                        </a:rPr>
                        <a:t>D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H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o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  <a:sym typeface="Wingdings" pitchFamily="2" charset="2"/>
                        </a:rPr>
                        <a:t>H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  <a:sym typeface="Wingdings" pitchFamily="2" charset="2"/>
                        </a:rPr>
                        <a:t>2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  <a:sym typeface="Wingdings" pitchFamily="2" charset="2"/>
                        </a:rPr>
                        <a:t>O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  <a:sym typeface="Wingdings" pitchFamily="2" charset="2"/>
                        </a:rPr>
                        <a:t>(l)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  <a:sym typeface="Wingdings" pitchFamily="2" charset="2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-286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Symbol" pitchFamily="18" charset="2"/>
                          <a:cs typeface="Arial" charset="0"/>
                        </a:rPr>
                        <a:t>D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H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o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  <a:sym typeface="Wingdings" pitchFamily="2" charset="2"/>
                        </a:rPr>
                        <a:t>CO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  <a:sym typeface="Wingdings" pitchFamily="2" charset="2"/>
                        </a:rPr>
                        <a:t>2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  <a:sym typeface="Wingdings" pitchFamily="2" charset="2"/>
                        </a:rPr>
                        <a:t>(g)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  <a:sym typeface="Wingdings" pitchFamily="2" charset="2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-394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2441" name="Text Box 41"/>
          <p:cNvSpPr txBox="1">
            <a:spLocks noChangeArrowheads="1"/>
          </p:cNvSpPr>
          <p:nvPr/>
        </p:nvSpPr>
        <p:spPr bwMode="auto">
          <a:xfrm>
            <a:off x="3657600" y="3276600"/>
            <a:ext cx="5124450" cy="258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Symbol" pitchFamily="18" charset="2"/>
              <a:buNone/>
              <a:defRPr/>
            </a:pPr>
            <a:r>
              <a:rPr lang="en-US" i="1">
                <a:solidFill>
                  <a:srgbClr val="CC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Solution</a:t>
            </a:r>
          </a:p>
          <a:p>
            <a:pPr>
              <a:buFont typeface="Symbol" pitchFamily="18" charset="2"/>
              <a:buChar char="S"/>
              <a:defRPr/>
            </a:pPr>
            <a:r>
              <a:rPr lang="en-US" sz="2400">
                <a:solidFill>
                  <a:srgbClr val="CC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D</a:t>
            </a:r>
            <a:r>
              <a:rPr lang="en-US" sz="2400">
                <a:solidFill>
                  <a:srgbClr val="CC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  <a:r>
              <a:rPr lang="en-US" sz="2400" baseline="30000">
                <a:solidFill>
                  <a:srgbClr val="CC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  <a:r>
              <a:rPr lang="en-US" sz="2400" baseline="-25000">
                <a:solidFill>
                  <a:srgbClr val="CC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products </a:t>
            </a:r>
            <a:r>
              <a:rPr lang="en-US" sz="2400">
                <a:solidFill>
                  <a:srgbClr val="CC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=(-796)+(-286)+(-394) </a:t>
            </a:r>
          </a:p>
          <a:p>
            <a:pPr>
              <a:buFont typeface="Symbol" pitchFamily="18" charset="2"/>
              <a:buNone/>
              <a:defRPr/>
            </a:pPr>
            <a:r>
              <a:rPr lang="en-US" sz="2400">
                <a:solidFill>
                  <a:srgbClr val="CC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= -1476 kJ</a:t>
            </a:r>
          </a:p>
          <a:p>
            <a:pPr>
              <a:buFont typeface="Symbol" pitchFamily="18" charset="2"/>
              <a:buNone/>
              <a:defRPr/>
            </a:pPr>
            <a:endParaRPr lang="en-US" sz="2400">
              <a:solidFill>
                <a:srgbClr val="CCFF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 typeface="Symbol" pitchFamily="18" charset="2"/>
              <a:buChar char="S"/>
              <a:defRPr/>
            </a:pPr>
            <a:r>
              <a:rPr lang="en-US" sz="2400">
                <a:solidFill>
                  <a:srgbClr val="CC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D</a:t>
            </a:r>
            <a:r>
              <a:rPr lang="en-US" sz="2400">
                <a:solidFill>
                  <a:srgbClr val="CC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  <a:r>
              <a:rPr lang="en-US" sz="2400" baseline="30000">
                <a:solidFill>
                  <a:srgbClr val="CC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  <a:r>
              <a:rPr lang="en-US" sz="2400" baseline="-25000">
                <a:solidFill>
                  <a:srgbClr val="CC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reactants </a:t>
            </a:r>
            <a:r>
              <a:rPr lang="en-US" sz="2400">
                <a:solidFill>
                  <a:srgbClr val="CC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=(</a:t>
            </a:r>
            <a:r>
              <a:rPr lang="en-US">
                <a:solidFill>
                  <a:srgbClr val="CC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-1207</a:t>
            </a:r>
            <a:r>
              <a:rPr lang="en-US" sz="2400">
                <a:solidFill>
                  <a:srgbClr val="CC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)+(2)(-167)</a:t>
            </a:r>
          </a:p>
          <a:p>
            <a:pPr>
              <a:buFont typeface="Symbol" pitchFamily="18" charset="2"/>
              <a:buNone/>
              <a:defRPr/>
            </a:pPr>
            <a:r>
              <a:rPr lang="en-US" sz="2400">
                <a:solidFill>
                  <a:srgbClr val="CC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=	  -1541 kJ	 </a:t>
            </a:r>
          </a:p>
          <a:p>
            <a:pPr>
              <a:buFont typeface="Symbol" pitchFamily="18" charset="2"/>
              <a:buNone/>
              <a:defRPr/>
            </a:pPr>
            <a:r>
              <a:rPr lang="en-US" sz="2400">
                <a:solidFill>
                  <a:srgbClr val="CC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D</a:t>
            </a:r>
            <a:r>
              <a:rPr lang="en-US" sz="2400">
                <a:solidFill>
                  <a:srgbClr val="CC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  <a:r>
              <a:rPr lang="en-US" sz="2400" baseline="30000">
                <a:solidFill>
                  <a:srgbClr val="CC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  <a:r>
              <a:rPr lang="en-US" sz="2400" baseline="-25000">
                <a:solidFill>
                  <a:srgbClr val="CC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reaction  </a:t>
            </a:r>
            <a:r>
              <a:rPr lang="en-US" sz="2400" b="1">
                <a:solidFill>
                  <a:srgbClr val="CC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=  -1476-(-1541) = </a:t>
            </a:r>
            <a:r>
              <a:rPr lang="en-US" sz="2400" b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+75 kJ</a:t>
            </a:r>
            <a:r>
              <a:rPr lang="en-US" sz="2400" b="1">
                <a:solidFill>
                  <a:srgbClr val="CC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46106" name="Text Box 42"/>
          <p:cNvSpPr txBox="1">
            <a:spLocks noChangeArrowheads="1"/>
          </p:cNvSpPr>
          <p:nvPr/>
        </p:nvSpPr>
        <p:spPr bwMode="auto">
          <a:xfrm>
            <a:off x="8705850" y="6477000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fld id="{5E968820-5638-44E7-84D6-6664F620A3E5}" type="slidenum">
              <a:rPr lang="en-US" sz="1800"/>
              <a:pPr/>
              <a:t>35</a:t>
            </a:fld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4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4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4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4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4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4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4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87413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>
                <a:solidFill>
                  <a:srgbClr val="FFFE00"/>
                </a:solidFill>
              </a:rPr>
              <a:t>Sample Problem 2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066800"/>
            <a:ext cx="8305800" cy="2057400"/>
          </a:xfrm>
        </p:spPr>
        <p:txBody>
          <a:bodyPr/>
          <a:lstStyle/>
          <a:p>
            <a:pPr indent="7938" eaLnBrk="1" hangingPunct="1">
              <a:buFont typeface="Wingdings" pitchFamily="2" charset="2"/>
              <a:buNone/>
              <a:defRPr/>
            </a:pPr>
            <a:r>
              <a:rPr lang="en-US" sz="2800" b="1" smtClean="0"/>
              <a:t>Calculate the enthalpy change for the burning of 11 grams of propane</a:t>
            </a:r>
          </a:p>
          <a:p>
            <a:pPr indent="7938" eaLnBrk="1" hangingPunct="1">
              <a:buFont typeface="Wingdings" pitchFamily="2" charset="2"/>
              <a:buNone/>
              <a:defRPr/>
            </a:pPr>
            <a:r>
              <a:rPr lang="en-US" sz="2800" b="1" smtClean="0"/>
              <a:t>C</a:t>
            </a:r>
            <a:r>
              <a:rPr lang="en-US" sz="2800" b="1" baseline="-25000" smtClean="0"/>
              <a:t>3</a:t>
            </a:r>
            <a:r>
              <a:rPr lang="en-US" sz="2800" b="1" smtClean="0"/>
              <a:t>H</a:t>
            </a:r>
            <a:r>
              <a:rPr lang="en-US" sz="2800" b="1" baseline="-25000" smtClean="0"/>
              <a:t>8</a:t>
            </a:r>
            <a:r>
              <a:rPr lang="en-US" sz="2800" b="1" smtClean="0"/>
              <a:t> </a:t>
            </a:r>
            <a:r>
              <a:rPr lang="en-US" sz="2800" b="1" smtClean="0">
                <a:sym typeface="Wingdings" pitchFamily="2" charset="2"/>
              </a:rPr>
              <a:t>(g) </a:t>
            </a:r>
            <a:r>
              <a:rPr lang="en-US" sz="2800" b="1" smtClean="0"/>
              <a:t>+ 5  O</a:t>
            </a:r>
            <a:r>
              <a:rPr lang="en-US" sz="2800" b="1" baseline="-25000" smtClean="0"/>
              <a:t>2</a:t>
            </a:r>
            <a:r>
              <a:rPr lang="en-US" sz="2800" b="1" smtClean="0"/>
              <a:t> </a:t>
            </a:r>
            <a:r>
              <a:rPr lang="en-US" sz="2800" b="1" smtClean="0">
                <a:sym typeface="Wingdings" pitchFamily="2" charset="2"/>
              </a:rPr>
              <a:t>(g)  3 CO</a:t>
            </a:r>
            <a:r>
              <a:rPr lang="en-US" sz="2800" b="1" baseline="-25000" smtClean="0">
                <a:sym typeface="Wingdings" pitchFamily="2" charset="2"/>
              </a:rPr>
              <a:t>2 </a:t>
            </a:r>
            <a:r>
              <a:rPr lang="en-US" sz="2800" b="1" smtClean="0">
                <a:sym typeface="Wingdings" pitchFamily="2" charset="2"/>
              </a:rPr>
              <a:t>(g) +  4 H</a:t>
            </a:r>
            <a:r>
              <a:rPr lang="en-US" sz="2800" b="1" baseline="-25000" smtClean="0">
                <a:sym typeface="Wingdings" pitchFamily="2" charset="2"/>
              </a:rPr>
              <a:t>2</a:t>
            </a:r>
            <a:r>
              <a:rPr lang="en-US" sz="2800" b="1" smtClean="0">
                <a:sym typeface="Wingdings" pitchFamily="2" charset="2"/>
              </a:rPr>
              <a:t>O (g)</a:t>
            </a:r>
          </a:p>
          <a:p>
            <a:pPr indent="7938" eaLnBrk="1" hangingPunct="1">
              <a:buFont typeface="Wingdings" pitchFamily="2" charset="2"/>
              <a:buNone/>
              <a:defRPr/>
            </a:pPr>
            <a:r>
              <a:rPr lang="en-US" sz="2800" b="1" smtClean="0">
                <a:latin typeface="Symbol" pitchFamily="18" charset="2"/>
              </a:rPr>
              <a:t>D</a:t>
            </a:r>
            <a:r>
              <a:rPr lang="en-US" sz="2800" b="1" smtClean="0"/>
              <a:t>H</a:t>
            </a:r>
            <a:r>
              <a:rPr lang="en-US" sz="2800" b="1" baseline="30000" smtClean="0"/>
              <a:t>o</a:t>
            </a:r>
            <a:r>
              <a:rPr lang="en-US" sz="2800" b="1" baseline="-25000" smtClean="0"/>
              <a:t>reaction</a:t>
            </a:r>
            <a:r>
              <a:rPr lang="en-US" sz="2800" b="1" smtClean="0"/>
              <a:t> = </a:t>
            </a:r>
            <a:r>
              <a:rPr lang="en-US" sz="2800" b="1" smtClean="0">
                <a:latin typeface="Symbol" pitchFamily="18" charset="2"/>
              </a:rPr>
              <a:t>S</a:t>
            </a:r>
            <a:r>
              <a:rPr lang="en-US" sz="2800" b="1" smtClean="0"/>
              <a:t> </a:t>
            </a:r>
            <a:r>
              <a:rPr lang="en-US" sz="2800" b="1" smtClean="0">
                <a:latin typeface="Symbol" pitchFamily="18" charset="2"/>
              </a:rPr>
              <a:t>D</a:t>
            </a:r>
            <a:r>
              <a:rPr lang="en-US" sz="2800" b="1" smtClean="0"/>
              <a:t>H</a:t>
            </a:r>
            <a:r>
              <a:rPr lang="en-US" sz="2800" b="1" baseline="30000" smtClean="0"/>
              <a:t>o</a:t>
            </a:r>
            <a:r>
              <a:rPr lang="en-US" sz="2800" b="1" baseline="-25000" smtClean="0"/>
              <a:t>products</a:t>
            </a:r>
            <a:r>
              <a:rPr lang="en-US" sz="2800" b="1" smtClean="0"/>
              <a:t> –</a:t>
            </a:r>
            <a:r>
              <a:rPr lang="en-US" sz="2800" b="1" smtClean="0">
                <a:latin typeface="Symbol" pitchFamily="18" charset="2"/>
              </a:rPr>
              <a:t>SD</a:t>
            </a:r>
            <a:r>
              <a:rPr lang="en-US" sz="2800" b="1" smtClean="0"/>
              <a:t>H</a:t>
            </a:r>
            <a:r>
              <a:rPr lang="en-US" sz="2800" b="1" baseline="30000" smtClean="0"/>
              <a:t>o</a:t>
            </a:r>
            <a:r>
              <a:rPr lang="en-US" sz="2800" b="1" baseline="-25000" smtClean="0"/>
              <a:t>reactants</a:t>
            </a:r>
          </a:p>
        </p:txBody>
      </p:sp>
      <p:graphicFrame>
        <p:nvGraphicFramePr>
          <p:cNvPr id="109595" name="Group 27"/>
          <p:cNvGraphicFramePr>
            <a:graphicFrameLocks noGrp="1"/>
          </p:cNvGraphicFramePr>
          <p:nvPr/>
        </p:nvGraphicFramePr>
        <p:xfrm>
          <a:off x="381000" y="3505200"/>
          <a:ext cx="2667000" cy="2072640"/>
        </p:xfrm>
        <a:graphic>
          <a:graphicData uri="http://schemas.openxmlformats.org/drawingml/2006/table">
            <a:tbl>
              <a:tblPr/>
              <a:tblGrid>
                <a:gridCol w="1524000"/>
                <a:gridCol w="11430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Symbol" pitchFamily="18" charset="2"/>
                          <a:cs typeface="Arial" charset="0"/>
                        </a:rPr>
                        <a:t>D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H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o  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C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3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H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-104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Symbol" pitchFamily="18" charset="2"/>
                          <a:cs typeface="Arial" charset="0"/>
                        </a:rPr>
                        <a:t>D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H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o  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O</a:t>
                      </a:r>
                      <a:r>
                        <a:rPr kumimoji="0" lang="en-US" sz="20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2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  <a:sym typeface="Wingdings" pitchFamily="2" charset="2"/>
                        </a:rPr>
                        <a:t>(g)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  <a:sym typeface="Wingdings" pitchFamily="2" charset="2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Symbol" pitchFamily="18" charset="2"/>
                          <a:cs typeface="Arial" charset="0"/>
                        </a:rPr>
                        <a:t>D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H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o  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  <a:sym typeface="Wingdings" pitchFamily="2" charset="2"/>
                        </a:rPr>
                        <a:t>H</a:t>
                      </a:r>
                      <a:r>
                        <a:rPr kumimoji="0" lang="en-US" sz="20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  <a:sym typeface="Wingdings" pitchFamily="2" charset="2"/>
                        </a:rPr>
                        <a:t>2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  <a:sym typeface="Wingdings" pitchFamily="2" charset="2"/>
                        </a:rPr>
                        <a:t>O 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  <a:sym typeface="Wingdings" pitchFamily="2" charset="2"/>
                        </a:rPr>
                        <a:t>(g)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  <a:sym typeface="Wingdings" pitchFamily="2" charset="2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-242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Symbol" pitchFamily="18" charset="2"/>
                          <a:cs typeface="Arial" charset="0"/>
                        </a:rPr>
                        <a:t>D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H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o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  <a:sym typeface="Wingdings" pitchFamily="2" charset="2"/>
                        </a:rPr>
                        <a:t>CO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  <a:sym typeface="Wingdings" pitchFamily="2" charset="2"/>
                        </a:rPr>
                        <a:t>2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  <a:sym typeface="Wingdings" pitchFamily="2" charset="2"/>
                        </a:rPr>
                        <a:t>(g)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  <a:sym typeface="Wingdings" pitchFamily="2" charset="2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-394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9593" name="Text Box 25"/>
          <p:cNvSpPr txBox="1">
            <a:spLocks noChangeArrowheads="1"/>
          </p:cNvSpPr>
          <p:nvPr/>
        </p:nvSpPr>
        <p:spPr bwMode="auto">
          <a:xfrm>
            <a:off x="3352800" y="3276600"/>
            <a:ext cx="5940425" cy="222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Symbol" pitchFamily="18" charset="2"/>
              <a:buNone/>
              <a:defRPr/>
            </a:pPr>
            <a:r>
              <a:rPr lang="en-US" i="1">
                <a:solidFill>
                  <a:srgbClr val="CC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Solution</a:t>
            </a:r>
          </a:p>
          <a:p>
            <a:pPr>
              <a:buFont typeface="Symbol" pitchFamily="18" charset="2"/>
              <a:buChar char="S"/>
              <a:defRPr/>
            </a:pPr>
            <a:r>
              <a:rPr lang="en-US" sz="2400">
                <a:solidFill>
                  <a:srgbClr val="CC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D</a:t>
            </a:r>
            <a:r>
              <a:rPr lang="en-US" sz="2400">
                <a:solidFill>
                  <a:srgbClr val="CC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  <a:r>
              <a:rPr lang="en-US" sz="2400" baseline="30000">
                <a:solidFill>
                  <a:srgbClr val="CC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  <a:r>
              <a:rPr lang="en-US" sz="2400" baseline="-25000">
                <a:solidFill>
                  <a:srgbClr val="CC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products </a:t>
            </a:r>
            <a:r>
              <a:rPr lang="en-US" sz="2400">
                <a:solidFill>
                  <a:srgbClr val="CC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=(3)(-394)+(4)(-242) </a:t>
            </a:r>
          </a:p>
          <a:p>
            <a:pPr>
              <a:buFont typeface="Symbol" pitchFamily="18" charset="2"/>
              <a:buNone/>
              <a:defRPr/>
            </a:pPr>
            <a:r>
              <a:rPr lang="en-US" sz="2400">
                <a:solidFill>
                  <a:srgbClr val="CC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= -2150 kJ</a:t>
            </a:r>
          </a:p>
          <a:p>
            <a:pPr>
              <a:buFont typeface="Symbol" pitchFamily="18" charset="2"/>
              <a:buChar char="S"/>
              <a:defRPr/>
            </a:pPr>
            <a:r>
              <a:rPr lang="en-US" sz="2400">
                <a:solidFill>
                  <a:srgbClr val="CC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D</a:t>
            </a:r>
            <a:r>
              <a:rPr lang="en-US" sz="2400">
                <a:solidFill>
                  <a:srgbClr val="CC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  <a:r>
              <a:rPr lang="en-US" sz="2400" baseline="30000">
                <a:solidFill>
                  <a:srgbClr val="CC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  <a:r>
              <a:rPr lang="en-US" sz="2400" baseline="-25000">
                <a:solidFill>
                  <a:srgbClr val="CC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reactants </a:t>
            </a:r>
            <a:r>
              <a:rPr lang="en-US" sz="2400">
                <a:solidFill>
                  <a:srgbClr val="CC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=(</a:t>
            </a:r>
            <a:r>
              <a:rPr lang="en-US">
                <a:solidFill>
                  <a:srgbClr val="CC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-104</a:t>
            </a:r>
            <a:r>
              <a:rPr lang="en-US" sz="2400">
                <a:solidFill>
                  <a:srgbClr val="CC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)+(5)(0)</a:t>
            </a:r>
          </a:p>
          <a:p>
            <a:pPr>
              <a:buFont typeface="Symbol" pitchFamily="18" charset="2"/>
              <a:buNone/>
              <a:defRPr/>
            </a:pPr>
            <a:r>
              <a:rPr lang="en-US" sz="2400">
                <a:solidFill>
                  <a:srgbClr val="CC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=	  -104 kJ	 </a:t>
            </a:r>
          </a:p>
          <a:p>
            <a:pPr>
              <a:buFont typeface="Symbol" pitchFamily="18" charset="2"/>
              <a:buNone/>
              <a:defRPr/>
            </a:pPr>
            <a:r>
              <a:rPr lang="en-US" sz="2400">
                <a:solidFill>
                  <a:srgbClr val="CC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D</a:t>
            </a:r>
            <a:r>
              <a:rPr lang="en-US" sz="2400">
                <a:solidFill>
                  <a:srgbClr val="CC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  <a:r>
              <a:rPr lang="en-US" sz="2400" baseline="30000">
                <a:solidFill>
                  <a:srgbClr val="CC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  <a:r>
              <a:rPr lang="en-US" sz="2400" baseline="-25000">
                <a:solidFill>
                  <a:srgbClr val="CC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reaction  </a:t>
            </a:r>
            <a:r>
              <a:rPr lang="en-US" sz="2400" b="1">
                <a:solidFill>
                  <a:srgbClr val="CC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=  -2150-(-104) = </a:t>
            </a:r>
            <a:r>
              <a:rPr lang="en-US" sz="2400" b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-2046 kJmol</a:t>
            </a:r>
            <a:r>
              <a:rPr lang="en-US" sz="2400" b="1" baseline="300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-1</a:t>
            </a:r>
            <a:r>
              <a:rPr lang="en-US" sz="2400" b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47127" name="Text Box 26"/>
          <p:cNvSpPr txBox="1">
            <a:spLocks noChangeArrowheads="1"/>
          </p:cNvSpPr>
          <p:nvPr/>
        </p:nvSpPr>
        <p:spPr bwMode="auto">
          <a:xfrm>
            <a:off x="8705850" y="6477000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fld id="{1635A762-B198-4768-9CF4-7ADD44D29B85}" type="slidenum">
              <a:rPr lang="en-US" sz="1800"/>
              <a:pPr/>
              <a:t>36</a:t>
            </a:fld>
            <a:endParaRPr lang="en-US" sz="1800"/>
          </a:p>
        </p:txBody>
      </p:sp>
      <p:sp>
        <p:nvSpPr>
          <p:cNvPr id="109596" name="Text Box 28"/>
          <p:cNvSpPr txBox="1">
            <a:spLocks noChangeArrowheads="1"/>
          </p:cNvSpPr>
          <p:nvPr/>
        </p:nvSpPr>
        <p:spPr bwMode="auto">
          <a:xfrm>
            <a:off x="457200" y="5791200"/>
            <a:ext cx="80406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CCFF33"/>
                </a:solidFill>
              </a:rPr>
              <a:t>Now 11 grams = 0.25 mole of propane (11 g/44 g mol</a:t>
            </a:r>
            <a:r>
              <a:rPr lang="en-US" sz="2400" b="1" baseline="30000">
                <a:solidFill>
                  <a:srgbClr val="CCFF33"/>
                </a:solidFill>
              </a:rPr>
              <a:t>-1</a:t>
            </a:r>
            <a:r>
              <a:rPr lang="en-US" sz="2400" b="1">
                <a:solidFill>
                  <a:srgbClr val="CCFF33"/>
                </a:solidFill>
              </a:rPr>
              <a:t>)</a:t>
            </a:r>
          </a:p>
          <a:p>
            <a:r>
              <a:rPr lang="en-US" sz="2400" b="1">
                <a:solidFill>
                  <a:srgbClr val="CCFF33"/>
                </a:solidFill>
              </a:rPr>
              <a:t>(0.25 mol )(-2046 kJ mol</a:t>
            </a:r>
            <a:r>
              <a:rPr lang="en-US" sz="2400" b="1" baseline="30000">
                <a:solidFill>
                  <a:srgbClr val="CCFF33"/>
                </a:solidFill>
              </a:rPr>
              <a:t>-1</a:t>
            </a:r>
            <a:r>
              <a:rPr lang="en-US" sz="2400" b="1">
                <a:solidFill>
                  <a:srgbClr val="CCFF33"/>
                </a:solidFill>
              </a:rPr>
              <a:t>)  </a:t>
            </a:r>
            <a:r>
              <a:rPr lang="en-US" sz="2400" b="1">
                <a:solidFill>
                  <a:srgbClr val="FFFFCC"/>
                </a:solidFill>
              </a:rPr>
              <a:t>=  - 511.5 kJ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95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95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95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95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95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95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95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95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95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95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95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95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9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9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9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FE00"/>
                </a:solidFill>
              </a:rPr>
              <a:t>Some things to Remember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The enthalpy of formation table is stated in kJ mol</a:t>
            </a:r>
            <a:r>
              <a:rPr lang="en-US" baseline="30000" dirty="0" smtClean="0"/>
              <a:t>-1</a:t>
            </a:r>
            <a:r>
              <a:rPr lang="en-US" dirty="0" smtClean="0"/>
              <a:t>.</a:t>
            </a:r>
          </a:p>
          <a:p>
            <a:pPr eaLnBrk="1" hangingPunct="1">
              <a:defRPr/>
            </a:pPr>
            <a:r>
              <a:rPr lang="en-US" dirty="0" smtClean="0"/>
              <a:t>To find the sum of enthalpies of formation for reactants or products, multiply the number of moles of each substance by the enthalpy of formation for that substance.</a:t>
            </a:r>
          </a:p>
          <a:p>
            <a:pPr eaLnBrk="1" hangingPunct="1">
              <a:defRPr/>
            </a:pPr>
            <a:r>
              <a:rPr lang="en-US" dirty="0" smtClean="0"/>
              <a:t>Then find the difference:  </a:t>
            </a:r>
            <a:br>
              <a:rPr lang="en-US" dirty="0" smtClean="0"/>
            </a:br>
            <a:r>
              <a:rPr lang="en-US" dirty="0" smtClean="0">
                <a:solidFill>
                  <a:srgbClr val="00B0F0"/>
                </a:solidFill>
              </a:rPr>
              <a:t>Products-Reactants</a:t>
            </a:r>
          </a:p>
        </p:txBody>
      </p:sp>
      <p:sp>
        <p:nvSpPr>
          <p:cNvPr id="48132" name="Text Box 7"/>
          <p:cNvSpPr txBox="1">
            <a:spLocks noChangeArrowheads="1"/>
          </p:cNvSpPr>
          <p:nvPr/>
        </p:nvSpPr>
        <p:spPr bwMode="auto">
          <a:xfrm>
            <a:off x="8832850" y="6477000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fld id="{132BD5D1-B74C-47D2-A4B3-F27AEB3522BC}" type="slidenum">
              <a:rPr lang="en-US" sz="1800"/>
              <a:pPr/>
              <a:t>37</a:t>
            </a:fld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229600" cy="1905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FF00"/>
                </a:solidFill>
                <a:latin typeface="Arial Rounded MT Bold" pitchFamily="34" charset="0"/>
              </a:rPr>
              <a:t>Hess’ Law – Indirect Enthalpy Calculations by Rearranging Reactions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2403475"/>
            <a:ext cx="8229600" cy="4530725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Hess’ Law provides a way to </a:t>
            </a:r>
            <a:r>
              <a:rPr lang="en-US" b="1" dirty="0" smtClean="0">
                <a:solidFill>
                  <a:srgbClr val="00B0F0"/>
                </a:solidFill>
              </a:rPr>
              <a:t>calculate enthalpy changes even when the reaction cannot be performed directly.</a:t>
            </a:r>
          </a:p>
          <a:p>
            <a:pPr eaLnBrk="1" hangingPunct="1">
              <a:defRPr/>
            </a:pPr>
            <a:r>
              <a:rPr lang="en-US" b="1" dirty="0" smtClean="0"/>
              <a:t>If a series of reactions are added together, the enthalpy change for the net reaction will be the sum of the enthalpy change for the individual steps  </a:t>
            </a:r>
          </a:p>
        </p:txBody>
      </p:sp>
      <p:sp>
        <p:nvSpPr>
          <p:cNvPr id="49157" name="Text Box 8"/>
          <p:cNvSpPr txBox="1">
            <a:spLocks noChangeArrowheads="1"/>
          </p:cNvSpPr>
          <p:nvPr/>
        </p:nvSpPr>
        <p:spPr bwMode="auto">
          <a:xfrm>
            <a:off x="8832850" y="6477000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fld id="{F25625FE-09D3-4A1A-8D06-584E27ECD19F}" type="slidenum">
              <a:rPr lang="en-US" sz="1800"/>
              <a:pPr/>
              <a:t>38</a:t>
            </a:fld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00"/>
                </a:solidFill>
                <a:latin typeface="Arial Rounded MT Bold" pitchFamily="34" charset="0"/>
              </a:rPr>
              <a:t>Techniques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30725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en-US" dirty="0" smtClean="0"/>
              <a:t>Equations may be multiplied, divided, or reversed and then added together to form a new equation</a:t>
            </a:r>
          </a:p>
          <a:p>
            <a:pPr eaLnBrk="1" hangingPunct="1">
              <a:defRPr/>
            </a:pPr>
            <a:r>
              <a:rPr lang="en-US" dirty="0" smtClean="0"/>
              <a:t>If an equation is multiplied or divided the enthalpy of the reaction is  multiplied or divided by the same factor</a:t>
            </a:r>
          </a:p>
          <a:p>
            <a:pPr eaLnBrk="1" hangingPunct="1">
              <a:defRPr/>
            </a:pPr>
            <a:r>
              <a:rPr lang="en-US" dirty="0" smtClean="0"/>
              <a:t>If the direction an equation is reversed the sign of the enthalpy is the opposite as well</a:t>
            </a:r>
          </a:p>
          <a:p>
            <a:pPr eaLnBrk="1" hangingPunct="1">
              <a:defRPr/>
            </a:pPr>
            <a:r>
              <a:rPr lang="en-US" dirty="0" smtClean="0"/>
              <a:t>When adding equations together the enthalpies are added together as well</a:t>
            </a:r>
          </a:p>
        </p:txBody>
      </p:sp>
      <p:sp>
        <p:nvSpPr>
          <p:cNvPr id="50180" name="Text Box 8"/>
          <p:cNvSpPr txBox="1">
            <a:spLocks noChangeArrowheads="1"/>
          </p:cNvSpPr>
          <p:nvPr/>
        </p:nvSpPr>
        <p:spPr bwMode="auto">
          <a:xfrm>
            <a:off x="8832850" y="6477000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fld id="{49701D92-F764-4E25-8B95-D081FE57A4D9}" type="slidenum">
              <a:rPr lang="en-US" sz="1800"/>
              <a:pPr/>
              <a:t>39</a:t>
            </a:fld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458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FFFF00"/>
                </a:solidFill>
                <a:latin typeface="Arial Rounded MT Bold" pitchFamily="34" charset="0"/>
              </a:rPr>
              <a:t>Heat Quantities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0386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400" b="1" dirty="0" smtClean="0"/>
              <a:t>The heat required to raise the temperature of 1.00 g of water 1 </a:t>
            </a:r>
            <a:r>
              <a:rPr lang="en-US" sz="2400" b="1" baseline="30000" dirty="0" err="1" smtClean="0"/>
              <a:t>o</a:t>
            </a:r>
            <a:r>
              <a:rPr lang="en-US" sz="2400" b="1" dirty="0" err="1" smtClean="0"/>
              <a:t>C</a:t>
            </a:r>
            <a:r>
              <a:rPr lang="en-US" sz="2400" b="1" dirty="0" smtClean="0"/>
              <a:t> is known as a </a:t>
            </a:r>
            <a:r>
              <a:rPr lang="en-US" sz="2400" b="1" dirty="0" smtClean="0">
                <a:solidFill>
                  <a:srgbClr val="CCFF33"/>
                </a:solidFill>
              </a:rPr>
              <a:t>calorie</a:t>
            </a:r>
          </a:p>
          <a:p>
            <a:pPr eaLnBrk="1" hangingPunct="1">
              <a:defRPr/>
            </a:pPr>
            <a:endParaRPr lang="en-US" sz="2400" b="1" dirty="0" smtClean="0">
              <a:solidFill>
                <a:srgbClr val="CCFF33"/>
              </a:solidFill>
            </a:endParaRPr>
          </a:p>
          <a:p>
            <a:pPr eaLnBrk="1" hangingPunct="1">
              <a:defRPr/>
            </a:pPr>
            <a:endParaRPr lang="en-US" sz="2400" b="1" dirty="0" smtClean="0">
              <a:solidFill>
                <a:srgbClr val="CCFF33"/>
              </a:solidFill>
            </a:endParaRPr>
          </a:p>
          <a:p>
            <a:pPr eaLnBrk="1" hangingPunct="1">
              <a:defRPr/>
            </a:pPr>
            <a:r>
              <a:rPr lang="en-US" sz="2400" b="1" dirty="0" smtClean="0"/>
              <a:t>The SI unit for  heat is the </a:t>
            </a:r>
            <a:r>
              <a:rPr lang="en-US" sz="2400" b="1" dirty="0" smtClean="0">
                <a:solidFill>
                  <a:srgbClr val="CCFF33"/>
                </a:solidFill>
              </a:rPr>
              <a:t>joule</a:t>
            </a:r>
            <a:r>
              <a:rPr lang="en-US" sz="2400" b="1" dirty="0" smtClean="0"/>
              <a:t>.  It is based on the mechanical energy requirements.  </a:t>
            </a:r>
          </a:p>
          <a:p>
            <a:pPr eaLnBrk="1" hangingPunct="1">
              <a:defRPr/>
            </a:pPr>
            <a:endParaRPr lang="en-US" sz="2400" b="1" dirty="0" smtClean="0"/>
          </a:p>
          <a:p>
            <a:pPr eaLnBrk="1" hangingPunct="1">
              <a:defRPr/>
            </a:pPr>
            <a:endParaRPr lang="en-US" sz="2400" b="1" dirty="0" smtClean="0"/>
          </a:p>
          <a:p>
            <a:pPr eaLnBrk="1" hangingPunct="1">
              <a:defRPr/>
            </a:pPr>
            <a:r>
              <a:rPr lang="en-US" sz="2400" b="1" dirty="0" smtClean="0">
                <a:solidFill>
                  <a:srgbClr val="CCFF33"/>
                </a:solidFill>
              </a:rPr>
              <a:t>1.00 calorie = 4.184 Joules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8832850" y="64770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fld id="{3C496561-53D1-44ED-8478-CFFEAD08BBED}" type="slidenum">
              <a:rPr lang="en-US" sz="1800"/>
              <a:pPr/>
              <a:t>4</a:t>
            </a:fld>
            <a:endParaRPr lang="en-US" sz="1800"/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96200" y="5334000"/>
            <a:ext cx="10588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smtClean="0">
                <a:solidFill>
                  <a:srgbClr val="FFFF00"/>
                </a:solidFill>
                <a:latin typeface="Arial Rounded MT Bold" pitchFamily="34" charset="0"/>
              </a:rPr>
              <a:t>Hess’ Law: Example 1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752600"/>
            <a:ext cx="8686800" cy="38862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2800" dirty="0" smtClean="0"/>
              <a:t>  N</a:t>
            </a:r>
            <a:r>
              <a:rPr lang="en-US" sz="2800" baseline="-20000" dirty="0" smtClean="0"/>
              <a:t>2</a:t>
            </a:r>
            <a:r>
              <a:rPr lang="en-US" sz="2800" dirty="0" smtClean="0"/>
              <a:t> (g)  +  O</a:t>
            </a:r>
            <a:r>
              <a:rPr lang="en-US" sz="2800" baseline="-20000" dirty="0" smtClean="0"/>
              <a:t>2</a:t>
            </a:r>
            <a:r>
              <a:rPr lang="en-US" sz="2800" dirty="0" smtClean="0"/>
              <a:t> (g)  </a:t>
            </a:r>
            <a:r>
              <a:rPr lang="en-US" sz="2800" dirty="0" smtClean="0">
                <a:sym typeface="Wingdings" pitchFamily="2" charset="2"/>
              </a:rPr>
              <a:t>  2 NO (g)       </a:t>
            </a:r>
            <a:r>
              <a:rPr lang="en-US" sz="2800" dirty="0" smtClean="0">
                <a:latin typeface="Symbol" pitchFamily="18" charset="2"/>
              </a:rPr>
              <a:t>D</a:t>
            </a:r>
            <a:r>
              <a:rPr lang="en-US" sz="2800" dirty="0" smtClean="0"/>
              <a:t>H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 = +181 kJ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2800" dirty="0" smtClean="0"/>
              <a:t>  2 NO</a:t>
            </a:r>
            <a:r>
              <a:rPr lang="en-US" sz="2800" baseline="-20000" dirty="0" smtClean="0"/>
              <a:t> </a:t>
            </a:r>
            <a:r>
              <a:rPr lang="en-US" sz="2800" dirty="0" smtClean="0"/>
              <a:t>(g)  +  O</a:t>
            </a:r>
            <a:r>
              <a:rPr lang="en-US" sz="2800" baseline="-20000" dirty="0" smtClean="0"/>
              <a:t>2</a:t>
            </a:r>
            <a:r>
              <a:rPr lang="en-US" sz="2800" dirty="0" smtClean="0"/>
              <a:t> (g)  </a:t>
            </a:r>
            <a:r>
              <a:rPr lang="en-US" sz="2800" dirty="0" smtClean="0">
                <a:sym typeface="Wingdings" pitchFamily="2" charset="2"/>
              </a:rPr>
              <a:t> 2 NO</a:t>
            </a:r>
            <a:r>
              <a:rPr lang="en-US" sz="2800" baseline="-20000" dirty="0" smtClean="0"/>
              <a:t>2</a:t>
            </a:r>
            <a:r>
              <a:rPr lang="en-US" sz="2800" dirty="0" smtClean="0">
                <a:sym typeface="Wingdings" pitchFamily="2" charset="2"/>
              </a:rPr>
              <a:t> (g)   </a:t>
            </a:r>
            <a:r>
              <a:rPr lang="en-US" sz="2800" dirty="0" smtClean="0">
                <a:latin typeface="Symbol" pitchFamily="18" charset="2"/>
              </a:rPr>
              <a:t>D</a:t>
            </a:r>
            <a:r>
              <a:rPr lang="en-US" sz="2800" dirty="0" smtClean="0"/>
              <a:t>H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= -113 kJ</a:t>
            </a:r>
            <a:r>
              <a:rPr lang="en-US" sz="2800" dirty="0" smtClean="0">
                <a:sym typeface="Wingdings" pitchFamily="2" charset="2"/>
              </a:rPr>
              <a:t>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en-US" sz="2800" dirty="0" smtClean="0">
              <a:sym typeface="Wingdings" pitchFamily="2" charset="2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>
                <a:sym typeface="Wingdings" pitchFamily="2" charset="2"/>
              </a:rPr>
              <a:t>   Find the enthalpy change for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dirty="0" smtClean="0"/>
              <a:t>        N</a:t>
            </a:r>
            <a:r>
              <a:rPr lang="en-US" sz="2800" baseline="-20000" dirty="0" smtClean="0"/>
              <a:t>2</a:t>
            </a:r>
            <a:r>
              <a:rPr lang="en-US" sz="2800" dirty="0" smtClean="0"/>
              <a:t> (g) + 2  O</a:t>
            </a:r>
            <a:r>
              <a:rPr lang="en-US" sz="2800" baseline="-20000" dirty="0" smtClean="0"/>
              <a:t>2</a:t>
            </a:r>
            <a:r>
              <a:rPr lang="en-US" sz="2800" dirty="0" smtClean="0"/>
              <a:t> (g) </a:t>
            </a:r>
            <a:r>
              <a:rPr lang="en-US" sz="2800" dirty="0" smtClean="0">
                <a:sym typeface="Wingdings" pitchFamily="2" charset="2"/>
              </a:rPr>
              <a:t> 2 NO</a:t>
            </a:r>
            <a:r>
              <a:rPr lang="en-US" sz="2800" baseline="-20000" dirty="0" smtClean="0"/>
              <a:t>2 </a:t>
            </a:r>
            <a:r>
              <a:rPr lang="en-US" sz="2800" dirty="0" smtClean="0"/>
              <a:t>(g) </a:t>
            </a:r>
          </a:p>
        </p:txBody>
      </p:sp>
      <p:sp>
        <p:nvSpPr>
          <p:cNvPr id="51204" name="Text Box 7"/>
          <p:cNvSpPr txBox="1">
            <a:spLocks noChangeArrowheads="1"/>
          </p:cNvSpPr>
          <p:nvPr/>
        </p:nvSpPr>
        <p:spPr bwMode="auto">
          <a:xfrm>
            <a:off x="8832850" y="6477000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fld id="{F20ED14D-01FA-4DBD-90F1-B9E688D7B9D1}" type="slidenum">
              <a:rPr lang="en-US" sz="1800"/>
              <a:pPr/>
              <a:t>40</a:t>
            </a:fld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dirty="0" smtClean="0">
                <a:solidFill>
                  <a:srgbClr val="FFFF00"/>
                </a:solidFill>
                <a:latin typeface="Arial Rounded MT Bold" pitchFamily="34" charset="0"/>
              </a:rPr>
              <a:t>Hess’ Law: Example 1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066800"/>
            <a:ext cx="8686800" cy="51054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2800" dirty="0" smtClean="0"/>
              <a:t>The  required equation is really the sum of the two given equations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dirty="0" smtClean="0"/>
              <a:t>Solution: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2800" dirty="0" smtClean="0"/>
              <a:t>N</a:t>
            </a:r>
            <a:r>
              <a:rPr lang="en-US" sz="2800" baseline="-20000" dirty="0" smtClean="0"/>
              <a:t>2</a:t>
            </a:r>
            <a:r>
              <a:rPr lang="en-US" sz="2800" dirty="0" smtClean="0"/>
              <a:t> (g)  +  O</a:t>
            </a:r>
            <a:r>
              <a:rPr lang="en-US" sz="2800" baseline="-20000" dirty="0" smtClean="0"/>
              <a:t>2</a:t>
            </a:r>
            <a:r>
              <a:rPr lang="en-US" sz="2800" dirty="0" smtClean="0"/>
              <a:t> (g)  </a:t>
            </a:r>
            <a:r>
              <a:rPr lang="en-US" sz="2800" dirty="0" smtClean="0">
                <a:sym typeface="Wingdings" pitchFamily="2" charset="2"/>
              </a:rPr>
              <a:t>  2 NO (g)       </a:t>
            </a:r>
            <a:r>
              <a:rPr lang="en-US" sz="2800" dirty="0" smtClean="0">
                <a:latin typeface="Symbol" pitchFamily="18" charset="2"/>
              </a:rPr>
              <a:t>D</a:t>
            </a:r>
            <a:r>
              <a:rPr lang="en-US" sz="2800" dirty="0" smtClean="0"/>
              <a:t>H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 = +181 kJ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2800" dirty="0" smtClean="0"/>
              <a:t>2 NO</a:t>
            </a:r>
            <a:r>
              <a:rPr lang="en-US" sz="2800" baseline="-20000" dirty="0" smtClean="0"/>
              <a:t> </a:t>
            </a:r>
            <a:r>
              <a:rPr lang="en-US" sz="2800" dirty="0" smtClean="0"/>
              <a:t>(g)  +  O</a:t>
            </a:r>
            <a:r>
              <a:rPr lang="en-US" sz="2800" baseline="-20000" dirty="0" smtClean="0"/>
              <a:t>2</a:t>
            </a:r>
            <a:r>
              <a:rPr lang="en-US" sz="2800" dirty="0" smtClean="0"/>
              <a:t> (g)  </a:t>
            </a:r>
            <a:r>
              <a:rPr lang="en-US" sz="2800" dirty="0" smtClean="0">
                <a:sym typeface="Wingdings" pitchFamily="2" charset="2"/>
              </a:rPr>
              <a:t> 2 NO</a:t>
            </a:r>
            <a:r>
              <a:rPr lang="en-US" sz="2800" baseline="-20000" dirty="0" smtClean="0"/>
              <a:t>2</a:t>
            </a:r>
            <a:r>
              <a:rPr lang="en-US" sz="2800" dirty="0" smtClean="0">
                <a:sym typeface="Wingdings" pitchFamily="2" charset="2"/>
              </a:rPr>
              <a:t> (g)   </a:t>
            </a:r>
            <a:r>
              <a:rPr lang="en-US" sz="2800" dirty="0" smtClean="0">
                <a:latin typeface="Symbol" pitchFamily="18" charset="2"/>
              </a:rPr>
              <a:t>D</a:t>
            </a:r>
            <a:r>
              <a:rPr lang="en-US" sz="2800" dirty="0" smtClean="0"/>
              <a:t>H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= -113 kJ</a:t>
            </a:r>
            <a:r>
              <a:rPr lang="en-US" sz="2800" dirty="0" smtClean="0">
                <a:sym typeface="Wingdings" pitchFamily="2" charset="2"/>
              </a:rPr>
              <a:t>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2800" dirty="0" smtClean="0">
                <a:sym typeface="Wingdings" pitchFamily="2" charset="2"/>
              </a:rPr>
              <a:t> -------------------------------------------------------------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rgbClr val="CCFF33"/>
                </a:solidFill>
              </a:rPr>
              <a:t>N</a:t>
            </a:r>
            <a:r>
              <a:rPr lang="en-US" sz="2800" baseline="-20000" dirty="0" smtClean="0">
                <a:solidFill>
                  <a:srgbClr val="CCFF33"/>
                </a:solidFill>
              </a:rPr>
              <a:t>2</a:t>
            </a:r>
            <a:r>
              <a:rPr lang="en-US" sz="2800" dirty="0" smtClean="0">
                <a:solidFill>
                  <a:srgbClr val="CCFF33"/>
                </a:solidFill>
              </a:rPr>
              <a:t> (g) +2O</a:t>
            </a:r>
            <a:r>
              <a:rPr lang="en-US" sz="2800" baseline="-20000" dirty="0" smtClean="0">
                <a:solidFill>
                  <a:srgbClr val="CCFF33"/>
                </a:solidFill>
              </a:rPr>
              <a:t>2</a:t>
            </a:r>
            <a:r>
              <a:rPr lang="en-US" sz="2800" dirty="0" smtClean="0">
                <a:solidFill>
                  <a:srgbClr val="CCFF33"/>
                </a:solidFill>
              </a:rPr>
              <a:t> (g)+ 2 NO</a:t>
            </a:r>
            <a:r>
              <a:rPr lang="en-US" sz="2800" baseline="-20000" dirty="0" smtClean="0">
                <a:solidFill>
                  <a:srgbClr val="CCFF33"/>
                </a:solidFill>
              </a:rPr>
              <a:t> </a:t>
            </a:r>
            <a:r>
              <a:rPr lang="en-US" sz="2800" dirty="0" smtClean="0">
                <a:solidFill>
                  <a:srgbClr val="CCFF33"/>
                </a:solidFill>
              </a:rPr>
              <a:t>(g) </a:t>
            </a:r>
            <a:r>
              <a:rPr lang="en-US" sz="2800" dirty="0" smtClean="0">
                <a:solidFill>
                  <a:srgbClr val="CCFF33"/>
                </a:solidFill>
                <a:sym typeface="Wingdings" pitchFamily="2" charset="2"/>
              </a:rPr>
              <a:t>  2 NO (g) + 2 NO</a:t>
            </a:r>
            <a:r>
              <a:rPr lang="en-US" sz="2800" baseline="-20000" dirty="0" smtClean="0">
                <a:solidFill>
                  <a:srgbClr val="CCFF33"/>
                </a:solidFill>
              </a:rPr>
              <a:t>2</a:t>
            </a:r>
            <a:r>
              <a:rPr lang="en-US" sz="2800" dirty="0" smtClean="0">
                <a:solidFill>
                  <a:srgbClr val="CCFF33"/>
                </a:solidFill>
                <a:sym typeface="Wingdings" pitchFamily="2" charset="2"/>
              </a:rPr>
              <a:t> (g)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rgbClr val="CCFF33"/>
                </a:solidFill>
              </a:rPr>
              <a:t>N</a:t>
            </a:r>
            <a:r>
              <a:rPr lang="en-US" sz="2800" baseline="-20000" dirty="0" smtClean="0">
                <a:solidFill>
                  <a:srgbClr val="CCFF33"/>
                </a:solidFill>
              </a:rPr>
              <a:t>2</a:t>
            </a:r>
            <a:r>
              <a:rPr lang="en-US" sz="2800" dirty="0" smtClean="0">
                <a:solidFill>
                  <a:srgbClr val="CCFF33"/>
                </a:solidFill>
              </a:rPr>
              <a:t> (g) +2O</a:t>
            </a:r>
            <a:r>
              <a:rPr lang="en-US" sz="2800" baseline="-20000" dirty="0" smtClean="0">
                <a:solidFill>
                  <a:srgbClr val="CCFF33"/>
                </a:solidFill>
              </a:rPr>
              <a:t>2</a:t>
            </a:r>
            <a:r>
              <a:rPr lang="en-US" sz="2800" dirty="0" smtClean="0">
                <a:solidFill>
                  <a:srgbClr val="CCFF33"/>
                </a:solidFill>
              </a:rPr>
              <a:t> (g) </a:t>
            </a:r>
            <a:r>
              <a:rPr lang="en-US" sz="2800" dirty="0" smtClean="0">
                <a:solidFill>
                  <a:srgbClr val="CCFF33"/>
                </a:solidFill>
                <a:sym typeface="Wingdings" pitchFamily="2" charset="2"/>
              </a:rPr>
              <a:t>  + 2 NO</a:t>
            </a:r>
            <a:r>
              <a:rPr lang="en-US" sz="2800" baseline="-20000" dirty="0" smtClean="0">
                <a:solidFill>
                  <a:srgbClr val="CCFF33"/>
                </a:solidFill>
              </a:rPr>
              <a:t>2</a:t>
            </a:r>
            <a:r>
              <a:rPr lang="en-US" sz="2800" dirty="0" smtClean="0">
                <a:solidFill>
                  <a:srgbClr val="CCFF33"/>
                </a:solidFill>
                <a:sym typeface="Wingdings" pitchFamily="2" charset="2"/>
              </a:rPr>
              <a:t> (g)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en-US" sz="2800" dirty="0" smtClean="0">
              <a:solidFill>
                <a:srgbClr val="CCFF33"/>
              </a:solidFill>
              <a:sym typeface="Wingdings" pitchFamily="2" charset="2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rgbClr val="CCFF33"/>
                </a:solidFill>
                <a:latin typeface="Symbol" pitchFamily="18" charset="2"/>
              </a:rPr>
              <a:t>D</a:t>
            </a:r>
            <a:r>
              <a:rPr lang="en-US" sz="2800" dirty="0" smtClean="0">
                <a:solidFill>
                  <a:srgbClr val="CCFF33"/>
                </a:solidFill>
              </a:rPr>
              <a:t>H =</a:t>
            </a:r>
            <a:r>
              <a:rPr lang="en-US" dirty="0" smtClean="0">
                <a:solidFill>
                  <a:srgbClr val="CCFF33"/>
                </a:solidFill>
              </a:rPr>
              <a:t> </a:t>
            </a:r>
            <a:r>
              <a:rPr lang="en-US" sz="2800" dirty="0" smtClean="0">
                <a:solidFill>
                  <a:srgbClr val="CCFF33"/>
                </a:solidFill>
                <a:latin typeface="Symbol" pitchFamily="18" charset="2"/>
              </a:rPr>
              <a:t>D</a:t>
            </a:r>
            <a:r>
              <a:rPr lang="en-US" sz="2800" dirty="0" smtClean="0">
                <a:solidFill>
                  <a:srgbClr val="CCFF33"/>
                </a:solidFill>
              </a:rPr>
              <a:t>H</a:t>
            </a:r>
            <a:r>
              <a:rPr lang="en-US" sz="2800" baseline="-25000" dirty="0" smtClean="0">
                <a:solidFill>
                  <a:srgbClr val="CCFF33"/>
                </a:solidFill>
              </a:rPr>
              <a:t>1 </a:t>
            </a:r>
            <a:r>
              <a:rPr lang="en-US" sz="2800" dirty="0" smtClean="0">
                <a:solidFill>
                  <a:srgbClr val="CCFF33"/>
                </a:solidFill>
              </a:rPr>
              <a:t>+ </a:t>
            </a:r>
            <a:r>
              <a:rPr lang="en-US" sz="2800" dirty="0" smtClean="0">
                <a:solidFill>
                  <a:srgbClr val="CCFF33"/>
                </a:solidFill>
                <a:latin typeface="Symbol" pitchFamily="18" charset="2"/>
              </a:rPr>
              <a:t>D</a:t>
            </a:r>
            <a:r>
              <a:rPr lang="en-US" sz="2800" dirty="0" smtClean="0">
                <a:solidFill>
                  <a:srgbClr val="CCFF33"/>
                </a:solidFill>
              </a:rPr>
              <a:t>H</a:t>
            </a:r>
            <a:r>
              <a:rPr lang="en-US" sz="2800" baseline="-25000" dirty="0" smtClean="0">
                <a:solidFill>
                  <a:srgbClr val="CCFF33"/>
                </a:solidFill>
              </a:rPr>
              <a:t>2 </a:t>
            </a:r>
            <a:r>
              <a:rPr lang="en-US" sz="2800" dirty="0" smtClean="0">
                <a:solidFill>
                  <a:srgbClr val="CCFF33"/>
                </a:solidFill>
              </a:rPr>
              <a:t>= +181 kJ +(-113)</a:t>
            </a:r>
            <a:r>
              <a:rPr lang="en-US" sz="2800" dirty="0" smtClean="0">
                <a:solidFill>
                  <a:srgbClr val="FFFF99"/>
                </a:solidFill>
              </a:rPr>
              <a:t> = + 68 kJ </a:t>
            </a:r>
            <a:endParaRPr lang="en-US" sz="2800" dirty="0" smtClean="0">
              <a:solidFill>
                <a:srgbClr val="FFFF99"/>
              </a:solidFill>
              <a:sym typeface="Wingdings" pitchFamily="2" charset="2"/>
            </a:endParaRPr>
          </a:p>
        </p:txBody>
      </p:sp>
      <p:sp>
        <p:nvSpPr>
          <p:cNvPr id="30724" name="Line 4"/>
          <p:cNvSpPr>
            <a:spLocks noChangeShapeType="1"/>
          </p:cNvSpPr>
          <p:nvPr/>
        </p:nvSpPr>
        <p:spPr bwMode="auto">
          <a:xfrm flipV="1">
            <a:off x="3581400" y="4114800"/>
            <a:ext cx="914400" cy="381000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25" name="Line 5"/>
          <p:cNvSpPr>
            <a:spLocks noChangeShapeType="1"/>
          </p:cNvSpPr>
          <p:nvPr/>
        </p:nvSpPr>
        <p:spPr bwMode="auto">
          <a:xfrm flipV="1">
            <a:off x="5410200" y="4191000"/>
            <a:ext cx="838200" cy="304800"/>
          </a:xfrm>
          <a:prstGeom prst="line">
            <a:avLst/>
          </a:prstGeom>
          <a:noFill/>
          <a:ln w="41275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8832850" y="6477000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fld id="{CDE98AA6-18A7-47BA-AB72-5DE53BAF6583}" type="slidenum">
              <a:rPr lang="en-US" sz="1800"/>
              <a:pPr/>
              <a:t>41</a:t>
            </a:fld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 animBg="1"/>
      <p:bldP spid="3072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65188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b="1" smtClean="0">
                <a:solidFill>
                  <a:srgbClr val="FFFF00"/>
                </a:solidFill>
                <a:latin typeface="Arial Rounded MT Bold" pitchFamily="34" charset="0"/>
              </a:rPr>
              <a:t>Hess Law: Example 2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838200"/>
            <a:ext cx="8763000" cy="5715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 </a:t>
            </a:r>
            <a:r>
              <a:rPr lang="en-US" sz="2400" dirty="0" smtClean="0"/>
              <a:t>From the following reactions and enthalpy changes: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400" dirty="0" smtClean="0"/>
              <a:t>           2 SO</a:t>
            </a:r>
            <a:r>
              <a:rPr lang="en-US" sz="2400" baseline="-20000" dirty="0" smtClean="0"/>
              <a:t>2</a:t>
            </a:r>
            <a:r>
              <a:rPr lang="en-US" sz="2400" dirty="0" smtClean="0"/>
              <a:t> (g)  + O</a:t>
            </a:r>
            <a:r>
              <a:rPr lang="en-US" sz="2400" baseline="-20000" dirty="0" smtClean="0"/>
              <a:t>2</a:t>
            </a:r>
            <a:r>
              <a:rPr lang="en-US" sz="2400" dirty="0" smtClean="0"/>
              <a:t> (g) </a:t>
            </a:r>
            <a:r>
              <a:rPr lang="en-US" sz="2400" dirty="0" smtClean="0">
                <a:sym typeface="Wingdings" pitchFamily="2" charset="2"/>
              </a:rPr>
              <a:t> 2 SO</a:t>
            </a:r>
            <a:r>
              <a:rPr lang="en-US" sz="2400" baseline="-20000" dirty="0" smtClean="0"/>
              <a:t>3</a:t>
            </a:r>
            <a:r>
              <a:rPr lang="en-US" sz="2400" dirty="0" smtClean="0">
                <a:sym typeface="Wingdings" pitchFamily="2" charset="2"/>
              </a:rPr>
              <a:t> (g)       </a:t>
            </a:r>
            <a:r>
              <a:rPr lang="en-US" sz="2400" dirty="0" smtClean="0">
                <a:latin typeface="Symbol" pitchFamily="18" charset="2"/>
                <a:sym typeface="Wingdings" pitchFamily="2" charset="2"/>
              </a:rPr>
              <a:t>D</a:t>
            </a:r>
            <a:r>
              <a:rPr lang="en-US" sz="2400" dirty="0" smtClean="0">
                <a:sym typeface="Wingdings" pitchFamily="2" charset="2"/>
              </a:rPr>
              <a:t>H = -196 kJ </a:t>
            </a:r>
            <a:r>
              <a:rPr lang="en-US" sz="2400" dirty="0" smtClean="0"/>
              <a:t>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400" dirty="0" smtClean="0"/>
              <a:t>           2 S (s)  +3 O</a:t>
            </a:r>
            <a:r>
              <a:rPr lang="en-US" sz="2400" baseline="-20000" dirty="0" smtClean="0"/>
              <a:t>2</a:t>
            </a:r>
            <a:r>
              <a:rPr lang="en-US" sz="2400" dirty="0" smtClean="0"/>
              <a:t> (g) </a:t>
            </a:r>
            <a:r>
              <a:rPr lang="en-US" sz="2400" dirty="0" smtClean="0">
                <a:sym typeface="Wingdings" pitchFamily="2" charset="2"/>
              </a:rPr>
              <a:t> 2 SO</a:t>
            </a:r>
            <a:r>
              <a:rPr lang="en-US" sz="2400" baseline="-20000" dirty="0" smtClean="0"/>
              <a:t>3</a:t>
            </a:r>
            <a:r>
              <a:rPr lang="en-US" sz="2400" dirty="0" smtClean="0">
                <a:sym typeface="Wingdings" pitchFamily="2" charset="2"/>
              </a:rPr>
              <a:t> (g)          </a:t>
            </a:r>
            <a:r>
              <a:rPr lang="en-US" sz="2400" dirty="0" smtClean="0">
                <a:latin typeface="Symbol" pitchFamily="18" charset="2"/>
                <a:sym typeface="Wingdings" pitchFamily="2" charset="2"/>
              </a:rPr>
              <a:t>D</a:t>
            </a:r>
            <a:r>
              <a:rPr lang="en-US" sz="2400" dirty="0" smtClean="0">
                <a:sym typeface="Wingdings" pitchFamily="2" charset="2"/>
              </a:rPr>
              <a:t>H = -790 kJ</a:t>
            </a:r>
            <a:endParaRPr lang="en-US" sz="2400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400" dirty="0" smtClean="0"/>
              <a:t> Find the enthalpy change for the following reaction: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400" dirty="0" smtClean="0"/>
              <a:t>           S (s)  + O</a:t>
            </a:r>
            <a:r>
              <a:rPr lang="en-US" sz="2400" baseline="-20000" dirty="0" smtClean="0"/>
              <a:t>2</a:t>
            </a:r>
            <a:r>
              <a:rPr lang="en-US" sz="2400" dirty="0" smtClean="0"/>
              <a:t> (g) </a:t>
            </a:r>
            <a:r>
              <a:rPr lang="en-US" sz="2400" dirty="0" smtClean="0">
                <a:sym typeface="Wingdings" pitchFamily="2" charset="2"/>
              </a:rPr>
              <a:t>   SO</a:t>
            </a:r>
            <a:r>
              <a:rPr lang="en-US" sz="2400" baseline="-20000" dirty="0" smtClean="0"/>
              <a:t>2</a:t>
            </a:r>
            <a:r>
              <a:rPr lang="en-US" sz="2400" dirty="0" smtClean="0">
                <a:sym typeface="Wingdings" pitchFamily="2" charset="2"/>
              </a:rPr>
              <a:t> (g)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1400" b="1" dirty="0" smtClean="0">
                <a:sym typeface="Wingdings" pitchFamily="2" charset="2"/>
              </a:rPr>
              <a:t>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CCFF33"/>
                </a:solidFill>
                <a:sym typeface="Wingdings" pitchFamily="2" charset="2"/>
              </a:rPr>
              <a:t>Solution: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CCFF33"/>
                </a:solidFill>
                <a:sym typeface="Wingdings" pitchFamily="2" charset="2"/>
              </a:rPr>
              <a:t>2 SO</a:t>
            </a:r>
            <a:r>
              <a:rPr lang="en-US" sz="2400" baseline="-20000" dirty="0" smtClean="0">
                <a:solidFill>
                  <a:srgbClr val="CCFF33"/>
                </a:solidFill>
              </a:rPr>
              <a:t>3</a:t>
            </a:r>
            <a:r>
              <a:rPr lang="en-US" sz="2400" dirty="0" smtClean="0">
                <a:solidFill>
                  <a:srgbClr val="CCFF33"/>
                </a:solidFill>
                <a:sym typeface="Wingdings" pitchFamily="2" charset="2"/>
              </a:rPr>
              <a:t> (g)</a:t>
            </a:r>
            <a:r>
              <a:rPr lang="en-US" sz="2400" dirty="0" smtClean="0">
                <a:solidFill>
                  <a:srgbClr val="CCFF33"/>
                </a:solidFill>
              </a:rPr>
              <a:t>   </a:t>
            </a:r>
            <a:r>
              <a:rPr lang="en-US" sz="2400" dirty="0" smtClean="0">
                <a:solidFill>
                  <a:srgbClr val="CCFF33"/>
                </a:solidFill>
                <a:sym typeface="Wingdings" pitchFamily="2" charset="2"/>
              </a:rPr>
              <a:t>   </a:t>
            </a:r>
            <a:r>
              <a:rPr lang="en-US" sz="2400" dirty="0" smtClean="0">
                <a:solidFill>
                  <a:srgbClr val="CCFF33"/>
                </a:solidFill>
              </a:rPr>
              <a:t>2 SO</a:t>
            </a:r>
            <a:r>
              <a:rPr lang="en-US" sz="2400" baseline="-20000" dirty="0" smtClean="0">
                <a:solidFill>
                  <a:srgbClr val="CCFF33"/>
                </a:solidFill>
              </a:rPr>
              <a:t>2</a:t>
            </a:r>
            <a:r>
              <a:rPr lang="en-US" sz="2400" dirty="0" smtClean="0">
                <a:solidFill>
                  <a:srgbClr val="CCFF33"/>
                </a:solidFill>
              </a:rPr>
              <a:t> (g)  + O</a:t>
            </a:r>
            <a:r>
              <a:rPr lang="en-US" sz="2400" baseline="-20000" dirty="0" smtClean="0">
                <a:solidFill>
                  <a:srgbClr val="CCFF33"/>
                </a:solidFill>
              </a:rPr>
              <a:t>2</a:t>
            </a:r>
            <a:r>
              <a:rPr lang="en-US" sz="2400" dirty="0" smtClean="0">
                <a:solidFill>
                  <a:srgbClr val="CCFF33"/>
                </a:solidFill>
              </a:rPr>
              <a:t> (g)</a:t>
            </a:r>
            <a:r>
              <a:rPr lang="en-US" sz="2400" dirty="0" smtClean="0">
                <a:solidFill>
                  <a:srgbClr val="CCFF33"/>
                </a:solidFill>
                <a:sym typeface="Wingdings" pitchFamily="2" charset="2"/>
              </a:rPr>
              <a:t>            </a:t>
            </a:r>
            <a:r>
              <a:rPr lang="en-US" sz="2400" dirty="0" smtClean="0">
                <a:solidFill>
                  <a:srgbClr val="CCFF33"/>
                </a:solidFill>
                <a:latin typeface="Symbol" pitchFamily="18" charset="2"/>
                <a:sym typeface="Wingdings" pitchFamily="2" charset="2"/>
              </a:rPr>
              <a:t>D</a:t>
            </a:r>
            <a:r>
              <a:rPr lang="en-US" sz="2400" dirty="0" smtClean="0">
                <a:solidFill>
                  <a:srgbClr val="CCFF33"/>
                </a:solidFill>
                <a:sym typeface="Wingdings" pitchFamily="2" charset="2"/>
              </a:rPr>
              <a:t>H = +196 kJ </a:t>
            </a:r>
            <a:r>
              <a:rPr lang="en-US" sz="2400" dirty="0" smtClean="0">
                <a:solidFill>
                  <a:srgbClr val="CCFF33"/>
                </a:solidFill>
              </a:rPr>
              <a:t>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CCFF33"/>
                </a:solidFill>
              </a:rPr>
              <a:t>   2 S (s)  +3 O</a:t>
            </a:r>
            <a:r>
              <a:rPr lang="en-US" sz="2400" baseline="-20000" dirty="0" smtClean="0">
                <a:solidFill>
                  <a:srgbClr val="CCFF33"/>
                </a:solidFill>
              </a:rPr>
              <a:t>2</a:t>
            </a:r>
            <a:r>
              <a:rPr lang="en-US" sz="2400" dirty="0" smtClean="0">
                <a:solidFill>
                  <a:srgbClr val="CCFF33"/>
                </a:solidFill>
              </a:rPr>
              <a:t> (g)   </a:t>
            </a:r>
            <a:r>
              <a:rPr lang="en-US" sz="2400" dirty="0" smtClean="0">
                <a:solidFill>
                  <a:srgbClr val="CCFF33"/>
                </a:solidFill>
                <a:sym typeface="Wingdings" pitchFamily="2" charset="2"/>
              </a:rPr>
              <a:t>    2 SO</a:t>
            </a:r>
            <a:r>
              <a:rPr lang="en-US" sz="2400" baseline="-20000" dirty="0" smtClean="0">
                <a:solidFill>
                  <a:srgbClr val="CCFF33"/>
                </a:solidFill>
              </a:rPr>
              <a:t>3</a:t>
            </a:r>
            <a:r>
              <a:rPr lang="en-US" sz="2400" dirty="0" smtClean="0">
                <a:solidFill>
                  <a:srgbClr val="CCFF33"/>
                </a:solidFill>
                <a:sym typeface="Wingdings" pitchFamily="2" charset="2"/>
              </a:rPr>
              <a:t> (g)                  </a:t>
            </a:r>
            <a:r>
              <a:rPr lang="en-US" sz="2400" dirty="0" smtClean="0">
                <a:solidFill>
                  <a:srgbClr val="CCFF33"/>
                </a:solidFill>
                <a:latin typeface="Symbol" pitchFamily="18" charset="2"/>
                <a:sym typeface="Wingdings" pitchFamily="2" charset="2"/>
              </a:rPr>
              <a:t>D</a:t>
            </a:r>
            <a:r>
              <a:rPr lang="en-US" sz="2400" dirty="0" smtClean="0">
                <a:solidFill>
                  <a:srgbClr val="CCFF33"/>
                </a:solidFill>
                <a:sym typeface="Wingdings" pitchFamily="2" charset="2"/>
              </a:rPr>
              <a:t>H = -790 kJ</a:t>
            </a:r>
            <a:endParaRPr lang="en-US" sz="2400" dirty="0" smtClean="0">
              <a:solidFill>
                <a:srgbClr val="CCFF33"/>
              </a:solidFill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rgbClr val="CCFF33"/>
                </a:solidFill>
                <a:sym typeface="Wingdings" pitchFamily="2" charset="2"/>
              </a:rPr>
              <a:t>--------------------------------------------------------------------------------------------------------------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CCFF33"/>
                </a:solidFill>
                <a:sym typeface="Wingdings" pitchFamily="2" charset="2"/>
              </a:rPr>
              <a:t>    Reversing the order of the first equation reverses the sign of </a:t>
            </a:r>
            <a:r>
              <a:rPr lang="en-US" sz="2400" dirty="0" smtClean="0">
                <a:solidFill>
                  <a:srgbClr val="CCFF33"/>
                </a:solidFill>
                <a:latin typeface="Symbol" pitchFamily="18" charset="2"/>
                <a:sym typeface="Wingdings" pitchFamily="2" charset="2"/>
              </a:rPr>
              <a:t>D</a:t>
            </a:r>
            <a:r>
              <a:rPr lang="en-US" sz="2400" dirty="0" smtClean="0">
                <a:solidFill>
                  <a:srgbClr val="CCFF33"/>
                </a:solidFill>
                <a:sym typeface="Wingdings" pitchFamily="2" charset="2"/>
              </a:rPr>
              <a:t>H</a:t>
            </a:r>
          </a:p>
        </p:txBody>
      </p:sp>
      <p:sp>
        <p:nvSpPr>
          <p:cNvPr id="26632" name="Line 8"/>
          <p:cNvSpPr>
            <a:spLocks noChangeShapeType="1"/>
          </p:cNvSpPr>
          <p:nvPr/>
        </p:nvSpPr>
        <p:spPr bwMode="auto">
          <a:xfrm>
            <a:off x="304800" y="3352800"/>
            <a:ext cx="8534400" cy="0"/>
          </a:xfrm>
          <a:prstGeom prst="line">
            <a:avLst/>
          </a:prstGeom>
          <a:noFill/>
          <a:ln w="38100">
            <a:solidFill>
              <a:srgbClr val="CCFF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53" name="Text Box 9"/>
          <p:cNvSpPr txBox="1">
            <a:spLocks noChangeArrowheads="1"/>
          </p:cNvSpPr>
          <p:nvPr/>
        </p:nvSpPr>
        <p:spPr bwMode="auto">
          <a:xfrm>
            <a:off x="8832850" y="6477000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fld id="{9D8BFE64-3B54-4576-9AAB-3F32E4DC775C}" type="slidenum">
              <a:rPr lang="en-US" sz="1800"/>
              <a:pPr/>
              <a:t>42</a:t>
            </a:fld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6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66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65188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b="1" smtClean="0">
                <a:solidFill>
                  <a:srgbClr val="FFFF00"/>
                </a:solidFill>
                <a:latin typeface="Arial Rounded MT Bold" pitchFamily="34" charset="0"/>
              </a:rPr>
              <a:t>Hess Law Example 2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838200"/>
            <a:ext cx="8763000" cy="5715000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 </a:t>
            </a:r>
            <a:r>
              <a:rPr lang="en-US" sz="2400" smtClean="0"/>
              <a:t>From the following reactions and enthalpy changes: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400" smtClean="0"/>
              <a:t>           2 SO</a:t>
            </a:r>
            <a:r>
              <a:rPr lang="en-US" sz="2400" baseline="-20000" smtClean="0"/>
              <a:t>2</a:t>
            </a:r>
            <a:r>
              <a:rPr lang="en-US" sz="2400" smtClean="0"/>
              <a:t> (g)  + O</a:t>
            </a:r>
            <a:r>
              <a:rPr lang="en-US" sz="2400" baseline="-20000" smtClean="0"/>
              <a:t>2</a:t>
            </a:r>
            <a:r>
              <a:rPr lang="en-US" sz="2400" smtClean="0"/>
              <a:t> (g) </a:t>
            </a:r>
            <a:r>
              <a:rPr lang="en-US" sz="2400" smtClean="0">
                <a:sym typeface="Wingdings" pitchFamily="2" charset="2"/>
              </a:rPr>
              <a:t> 2 SO</a:t>
            </a:r>
            <a:r>
              <a:rPr lang="en-US" sz="2400" baseline="-20000" smtClean="0"/>
              <a:t>3</a:t>
            </a:r>
            <a:r>
              <a:rPr lang="en-US" sz="2400" smtClean="0">
                <a:sym typeface="Wingdings" pitchFamily="2" charset="2"/>
              </a:rPr>
              <a:t> (g)       </a:t>
            </a:r>
            <a:r>
              <a:rPr lang="en-US" sz="2400" smtClean="0">
                <a:latin typeface="Symbol" pitchFamily="18" charset="2"/>
                <a:sym typeface="Wingdings" pitchFamily="2" charset="2"/>
              </a:rPr>
              <a:t>D</a:t>
            </a:r>
            <a:r>
              <a:rPr lang="en-US" sz="2400" smtClean="0">
                <a:sym typeface="Wingdings" pitchFamily="2" charset="2"/>
              </a:rPr>
              <a:t>H = -196 kJ </a:t>
            </a:r>
            <a:r>
              <a:rPr lang="en-US" sz="2400" smtClean="0"/>
              <a:t>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400" smtClean="0"/>
              <a:t>           2 S (s)  +3 O</a:t>
            </a:r>
            <a:r>
              <a:rPr lang="en-US" sz="2400" baseline="-20000" smtClean="0"/>
              <a:t>2</a:t>
            </a:r>
            <a:r>
              <a:rPr lang="en-US" sz="2400" smtClean="0"/>
              <a:t> (g) </a:t>
            </a:r>
            <a:r>
              <a:rPr lang="en-US" sz="2400" smtClean="0">
                <a:sym typeface="Wingdings" pitchFamily="2" charset="2"/>
              </a:rPr>
              <a:t> 2 SO</a:t>
            </a:r>
            <a:r>
              <a:rPr lang="en-US" sz="2400" baseline="-20000" smtClean="0"/>
              <a:t>3</a:t>
            </a:r>
            <a:r>
              <a:rPr lang="en-US" sz="2400" smtClean="0">
                <a:sym typeface="Wingdings" pitchFamily="2" charset="2"/>
              </a:rPr>
              <a:t> (g)          </a:t>
            </a:r>
            <a:r>
              <a:rPr lang="en-US" sz="2400" smtClean="0">
                <a:latin typeface="Symbol" pitchFamily="18" charset="2"/>
                <a:sym typeface="Wingdings" pitchFamily="2" charset="2"/>
              </a:rPr>
              <a:t>D</a:t>
            </a:r>
            <a:r>
              <a:rPr lang="en-US" sz="2400" smtClean="0">
                <a:sym typeface="Wingdings" pitchFamily="2" charset="2"/>
              </a:rPr>
              <a:t>H = -790 kJ</a:t>
            </a:r>
            <a:endParaRPr lang="en-US" sz="240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400" smtClean="0"/>
              <a:t> Find the enthalpy change for the following reaction: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400" smtClean="0"/>
              <a:t>           S (s)  + O</a:t>
            </a:r>
            <a:r>
              <a:rPr lang="en-US" sz="2400" baseline="-20000" smtClean="0"/>
              <a:t>2</a:t>
            </a:r>
            <a:r>
              <a:rPr lang="en-US" sz="2400" smtClean="0"/>
              <a:t> (g) </a:t>
            </a:r>
            <a:r>
              <a:rPr lang="en-US" sz="2400" smtClean="0">
                <a:sym typeface="Wingdings" pitchFamily="2" charset="2"/>
              </a:rPr>
              <a:t>   SO</a:t>
            </a:r>
            <a:r>
              <a:rPr lang="en-US" sz="2400" baseline="-20000" smtClean="0"/>
              <a:t>2</a:t>
            </a:r>
            <a:r>
              <a:rPr lang="en-US" sz="2400" smtClean="0">
                <a:sym typeface="Wingdings" pitchFamily="2" charset="2"/>
              </a:rPr>
              <a:t> (g)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1400" b="1" smtClean="0">
                <a:sym typeface="Wingdings" pitchFamily="2" charset="2"/>
              </a:rPr>
              <a:t>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1800" smtClean="0">
              <a:solidFill>
                <a:srgbClr val="CCFF33"/>
              </a:solidFill>
              <a:sym typeface="Wingdings" pitchFamily="2" charset="2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2400" smtClean="0">
                <a:solidFill>
                  <a:srgbClr val="CCFF33"/>
                </a:solidFill>
                <a:sym typeface="Wingdings" pitchFamily="2" charset="2"/>
              </a:rPr>
              <a:t>2 SO</a:t>
            </a:r>
            <a:r>
              <a:rPr lang="en-US" sz="2400" baseline="-20000" smtClean="0">
                <a:solidFill>
                  <a:srgbClr val="CCFF33"/>
                </a:solidFill>
              </a:rPr>
              <a:t>3</a:t>
            </a:r>
            <a:r>
              <a:rPr lang="en-US" sz="2400" smtClean="0">
                <a:solidFill>
                  <a:srgbClr val="CCFF33"/>
                </a:solidFill>
                <a:sym typeface="Wingdings" pitchFamily="2" charset="2"/>
              </a:rPr>
              <a:t> (g)</a:t>
            </a:r>
            <a:r>
              <a:rPr lang="en-US" sz="2400" smtClean="0">
                <a:solidFill>
                  <a:srgbClr val="CCFF33"/>
                </a:solidFill>
              </a:rPr>
              <a:t>   </a:t>
            </a:r>
            <a:r>
              <a:rPr lang="en-US" sz="2400" smtClean="0">
                <a:solidFill>
                  <a:srgbClr val="CCFF33"/>
                </a:solidFill>
                <a:sym typeface="Wingdings" pitchFamily="2" charset="2"/>
              </a:rPr>
              <a:t>   </a:t>
            </a:r>
            <a:r>
              <a:rPr lang="en-US" sz="2400" smtClean="0">
                <a:solidFill>
                  <a:srgbClr val="CCFF33"/>
                </a:solidFill>
              </a:rPr>
              <a:t>2 SO</a:t>
            </a:r>
            <a:r>
              <a:rPr lang="en-US" sz="2400" baseline="-20000" smtClean="0">
                <a:solidFill>
                  <a:srgbClr val="CCFF33"/>
                </a:solidFill>
              </a:rPr>
              <a:t>2</a:t>
            </a:r>
            <a:r>
              <a:rPr lang="en-US" sz="2400" smtClean="0">
                <a:solidFill>
                  <a:srgbClr val="CCFF33"/>
                </a:solidFill>
              </a:rPr>
              <a:t> (g)  + O</a:t>
            </a:r>
            <a:r>
              <a:rPr lang="en-US" sz="2400" baseline="-20000" smtClean="0">
                <a:solidFill>
                  <a:srgbClr val="CCFF33"/>
                </a:solidFill>
              </a:rPr>
              <a:t>2</a:t>
            </a:r>
            <a:r>
              <a:rPr lang="en-US" sz="2400" smtClean="0">
                <a:solidFill>
                  <a:srgbClr val="CCFF33"/>
                </a:solidFill>
              </a:rPr>
              <a:t> (g)</a:t>
            </a:r>
            <a:r>
              <a:rPr lang="en-US" sz="2400" smtClean="0">
                <a:solidFill>
                  <a:srgbClr val="CCFF33"/>
                </a:solidFill>
                <a:sym typeface="Wingdings" pitchFamily="2" charset="2"/>
              </a:rPr>
              <a:t>            </a:t>
            </a:r>
            <a:r>
              <a:rPr lang="en-US" sz="2400" smtClean="0">
                <a:solidFill>
                  <a:srgbClr val="CCFF33"/>
                </a:solidFill>
                <a:latin typeface="Symbol" pitchFamily="18" charset="2"/>
                <a:sym typeface="Wingdings" pitchFamily="2" charset="2"/>
              </a:rPr>
              <a:t>D</a:t>
            </a:r>
            <a:r>
              <a:rPr lang="en-US" sz="2400" smtClean="0">
                <a:solidFill>
                  <a:srgbClr val="CCFF33"/>
                </a:solidFill>
                <a:sym typeface="Wingdings" pitchFamily="2" charset="2"/>
              </a:rPr>
              <a:t>H = +196 kJ </a:t>
            </a:r>
            <a:r>
              <a:rPr lang="en-US" sz="2400" smtClean="0">
                <a:solidFill>
                  <a:srgbClr val="CCFF33"/>
                </a:solidFill>
              </a:rPr>
              <a:t>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400" smtClean="0">
                <a:solidFill>
                  <a:srgbClr val="CCFF33"/>
                </a:solidFill>
              </a:rPr>
              <a:t>   2 S (s)  +3 O</a:t>
            </a:r>
            <a:r>
              <a:rPr lang="en-US" sz="2400" baseline="-20000" smtClean="0">
                <a:solidFill>
                  <a:srgbClr val="CCFF33"/>
                </a:solidFill>
              </a:rPr>
              <a:t>2</a:t>
            </a:r>
            <a:r>
              <a:rPr lang="en-US" sz="2400" smtClean="0">
                <a:solidFill>
                  <a:srgbClr val="CCFF33"/>
                </a:solidFill>
              </a:rPr>
              <a:t> (g)   </a:t>
            </a:r>
            <a:r>
              <a:rPr lang="en-US" sz="2400" smtClean="0">
                <a:solidFill>
                  <a:srgbClr val="CCFF33"/>
                </a:solidFill>
                <a:sym typeface="Wingdings" pitchFamily="2" charset="2"/>
              </a:rPr>
              <a:t>    2 SO</a:t>
            </a:r>
            <a:r>
              <a:rPr lang="en-US" sz="2400" baseline="-20000" smtClean="0">
                <a:solidFill>
                  <a:srgbClr val="CCFF33"/>
                </a:solidFill>
              </a:rPr>
              <a:t>3</a:t>
            </a:r>
            <a:r>
              <a:rPr lang="en-US" sz="2400" smtClean="0">
                <a:solidFill>
                  <a:srgbClr val="CCFF33"/>
                </a:solidFill>
                <a:sym typeface="Wingdings" pitchFamily="2" charset="2"/>
              </a:rPr>
              <a:t> (g)                 </a:t>
            </a:r>
            <a:r>
              <a:rPr lang="en-US" sz="2400" smtClean="0">
                <a:solidFill>
                  <a:srgbClr val="CCFF33"/>
                </a:solidFill>
                <a:latin typeface="Symbol" pitchFamily="18" charset="2"/>
                <a:sym typeface="Wingdings" pitchFamily="2" charset="2"/>
              </a:rPr>
              <a:t>D</a:t>
            </a:r>
            <a:r>
              <a:rPr lang="en-US" sz="2400" smtClean="0">
                <a:solidFill>
                  <a:srgbClr val="CCFF33"/>
                </a:solidFill>
                <a:sym typeface="Wingdings" pitchFamily="2" charset="2"/>
              </a:rPr>
              <a:t>H = -790 kJ</a:t>
            </a:r>
            <a:endParaRPr lang="en-US" sz="2400" smtClean="0">
              <a:solidFill>
                <a:srgbClr val="CCFF33"/>
              </a:solidFill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1400" b="1" smtClean="0">
                <a:solidFill>
                  <a:srgbClr val="CCFF33"/>
                </a:solidFill>
                <a:sym typeface="Wingdings" pitchFamily="2" charset="2"/>
              </a:rPr>
              <a:t>--------------------------------------------------------------------------------------------------------------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400" smtClean="0">
                <a:solidFill>
                  <a:srgbClr val="CCFF33"/>
                </a:solidFill>
                <a:sym typeface="Wingdings" pitchFamily="2" charset="2"/>
              </a:rPr>
              <a:t>   2 SO</a:t>
            </a:r>
            <a:r>
              <a:rPr lang="en-US" sz="2400" baseline="-20000" smtClean="0">
                <a:solidFill>
                  <a:srgbClr val="CCFF33"/>
                </a:solidFill>
              </a:rPr>
              <a:t>3</a:t>
            </a:r>
            <a:r>
              <a:rPr lang="en-US" sz="2400" smtClean="0">
                <a:solidFill>
                  <a:srgbClr val="CCFF33"/>
                </a:solidFill>
                <a:sym typeface="Wingdings" pitchFamily="2" charset="2"/>
              </a:rPr>
              <a:t>(g)</a:t>
            </a:r>
            <a:r>
              <a:rPr lang="en-US" sz="2400" smtClean="0">
                <a:solidFill>
                  <a:srgbClr val="CCFF33"/>
                </a:solidFill>
              </a:rPr>
              <a:t> +2 S(s) + </a:t>
            </a:r>
            <a:r>
              <a:rPr lang="en-US" sz="3600" b="1" baseline="10000" smtClean="0">
                <a:solidFill>
                  <a:srgbClr val="CCFF33"/>
                </a:solidFill>
                <a:sym typeface="Wingdings" pitchFamily="2" charset="2"/>
              </a:rPr>
              <a:t>2</a:t>
            </a:r>
            <a:r>
              <a:rPr lang="en-US" sz="2400" smtClean="0">
                <a:solidFill>
                  <a:srgbClr val="CCFF33"/>
                </a:solidFill>
              </a:rPr>
              <a:t> 3 O</a:t>
            </a:r>
            <a:r>
              <a:rPr lang="en-US" sz="2400" baseline="-20000" smtClean="0">
                <a:solidFill>
                  <a:srgbClr val="CCFF33"/>
                </a:solidFill>
              </a:rPr>
              <a:t>2</a:t>
            </a:r>
            <a:r>
              <a:rPr lang="en-US" sz="2400" smtClean="0">
                <a:solidFill>
                  <a:srgbClr val="CCFF33"/>
                </a:solidFill>
              </a:rPr>
              <a:t> (g) </a:t>
            </a:r>
            <a:r>
              <a:rPr lang="en-US" sz="2400" smtClean="0">
                <a:solidFill>
                  <a:srgbClr val="CCFF33"/>
                </a:solidFill>
                <a:sym typeface="Wingdings" pitchFamily="2" charset="2"/>
              </a:rPr>
              <a:t> 2 SO</a:t>
            </a:r>
            <a:r>
              <a:rPr lang="en-US" sz="2400" baseline="-20000" smtClean="0">
                <a:solidFill>
                  <a:srgbClr val="CCFF33"/>
                </a:solidFill>
              </a:rPr>
              <a:t>3</a:t>
            </a:r>
            <a:r>
              <a:rPr lang="en-US" sz="2400" smtClean="0">
                <a:solidFill>
                  <a:srgbClr val="CCFF33"/>
                </a:solidFill>
                <a:sym typeface="Wingdings" pitchFamily="2" charset="2"/>
              </a:rPr>
              <a:t> (g)</a:t>
            </a:r>
            <a:r>
              <a:rPr lang="en-US" sz="2400" smtClean="0">
                <a:solidFill>
                  <a:srgbClr val="CCFF33"/>
                </a:solidFill>
              </a:rPr>
              <a:t>+2 SO</a:t>
            </a:r>
            <a:r>
              <a:rPr lang="en-US" sz="2400" baseline="-20000" smtClean="0">
                <a:solidFill>
                  <a:srgbClr val="CCFF33"/>
                </a:solidFill>
              </a:rPr>
              <a:t>2</a:t>
            </a:r>
            <a:r>
              <a:rPr lang="en-US" sz="2400" smtClean="0">
                <a:solidFill>
                  <a:srgbClr val="CCFF33"/>
                </a:solidFill>
              </a:rPr>
              <a:t> (g)  + O</a:t>
            </a:r>
            <a:r>
              <a:rPr lang="en-US" sz="2400" baseline="-20000" smtClean="0">
                <a:solidFill>
                  <a:srgbClr val="CCFF33"/>
                </a:solidFill>
              </a:rPr>
              <a:t>2</a:t>
            </a:r>
            <a:r>
              <a:rPr lang="en-US" sz="2400" smtClean="0">
                <a:solidFill>
                  <a:srgbClr val="CCFF33"/>
                </a:solidFill>
              </a:rPr>
              <a:t> </a:t>
            </a:r>
            <a:r>
              <a:rPr lang="en-US" sz="2400" smtClean="0">
                <a:solidFill>
                  <a:srgbClr val="CCFF33"/>
                </a:solidFill>
                <a:sym typeface="Wingdings" pitchFamily="2" charset="2"/>
              </a:rPr>
              <a:t>(g)            		             			               </a:t>
            </a:r>
            <a:r>
              <a:rPr lang="en-US" sz="2400" smtClean="0">
                <a:solidFill>
                  <a:srgbClr val="CCFF33"/>
                </a:solidFill>
                <a:latin typeface="Symbol" pitchFamily="18" charset="2"/>
                <a:sym typeface="Wingdings" pitchFamily="2" charset="2"/>
              </a:rPr>
              <a:t>D</a:t>
            </a:r>
            <a:r>
              <a:rPr lang="en-US" sz="2400" smtClean="0">
                <a:solidFill>
                  <a:srgbClr val="CCFF33"/>
                </a:solidFill>
                <a:sym typeface="Wingdings" pitchFamily="2" charset="2"/>
              </a:rPr>
              <a:t>H = -594</a:t>
            </a:r>
            <a:r>
              <a:rPr lang="en-US" sz="2800" smtClean="0">
                <a:solidFill>
                  <a:srgbClr val="CCFF33"/>
                </a:solidFill>
                <a:sym typeface="Wingdings" pitchFamily="2" charset="2"/>
              </a:rPr>
              <a:t> kJ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400" smtClean="0">
                <a:solidFill>
                  <a:srgbClr val="CCFF33"/>
                </a:solidFill>
              </a:rPr>
              <a:t>     2 S(s)   +  2 O</a:t>
            </a:r>
            <a:r>
              <a:rPr lang="en-US" sz="2400" baseline="-20000" smtClean="0">
                <a:solidFill>
                  <a:srgbClr val="CCFF33"/>
                </a:solidFill>
              </a:rPr>
              <a:t>2</a:t>
            </a:r>
            <a:r>
              <a:rPr lang="en-US" sz="2400" smtClean="0">
                <a:solidFill>
                  <a:srgbClr val="CCFF33"/>
                </a:solidFill>
              </a:rPr>
              <a:t> (g) </a:t>
            </a:r>
            <a:r>
              <a:rPr lang="en-US" sz="2400" smtClean="0">
                <a:solidFill>
                  <a:srgbClr val="CCFF33"/>
                </a:solidFill>
                <a:sym typeface="Wingdings" pitchFamily="2" charset="2"/>
              </a:rPr>
              <a:t> </a:t>
            </a:r>
            <a:r>
              <a:rPr lang="en-US" sz="2400" smtClean="0">
                <a:solidFill>
                  <a:srgbClr val="CCFF33"/>
                </a:solidFill>
              </a:rPr>
              <a:t>2 SO</a:t>
            </a:r>
            <a:r>
              <a:rPr lang="en-US" sz="2400" baseline="-20000" smtClean="0">
                <a:solidFill>
                  <a:srgbClr val="CCFF33"/>
                </a:solidFill>
              </a:rPr>
              <a:t>2</a:t>
            </a:r>
            <a:r>
              <a:rPr lang="en-US" sz="2400" smtClean="0">
                <a:solidFill>
                  <a:srgbClr val="CCFF33"/>
                </a:solidFill>
              </a:rPr>
              <a:t> (g)       </a:t>
            </a:r>
            <a:r>
              <a:rPr lang="en-US" sz="2400" smtClean="0">
                <a:solidFill>
                  <a:srgbClr val="CCFF33"/>
                </a:solidFill>
                <a:latin typeface="Symbol" pitchFamily="18" charset="2"/>
                <a:sym typeface="Wingdings" pitchFamily="2" charset="2"/>
              </a:rPr>
              <a:t>D</a:t>
            </a:r>
            <a:r>
              <a:rPr lang="en-US" sz="2400" smtClean="0">
                <a:solidFill>
                  <a:srgbClr val="CCFF33"/>
                </a:solidFill>
                <a:sym typeface="Wingdings" pitchFamily="2" charset="2"/>
              </a:rPr>
              <a:t>H = -594</a:t>
            </a:r>
            <a:r>
              <a:rPr lang="en-US" sz="2800" smtClean="0">
                <a:solidFill>
                  <a:srgbClr val="CCFF33"/>
                </a:solidFill>
                <a:sym typeface="Wingdings" pitchFamily="2" charset="2"/>
              </a:rPr>
              <a:t> kJ</a:t>
            </a:r>
          </a:p>
        </p:txBody>
      </p:sp>
      <p:sp>
        <p:nvSpPr>
          <p:cNvPr id="25604" name="Line 4"/>
          <p:cNvSpPr>
            <a:spLocks noChangeShapeType="1"/>
          </p:cNvSpPr>
          <p:nvPr/>
        </p:nvSpPr>
        <p:spPr bwMode="auto">
          <a:xfrm flipV="1">
            <a:off x="609600" y="4953000"/>
            <a:ext cx="838200" cy="3810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05" name="Line 5"/>
          <p:cNvSpPr>
            <a:spLocks noChangeShapeType="1"/>
          </p:cNvSpPr>
          <p:nvPr/>
        </p:nvSpPr>
        <p:spPr bwMode="auto">
          <a:xfrm flipV="1">
            <a:off x="5181600" y="4876800"/>
            <a:ext cx="685800" cy="4572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06" name="Line 6"/>
          <p:cNvSpPr>
            <a:spLocks noChangeShapeType="1"/>
          </p:cNvSpPr>
          <p:nvPr/>
        </p:nvSpPr>
        <p:spPr bwMode="auto">
          <a:xfrm flipV="1">
            <a:off x="8001000" y="4876800"/>
            <a:ext cx="457200" cy="3810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07" name="Line 7"/>
          <p:cNvSpPr>
            <a:spLocks noChangeShapeType="1"/>
          </p:cNvSpPr>
          <p:nvPr/>
        </p:nvSpPr>
        <p:spPr bwMode="auto">
          <a:xfrm flipV="1">
            <a:off x="3352800" y="4953000"/>
            <a:ext cx="304800" cy="3048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80" name="Line 8"/>
          <p:cNvSpPr>
            <a:spLocks noChangeShapeType="1"/>
          </p:cNvSpPr>
          <p:nvPr/>
        </p:nvSpPr>
        <p:spPr bwMode="auto">
          <a:xfrm>
            <a:off x="304800" y="3352800"/>
            <a:ext cx="8534400" cy="0"/>
          </a:xfrm>
          <a:prstGeom prst="line">
            <a:avLst/>
          </a:prstGeom>
          <a:noFill/>
          <a:ln w="38100">
            <a:solidFill>
              <a:srgbClr val="CCFF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81" name="Text Box 9"/>
          <p:cNvSpPr txBox="1">
            <a:spLocks noChangeArrowheads="1"/>
          </p:cNvSpPr>
          <p:nvPr/>
        </p:nvSpPr>
        <p:spPr bwMode="auto">
          <a:xfrm>
            <a:off x="8832850" y="6477000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fld id="{1724E214-ED17-4586-B506-D44FC7E865B5}" type="slidenum">
              <a:rPr lang="en-US" sz="1800"/>
              <a:pPr/>
              <a:t>43</a:t>
            </a:fld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6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6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6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6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 animBg="1"/>
      <p:bldP spid="25605" grpId="0" animBg="1"/>
      <p:bldP spid="25606" grpId="0" animBg="1"/>
      <p:bldP spid="2560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65188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b="1" smtClean="0">
                <a:solidFill>
                  <a:srgbClr val="FFFF00"/>
                </a:solidFill>
                <a:latin typeface="Arial Rounded MT Bold" pitchFamily="34" charset="0"/>
              </a:rPr>
              <a:t>Hess Law: Example 2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838200"/>
            <a:ext cx="8763000" cy="5715000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   </a:t>
            </a:r>
            <a:r>
              <a:rPr lang="en-US" sz="2400" smtClean="0"/>
              <a:t>From the following reactions and enthalpy changes: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400" smtClean="0"/>
              <a:t>           2 SO</a:t>
            </a:r>
            <a:r>
              <a:rPr lang="en-US" sz="2400" baseline="-20000" smtClean="0"/>
              <a:t>2</a:t>
            </a:r>
            <a:r>
              <a:rPr lang="en-US" sz="2400" smtClean="0"/>
              <a:t> (g)  + O</a:t>
            </a:r>
            <a:r>
              <a:rPr lang="en-US" sz="2400" baseline="-20000" smtClean="0"/>
              <a:t>2</a:t>
            </a:r>
            <a:r>
              <a:rPr lang="en-US" sz="2400" smtClean="0"/>
              <a:t> (g) </a:t>
            </a:r>
            <a:r>
              <a:rPr lang="en-US" sz="2400" smtClean="0">
                <a:sym typeface="Wingdings" pitchFamily="2" charset="2"/>
              </a:rPr>
              <a:t> 2 SO</a:t>
            </a:r>
            <a:r>
              <a:rPr lang="en-US" sz="2400" baseline="-20000" smtClean="0"/>
              <a:t>3</a:t>
            </a:r>
            <a:r>
              <a:rPr lang="en-US" sz="2400" smtClean="0">
                <a:sym typeface="Wingdings" pitchFamily="2" charset="2"/>
              </a:rPr>
              <a:t> (g)       </a:t>
            </a:r>
            <a:r>
              <a:rPr lang="en-US" sz="2400" smtClean="0">
                <a:latin typeface="Symbol" pitchFamily="18" charset="2"/>
                <a:sym typeface="Wingdings" pitchFamily="2" charset="2"/>
              </a:rPr>
              <a:t>D</a:t>
            </a:r>
            <a:r>
              <a:rPr lang="en-US" sz="2400" smtClean="0">
                <a:sym typeface="Wingdings" pitchFamily="2" charset="2"/>
              </a:rPr>
              <a:t>H = -196 kJ </a:t>
            </a:r>
            <a:r>
              <a:rPr lang="en-US" sz="2400" smtClean="0"/>
              <a:t>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400" smtClean="0"/>
              <a:t>           2 S (s)  +3 O</a:t>
            </a:r>
            <a:r>
              <a:rPr lang="en-US" sz="2400" baseline="-20000" smtClean="0"/>
              <a:t>2</a:t>
            </a:r>
            <a:r>
              <a:rPr lang="en-US" sz="2400" smtClean="0"/>
              <a:t> (g) </a:t>
            </a:r>
            <a:r>
              <a:rPr lang="en-US" sz="2400" smtClean="0">
                <a:sym typeface="Wingdings" pitchFamily="2" charset="2"/>
              </a:rPr>
              <a:t> 2 SO</a:t>
            </a:r>
            <a:r>
              <a:rPr lang="en-US" sz="2400" baseline="-20000" smtClean="0"/>
              <a:t>3</a:t>
            </a:r>
            <a:r>
              <a:rPr lang="en-US" sz="2400" smtClean="0">
                <a:sym typeface="Wingdings" pitchFamily="2" charset="2"/>
              </a:rPr>
              <a:t> (g)          </a:t>
            </a:r>
            <a:r>
              <a:rPr lang="en-US" sz="2400" smtClean="0">
                <a:latin typeface="Symbol" pitchFamily="18" charset="2"/>
                <a:sym typeface="Wingdings" pitchFamily="2" charset="2"/>
              </a:rPr>
              <a:t>D</a:t>
            </a:r>
            <a:r>
              <a:rPr lang="en-US" sz="2400" smtClean="0">
                <a:sym typeface="Wingdings" pitchFamily="2" charset="2"/>
              </a:rPr>
              <a:t>H = -790 kJ</a:t>
            </a:r>
            <a:endParaRPr lang="en-US" sz="240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400" smtClean="0"/>
              <a:t>    Find the enthalpy change for the following reaction: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400" smtClean="0"/>
              <a:t>           S (s)  + O</a:t>
            </a:r>
            <a:r>
              <a:rPr lang="en-US" sz="2400" baseline="-20000" smtClean="0"/>
              <a:t>2</a:t>
            </a:r>
            <a:r>
              <a:rPr lang="en-US" sz="2400" smtClean="0"/>
              <a:t> (g) </a:t>
            </a:r>
            <a:r>
              <a:rPr lang="en-US" sz="2400" smtClean="0">
                <a:sym typeface="Wingdings" pitchFamily="2" charset="2"/>
              </a:rPr>
              <a:t>  SO</a:t>
            </a:r>
            <a:r>
              <a:rPr lang="en-US" sz="2400" baseline="-20000" smtClean="0"/>
              <a:t>2</a:t>
            </a:r>
            <a:r>
              <a:rPr lang="en-US" sz="2400" smtClean="0">
                <a:sym typeface="Wingdings" pitchFamily="2" charset="2"/>
              </a:rPr>
              <a:t> (g)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1400" b="1" smtClean="0">
                <a:sym typeface="Wingdings" pitchFamily="2" charset="2"/>
              </a:rPr>
              <a:t>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smtClean="0">
                <a:sym typeface="Wingdings" pitchFamily="2" charset="2"/>
              </a:rPr>
              <a:t>   </a:t>
            </a:r>
            <a:r>
              <a:rPr lang="en-US" sz="2400" smtClean="0">
                <a:solidFill>
                  <a:srgbClr val="CCFF33"/>
                </a:solidFill>
                <a:sym typeface="Wingdings" pitchFamily="2" charset="2"/>
              </a:rPr>
              <a:t>2 SO</a:t>
            </a:r>
            <a:r>
              <a:rPr lang="en-US" sz="2400" baseline="-20000" smtClean="0">
                <a:solidFill>
                  <a:srgbClr val="CCFF33"/>
                </a:solidFill>
              </a:rPr>
              <a:t>3</a:t>
            </a:r>
            <a:r>
              <a:rPr lang="en-US" sz="2400" smtClean="0">
                <a:solidFill>
                  <a:srgbClr val="CCFF33"/>
                </a:solidFill>
                <a:sym typeface="Wingdings" pitchFamily="2" charset="2"/>
              </a:rPr>
              <a:t> (g)</a:t>
            </a:r>
            <a:r>
              <a:rPr lang="en-US" sz="2400" smtClean="0">
                <a:solidFill>
                  <a:srgbClr val="CCFF33"/>
                </a:solidFill>
              </a:rPr>
              <a:t>   </a:t>
            </a:r>
            <a:r>
              <a:rPr lang="en-US" sz="2400" smtClean="0">
                <a:solidFill>
                  <a:srgbClr val="CCFF33"/>
                </a:solidFill>
                <a:sym typeface="Wingdings" pitchFamily="2" charset="2"/>
              </a:rPr>
              <a:t>   </a:t>
            </a:r>
            <a:r>
              <a:rPr lang="en-US" sz="2400" smtClean="0">
                <a:solidFill>
                  <a:srgbClr val="CCFF33"/>
                </a:solidFill>
              </a:rPr>
              <a:t>2 SO</a:t>
            </a:r>
            <a:r>
              <a:rPr lang="en-US" sz="2400" baseline="-20000" smtClean="0">
                <a:solidFill>
                  <a:srgbClr val="CCFF33"/>
                </a:solidFill>
              </a:rPr>
              <a:t>2</a:t>
            </a:r>
            <a:r>
              <a:rPr lang="en-US" sz="2400" smtClean="0">
                <a:solidFill>
                  <a:srgbClr val="CCFF33"/>
                </a:solidFill>
              </a:rPr>
              <a:t> (g)  + O</a:t>
            </a:r>
            <a:r>
              <a:rPr lang="en-US" sz="2400" baseline="-20000" smtClean="0">
                <a:solidFill>
                  <a:srgbClr val="CCFF33"/>
                </a:solidFill>
              </a:rPr>
              <a:t>2</a:t>
            </a:r>
            <a:r>
              <a:rPr lang="en-US" sz="2400" smtClean="0">
                <a:solidFill>
                  <a:srgbClr val="CCFF33"/>
                </a:solidFill>
              </a:rPr>
              <a:t> (g)</a:t>
            </a:r>
            <a:r>
              <a:rPr lang="en-US" sz="2400" smtClean="0">
                <a:solidFill>
                  <a:srgbClr val="CCFF33"/>
                </a:solidFill>
                <a:sym typeface="Wingdings" pitchFamily="2" charset="2"/>
              </a:rPr>
              <a:t>            </a:t>
            </a:r>
            <a:r>
              <a:rPr lang="en-US" sz="2400" smtClean="0">
                <a:solidFill>
                  <a:srgbClr val="CCFF33"/>
                </a:solidFill>
                <a:latin typeface="Symbol" pitchFamily="18" charset="2"/>
                <a:sym typeface="Wingdings" pitchFamily="2" charset="2"/>
              </a:rPr>
              <a:t>D</a:t>
            </a:r>
            <a:r>
              <a:rPr lang="en-US" sz="2400" smtClean="0">
                <a:solidFill>
                  <a:srgbClr val="CCFF33"/>
                </a:solidFill>
                <a:sym typeface="Wingdings" pitchFamily="2" charset="2"/>
              </a:rPr>
              <a:t>H = +196 kJ </a:t>
            </a:r>
            <a:r>
              <a:rPr lang="en-US" sz="2400" smtClean="0">
                <a:solidFill>
                  <a:srgbClr val="CCFF33"/>
                </a:solidFill>
              </a:rPr>
              <a:t>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400" smtClean="0">
                <a:solidFill>
                  <a:srgbClr val="CCFF33"/>
                </a:solidFill>
              </a:rPr>
              <a:t>   2 S (s)  +3 O</a:t>
            </a:r>
            <a:r>
              <a:rPr lang="en-US" sz="2400" baseline="-20000" smtClean="0">
                <a:solidFill>
                  <a:srgbClr val="CCFF33"/>
                </a:solidFill>
              </a:rPr>
              <a:t>2</a:t>
            </a:r>
            <a:r>
              <a:rPr lang="en-US" sz="2400" smtClean="0">
                <a:solidFill>
                  <a:srgbClr val="CCFF33"/>
                </a:solidFill>
              </a:rPr>
              <a:t> (g)   </a:t>
            </a:r>
            <a:r>
              <a:rPr lang="en-US" sz="2400" smtClean="0">
                <a:solidFill>
                  <a:srgbClr val="CCFF33"/>
                </a:solidFill>
                <a:sym typeface="Wingdings" pitchFamily="2" charset="2"/>
              </a:rPr>
              <a:t>    2 SO</a:t>
            </a:r>
            <a:r>
              <a:rPr lang="en-US" sz="2400" baseline="-20000" smtClean="0">
                <a:solidFill>
                  <a:srgbClr val="CCFF33"/>
                </a:solidFill>
              </a:rPr>
              <a:t>3</a:t>
            </a:r>
            <a:r>
              <a:rPr lang="en-US" sz="2400" smtClean="0">
                <a:solidFill>
                  <a:srgbClr val="CCFF33"/>
                </a:solidFill>
                <a:sym typeface="Wingdings" pitchFamily="2" charset="2"/>
              </a:rPr>
              <a:t> (g)              </a:t>
            </a:r>
            <a:r>
              <a:rPr lang="en-US" sz="2400" smtClean="0">
                <a:solidFill>
                  <a:srgbClr val="CCFF33"/>
                </a:solidFill>
                <a:latin typeface="Symbol" pitchFamily="18" charset="2"/>
                <a:sym typeface="Wingdings" pitchFamily="2" charset="2"/>
              </a:rPr>
              <a:t>D</a:t>
            </a:r>
            <a:r>
              <a:rPr lang="en-US" sz="2400" smtClean="0">
                <a:solidFill>
                  <a:srgbClr val="CCFF33"/>
                </a:solidFill>
                <a:sym typeface="Wingdings" pitchFamily="2" charset="2"/>
              </a:rPr>
              <a:t>H = -790 kJ</a:t>
            </a:r>
            <a:endParaRPr lang="en-US" sz="2400" smtClean="0">
              <a:solidFill>
                <a:srgbClr val="CCFF33"/>
              </a:solidFill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1400" b="1" smtClean="0">
                <a:solidFill>
                  <a:srgbClr val="CCFF33"/>
                </a:solidFill>
                <a:sym typeface="Wingdings" pitchFamily="2" charset="2"/>
              </a:rPr>
              <a:t>--------------------------------------------------------------------------------------------------------------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400" smtClean="0">
                <a:solidFill>
                  <a:srgbClr val="CCFF33"/>
                </a:solidFill>
                <a:sym typeface="Wingdings" pitchFamily="2" charset="2"/>
              </a:rPr>
              <a:t>   2 SO</a:t>
            </a:r>
            <a:r>
              <a:rPr lang="en-US" sz="2400" baseline="-20000" smtClean="0">
                <a:solidFill>
                  <a:srgbClr val="CCFF33"/>
                </a:solidFill>
              </a:rPr>
              <a:t>3</a:t>
            </a:r>
            <a:r>
              <a:rPr lang="en-US" sz="2400" smtClean="0">
                <a:solidFill>
                  <a:srgbClr val="CCFF33"/>
                </a:solidFill>
                <a:sym typeface="Wingdings" pitchFamily="2" charset="2"/>
              </a:rPr>
              <a:t>(</a:t>
            </a:r>
            <a:r>
              <a:rPr lang="en-US" sz="2400" i="1" smtClean="0">
                <a:solidFill>
                  <a:srgbClr val="CCFF33"/>
                </a:solidFill>
                <a:sym typeface="Wingdings" pitchFamily="2" charset="2"/>
              </a:rPr>
              <a:t>g</a:t>
            </a:r>
            <a:r>
              <a:rPr lang="en-US" sz="2400" smtClean="0">
                <a:solidFill>
                  <a:srgbClr val="CCFF33"/>
                </a:solidFill>
                <a:sym typeface="Wingdings" pitchFamily="2" charset="2"/>
              </a:rPr>
              <a:t>)</a:t>
            </a:r>
            <a:r>
              <a:rPr lang="en-US" sz="2400" smtClean="0">
                <a:solidFill>
                  <a:srgbClr val="CCFF33"/>
                </a:solidFill>
              </a:rPr>
              <a:t> +2 S(</a:t>
            </a:r>
            <a:r>
              <a:rPr lang="en-US" sz="2400" i="1" smtClean="0">
                <a:solidFill>
                  <a:srgbClr val="CCFF33"/>
                </a:solidFill>
              </a:rPr>
              <a:t>s</a:t>
            </a:r>
            <a:r>
              <a:rPr lang="en-US" sz="2400" smtClean="0">
                <a:solidFill>
                  <a:srgbClr val="CCFF33"/>
                </a:solidFill>
              </a:rPr>
              <a:t>) + </a:t>
            </a:r>
            <a:r>
              <a:rPr lang="en-US" sz="3600" b="1" baseline="14000" smtClean="0">
                <a:solidFill>
                  <a:srgbClr val="CCFF33"/>
                </a:solidFill>
                <a:sym typeface="Wingdings" pitchFamily="2" charset="2"/>
              </a:rPr>
              <a:t>2</a:t>
            </a:r>
            <a:r>
              <a:rPr lang="en-US" sz="2400" smtClean="0">
                <a:solidFill>
                  <a:srgbClr val="CCFF33"/>
                </a:solidFill>
              </a:rPr>
              <a:t> 3 O</a:t>
            </a:r>
            <a:r>
              <a:rPr lang="en-US" sz="2400" baseline="-20000" smtClean="0">
                <a:solidFill>
                  <a:srgbClr val="CCFF33"/>
                </a:solidFill>
              </a:rPr>
              <a:t>2</a:t>
            </a:r>
            <a:r>
              <a:rPr lang="en-US" sz="2400" smtClean="0">
                <a:solidFill>
                  <a:srgbClr val="CCFF33"/>
                </a:solidFill>
              </a:rPr>
              <a:t> (</a:t>
            </a:r>
            <a:r>
              <a:rPr lang="en-US" sz="2400" i="1" smtClean="0">
                <a:solidFill>
                  <a:srgbClr val="CCFF33"/>
                </a:solidFill>
              </a:rPr>
              <a:t>g</a:t>
            </a:r>
            <a:r>
              <a:rPr lang="en-US" sz="2400" smtClean="0">
                <a:solidFill>
                  <a:srgbClr val="CCFF33"/>
                </a:solidFill>
              </a:rPr>
              <a:t>) </a:t>
            </a:r>
            <a:r>
              <a:rPr lang="en-US" sz="2400" smtClean="0">
                <a:solidFill>
                  <a:srgbClr val="CCFF33"/>
                </a:solidFill>
                <a:sym typeface="Wingdings" pitchFamily="2" charset="2"/>
              </a:rPr>
              <a:t> 2 SO</a:t>
            </a:r>
            <a:r>
              <a:rPr lang="en-US" sz="2400" baseline="-20000" smtClean="0">
                <a:solidFill>
                  <a:srgbClr val="CCFF33"/>
                </a:solidFill>
              </a:rPr>
              <a:t>3</a:t>
            </a:r>
            <a:r>
              <a:rPr lang="en-US" sz="2400" smtClean="0">
                <a:solidFill>
                  <a:srgbClr val="CCFF33"/>
                </a:solidFill>
                <a:sym typeface="Wingdings" pitchFamily="2" charset="2"/>
              </a:rPr>
              <a:t> (</a:t>
            </a:r>
            <a:r>
              <a:rPr lang="en-US" sz="2400" i="1" smtClean="0">
                <a:solidFill>
                  <a:srgbClr val="CCFF33"/>
                </a:solidFill>
                <a:sym typeface="Wingdings" pitchFamily="2" charset="2"/>
              </a:rPr>
              <a:t>g</a:t>
            </a:r>
            <a:r>
              <a:rPr lang="en-US" sz="2400" smtClean="0">
                <a:solidFill>
                  <a:srgbClr val="CCFF33"/>
                </a:solidFill>
                <a:sym typeface="Wingdings" pitchFamily="2" charset="2"/>
              </a:rPr>
              <a:t>)</a:t>
            </a:r>
            <a:r>
              <a:rPr lang="en-US" sz="2400" smtClean="0">
                <a:solidFill>
                  <a:srgbClr val="CCFF33"/>
                </a:solidFill>
              </a:rPr>
              <a:t>+2 SO</a:t>
            </a:r>
            <a:r>
              <a:rPr lang="en-US" sz="2400" baseline="-20000" smtClean="0">
                <a:solidFill>
                  <a:srgbClr val="CCFF33"/>
                </a:solidFill>
              </a:rPr>
              <a:t>2</a:t>
            </a:r>
            <a:r>
              <a:rPr lang="en-US" sz="2400" smtClean="0">
                <a:solidFill>
                  <a:srgbClr val="CCFF33"/>
                </a:solidFill>
              </a:rPr>
              <a:t> (g)  + O</a:t>
            </a:r>
            <a:r>
              <a:rPr lang="en-US" sz="2400" baseline="-20000" smtClean="0">
                <a:solidFill>
                  <a:srgbClr val="CCFF33"/>
                </a:solidFill>
              </a:rPr>
              <a:t>2</a:t>
            </a:r>
            <a:r>
              <a:rPr lang="en-US" sz="2400" smtClean="0">
                <a:solidFill>
                  <a:srgbClr val="CCFF33"/>
                </a:solidFill>
              </a:rPr>
              <a:t> </a:t>
            </a:r>
            <a:r>
              <a:rPr lang="en-US" sz="2400" smtClean="0">
                <a:solidFill>
                  <a:srgbClr val="CCFF33"/>
                </a:solidFill>
                <a:sym typeface="Wingdings" pitchFamily="2" charset="2"/>
              </a:rPr>
              <a:t>(g)            		            			               </a:t>
            </a:r>
            <a:r>
              <a:rPr lang="en-US" sz="2400" smtClean="0">
                <a:solidFill>
                  <a:srgbClr val="CCFF33"/>
                </a:solidFill>
                <a:latin typeface="Symbol" pitchFamily="18" charset="2"/>
                <a:sym typeface="Wingdings" pitchFamily="2" charset="2"/>
              </a:rPr>
              <a:t>D</a:t>
            </a:r>
            <a:r>
              <a:rPr lang="en-US" sz="2400" smtClean="0">
                <a:solidFill>
                  <a:srgbClr val="CCFF33"/>
                </a:solidFill>
                <a:sym typeface="Wingdings" pitchFamily="2" charset="2"/>
              </a:rPr>
              <a:t>H = -594</a:t>
            </a:r>
            <a:r>
              <a:rPr lang="en-US" sz="2800" smtClean="0">
                <a:solidFill>
                  <a:srgbClr val="CCFF33"/>
                </a:solidFill>
                <a:sym typeface="Wingdings" pitchFamily="2" charset="2"/>
              </a:rPr>
              <a:t> kJ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400" smtClean="0">
                <a:solidFill>
                  <a:srgbClr val="CCFF33"/>
                </a:solidFill>
              </a:rPr>
              <a:t>     2 S(s)   +  2 O</a:t>
            </a:r>
            <a:r>
              <a:rPr lang="en-US" sz="2400" baseline="-20000" smtClean="0">
                <a:solidFill>
                  <a:srgbClr val="CCFF33"/>
                </a:solidFill>
              </a:rPr>
              <a:t>2</a:t>
            </a:r>
            <a:r>
              <a:rPr lang="en-US" sz="2400" smtClean="0">
                <a:solidFill>
                  <a:srgbClr val="CCFF33"/>
                </a:solidFill>
              </a:rPr>
              <a:t> (g) </a:t>
            </a:r>
            <a:r>
              <a:rPr lang="en-US" sz="2400" smtClean="0">
                <a:solidFill>
                  <a:srgbClr val="CCFF33"/>
                </a:solidFill>
                <a:sym typeface="Wingdings" pitchFamily="2" charset="2"/>
              </a:rPr>
              <a:t> </a:t>
            </a:r>
            <a:r>
              <a:rPr lang="en-US" sz="2400" smtClean="0">
                <a:solidFill>
                  <a:srgbClr val="CCFF33"/>
                </a:solidFill>
              </a:rPr>
              <a:t>2 SO</a:t>
            </a:r>
            <a:r>
              <a:rPr lang="en-US" sz="2400" baseline="-20000" smtClean="0">
                <a:solidFill>
                  <a:srgbClr val="CCFF33"/>
                </a:solidFill>
              </a:rPr>
              <a:t>2</a:t>
            </a:r>
            <a:r>
              <a:rPr lang="en-US" sz="2400" smtClean="0">
                <a:solidFill>
                  <a:srgbClr val="CCFF33"/>
                </a:solidFill>
              </a:rPr>
              <a:t> (g)       </a:t>
            </a:r>
            <a:r>
              <a:rPr lang="en-US" sz="2400" smtClean="0">
                <a:solidFill>
                  <a:srgbClr val="CCFF33"/>
                </a:solidFill>
                <a:latin typeface="Symbol" pitchFamily="18" charset="2"/>
                <a:sym typeface="Wingdings" pitchFamily="2" charset="2"/>
              </a:rPr>
              <a:t>D</a:t>
            </a:r>
            <a:r>
              <a:rPr lang="en-US" sz="2400" smtClean="0">
                <a:solidFill>
                  <a:srgbClr val="CCFF33"/>
                </a:solidFill>
                <a:sym typeface="Wingdings" pitchFamily="2" charset="2"/>
              </a:rPr>
              <a:t>H = -594</a:t>
            </a:r>
            <a:r>
              <a:rPr lang="en-US" sz="2800" smtClean="0">
                <a:solidFill>
                  <a:srgbClr val="CCFF33"/>
                </a:solidFill>
                <a:sym typeface="Wingdings" pitchFamily="2" charset="2"/>
              </a:rPr>
              <a:t> kJ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400" smtClean="0">
                <a:solidFill>
                  <a:srgbClr val="CCFF33"/>
                </a:solidFill>
              </a:rPr>
              <a:t>         S(s)  +     O</a:t>
            </a:r>
            <a:r>
              <a:rPr lang="en-US" sz="2400" baseline="-20000" smtClean="0">
                <a:solidFill>
                  <a:srgbClr val="CCFF33"/>
                </a:solidFill>
              </a:rPr>
              <a:t>2</a:t>
            </a:r>
            <a:r>
              <a:rPr lang="en-US" sz="2400" smtClean="0">
                <a:solidFill>
                  <a:srgbClr val="CCFF33"/>
                </a:solidFill>
              </a:rPr>
              <a:t> (g) </a:t>
            </a:r>
            <a:r>
              <a:rPr lang="en-US" sz="2400" smtClean="0">
                <a:solidFill>
                  <a:srgbClr val="CCFF33"/>
                </a:solidFill>
                <a:sym typeface="Wingdings" pitchFamily="2" charset="2"/>
              </a:rPr>
              <a:t>     </a:t>
            </a:r>
            <a:r>
              <a:rPr lang="en-US" sz="2400" smtClean="0">
                <a:solidFill>
                  <a:srgbClr val="CCFF33"/>
                </a:solidFill>
              </a:rPr>
              <a:t>SO</a:t>
            </a:r>
            <a:r>
              <a:rPr lang="en-US" sz="2400" baseline="-20000" smtClean="0">
                <a:solidFill>
                  <a:srgbClr val="CCFF33"/>
                </a:solidFill>
              </a:rPr>
              <a:t>2</a:t>
            </a:r>
            <a:r>
              <a:rPr lang="en-US" sz="2400" smtClean="0">
                <a:solidFill>
                  <a:srgbClr val="CCFF33"/>
                </a:solidFill>
              </a:rPr>
              <a:t> (g)</a:t>
            </a:r>
            <a:r>
              <a:rPr lang="en-US" sz="2400" smtClean="0"/>
              <a:t>      </a:t>
            </a:r>
            <a:r>
              <a:rPr lang="en-US" sz="2400" smtClean="0">
                <a:latin typeface="Symbol" pitchFamily="18" charset="2"/>
                <a:sym typeface="Wingdings" pitchFamily="2" charset="2"/>
              </a:rPr>
              <a:t>D</a:t>
            </a:r>
            <a:r>
              <a:rPr lang="en-US" sz="2400" smtClean="0">
                <a:sym typeface="Wingdings" pitchFamily="2" charset="2"/>
              </a:rPr>
              <a:t>H = -297</a:t>
            </a:r>
            <a:r>
              <a:rPr lang="en-US" sz="2800" smtClean="0">
                <a:sym typeface="Wingdings" pitchFamily="2" charset="2"/>
              </a:rPr>
              <a:t> kJ</a:t>
            </a:r>
          </a:p>
        </p:txBody>
      </p:sp>
      <p:sp>
        <p:nvSpPr>
          <p:cNvPr id="55300" name="Line 4"/>
          <p:cNvSpPr>
            <a:spLocks noChangeShapeType="1"/>
          </p:cNvSpPr>
          <p:nvPr/>
        </p:nvSpPr>
        <p:spPr bwMode="auto">
          <a:xfrm flipV="1">
            <a:off x="533400" y="4724400"/>
            <a:ext cx="838200" cy="3810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01" name="Line 5"/>
          <p:cNvSpPr>
            <a:spLocks noChangeShapeType="1"/>
          </p:cNvSpPr>
          <p:nvPr/>
        </p:nvSpPr>
        <p:spPr bwMode="auto">
          <a:xfrm flipV="1">
            <a:off x="5029200" y="4648200"/>
            <a:ext cx="685800" cy="4572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02" name="Line 6"/>
          <p:cNvSpPr>
            <a:spLocks noChangeShapeType="1"/>
          </p:cNvSpPr>
          <p:nvPr/>
        </p:nvSpPr>
        <p:spPr bwMode="auto">
          <a:xfrm flipV="1">
            <a:off x="8001000" y="4724400"/>
            <a:ext cx="457200" cy="3048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03" name="Line 7"/>
          <p:cNvSpPr>
            <a:spLocks noChangeShapeType="1"/>
          </p:cNvSpPr>
          <p:nvPr/>
        </p:nvSpPr>
        <p:spPr bwMode="auto">
          <a:xfrm flipV="1">
            <a:off x="3352800" y="4724400"/>
            <a:ext cx="304800" cy="2286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04" name="Line 8"/>
          <p:cNvSpPr>
            <a:spLocks noChangeShapeType="1"/>
          </p:cNvSpPr>
          <p:nvPr/>
        </p:nvSpPr>
        <p:spPr bwMode="auto">
          <a:xfrm>
            <a:off x="304800" y="3352800"/>
            <a:ext cx="8534400" cy="0"/>
          </a:xfrm>
          <a:prstGeom prst="line">
            <a:avLst/>
          </a:prstGeom>
          <a:noFill/>
          <a:ln w="38100">
            <a:solidFill>
              <a:srgbClr val="CCFF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05" name="Text Box 9"/>
          <p:cNvSpPr txBox="1">
            <a:spLocks noChangeArrowheads="1"/>
          </p:cNvSpPr>
          <p:nvPr/>
        </p:nvSpPr>
        <p:spPr bwMode="auto">
          <a:xfrm>
            <a:off x="8832850" y="6477000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fld id="{3441D5C6-7D4F-4B8F-93F6-25F66529D1E8}" type="slidenum">
              <a:rPr lang="en-US" sz="1800"/>
              <a:pPr/>
              <a:t>44</a:t>
            </a:fld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2286000"/>
            <a:ext cx="8062912" cy="1470025"/>
          </a:xfrm>
        </p:spPr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Good Luck and Have Fun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FFFF00"/>
                </a:solidFill>
                <a:latin typeface="Arial Rounded MT Bold" pitchFamily="34" charset="0"/>
              </a:rPr>
              <a:t>Calorimetry</a:t>
            </a:r>
          </a:p>
        </p:txBody>
      </p:sp>
      <p:sp>
        <p:nvSpPr>
          <p:cNvPr id="7987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3200" b="1" dirty="0" err="1" smtClean="0">
                <a:solidFill>
                  <a:srgbClr val="CCFF33"/>
                </a:solidFill>
              </a:rPr>
              <a:t>Calorimetry</a:t>
            </a:r>
            <a:r>
              <a:rPr lang="en-US" sz="2800" b="1" dirty="0" smtClean="0">
                <a:solidFill>
                  <a:srgbClr val="CCFF33"/>
                </a:solidFill>
              </a:rPr>
              <a:t>: </a:t>
            </a:r>
            <a:r>
              <a:rPr lang="en-US" sz="2800" b="1" dirty="0" smtClean="0"/>
              <a:t>the</a:t>
            </a:r>
            <a:r>
              <a:rPr lang="en-US" sz="2800" b="1" dirty="0" smtClean="0">
                <a:solidFill>
                  <a:srgbClr val="CCFF33"/>
                </a:solidFill>
              </a:rPr>
              <a:t> </a:t>
            </a:r>
            <a:r>
              <a:rPr lang="en-US" sz="2800" b="1" dirty="0" smtClean="0"/>
              <a:t>measurement of heat changes that occur in chemical processes  or reactions.  </a:t>
            </a:r>
          </a:p>
          <a:p>
            <a:pPr eaLnBrk="1" hangingPunct="1">
              <a:defRPr/>
            </a:pPr>
            <a:r>
              <a:rPr lang="en-US" sz="2800" b="1" dirty="0" smtClean="0"/>
              <a:t>The heat change that occurs when a substance absorbs or releases energy is a function of three quantities:</a:t>
            </a:r>
          </a:p>
          <a:p>
            <a:pPr lvl="1" eaLnBrk="1" hangingPunct="1">
              <a:defRPr/>
            </a:pPr>
            <a:r>
              <a:rPr lang="en-US" sz="2400" dirty="0" smtClean="0"/>
              <a:t>The mass</a:t>
            </a:r>
          </a:p>
          <a:p>
            <a:pPr lvl="1" eaLnBrk="1" hangingPunct="1">
              <a:defRPr/>
            </a:pPr>
            <a:r>
              <a:rPr lang="en-US" sz="2400" dirty="0" smtClean="0"/>
              <a:t>The temperature change</a:t>
            </a:r>
          </a:p>
          <a:p>
            <a:pPr lvl="1" eaLnBrk="1" hangingPunct="1">
              <a:defRPr/>
            </a:pPr>
            <a:r>
              <a:rPr lang="en-US" sz="2400" dirty="0" smtClean="0"/>
              <a:t>The heat capacity of the material</a:t>
            </a:r>
          </a:p>
        </p:txBody>
      </p:sp>
      <p:sp>
        <p:nvSpPr>
          <p:cNvPr id="11268" name="Text Box 1028"/>
          <p:cNvSpPr txBox="1">
            <a:spLocks noChangeArrowheads="1"/>
          </p:cNvSpPr>
          <p:nvPr/>
        </p:nvSpPr>
        <p:spPr bwMode="auto">
          <a:xfrm>
            <a:off x="8832850" y="64770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fld id="{B6BF3763-1BB8-4531-9A52-8AC04584B7D9}" type="slidenum">
              <a:rPr lang="en-US" sz="1800"/>
              <a:pPr/>
              <a:t>5</a:t>
            </a:fld>
            <a:endParaRPr lang="en-US" sz="1800"/>
          </a:p>
        </p:txBody>
      </p:sp>
      <p:pic>
        <p:nvPicPr>
          <p:cNvPr id="11269" name="Picture 102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96200" y="4495800"/>
            <a:ext cx="119697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solidFill>
                  <a:srgbClr val="FFFF00"/>
                </a:solidFill>
                <a:latin typeface="Arial Rounded MT Bold" pitchFamily="34" charset="0"/>
              </a:rPr>
              <a:t>Specific Heat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400" b="1" dirty="0" smtClean="0"/>
              <a:t>The ability of a substance to absorb or retain heat varies widely.</a:t>
            </a:r>
          </a:p>
          <a:p>
            <a:pPr eaLnBrk="1" hangingPunct="1">
              <a:defRPr/>
            </a:pPr>
            <a:r>
              <a:rPr lang="en-US" sz="2400" b="1" dirty="0" smtClean="0"/>
              <a:t>The heat capacity depends on the nature of the material.</a:t>
            </a:r>
          </a:p>
          <a:p>
            <a:pPr>
              <a:defRPr/>
            </a:pPr>
            <a:r>
              <a:rPr lang="en-US" sz="2400" b="1" dirty="0" smtClean="0">
                <a:solidFill>
                  <a:srgbClr val="CCFF33"/>
                </a:solidFill>
              </a:rPr>
              <a:t>Specific heat: </a:t>
            </a:r>
            <a:r>
              <a:rPr lang="en-US" sz="2400" b="1" dirty="0" smtClean="0"/>
              <a:t>heat required to raise the temperature of 1 gram of a substance 1 </a:t>
            </a:r>
            <a:r>
              <a:rPr lang="en-US" sz="2400" b="1" baseline="24000" dirty="0" err="1" smtClean="0"/>
              <a:t>o</a:t>
            </a:r>
            <a:r>
              <a:rPr lang="en-US" sz="2400" b="1" dirty="0" err="1" smtClean="0"/>
              <a:t>C</a:t>
            </a:r>
            <a:r>
              <a:rPr lang="en-US" sz="2400" b="1" dirty="0" smtClean="0"/>
              <a:t>  </a:t>
            </a:r>
          </a:p>
          <a:p>
            <a:pPr>
              <a:buNone/>
              <a:defRPr/>
            </a:pPr>
            <a:r>
              <a:rPr lang="en-US" sz="2400" b="1" dirty="0" smtClean="0"/>
              <a:t/>
            </a:r>
            <a:br>
              <a:rPr lang="en-US" sz="2400" b="1" dirty="0" smtClean="0"/>
            </a:br>
            <a:endParaRPr lang="en-US" sz="2400" b="1" dirty="0" smtClean="0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8832850" y="64770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fld id="{A96541FF-8BED-4B0F-963D-7450DD0B883B}" type="slidenum">
              <a:rPr lang="en-US" sz="1800"/>
              <a:pPr/>
              <a:t>6</a:t>
            </a:fld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8358" name="Group 54"/>
          <p:cNvGraphicFramePr>
            <a:graphicFrameLocks noGrp="1"/>
          </p:cNvGraphicFramePr>
          <p:nvPr/>
        </p:nvGraphicFramePr>
        <p:xfrm>
          <a:off x="304800" y="1628775"/>
          <a:ext cx="8534400" cy="4997452"/>
        </p:xfrm>
        <a:graphic>
          <a:graphicData uri="http://schemas.openxmlformats.org/drawingml/2006/table">
            <a:tbl>
              <a:tblPr/>
              <a:tblGrid>
                <a:gridCol w="3163888"/>
                <a:gridCol w="2886075"/>
                <a:gridCol w="2484437"/>
              </a:tblGrid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Substance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  <a:sym typeface="Symbol" pitchFamily="18" charset="2"/>
                        </a:rPr>
                        <a:t>C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J g</a:t>
                      </a:r>
                      <a:r>
                        <a:rPr kumimoji="0" lang="en-US" sz="2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-1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K</a:t>
                      </a:r>
                      <a:r>
                        <a:rPr kumimoji="0" lang="en-US" sz="2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-1</a:t>
                      </a:r>
                      <a:endParaRPr kumimoji="0" lang="en-US" sz="36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FF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  <a:sym typeface="Symbol" pitchFamily="18" charset="2"/>
                        </a:rPr>
                        <a:t>C 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J mol</a:t>
                      </a:r>
                      <a:r>
                        <a:rPr kumimoji="0" lang="en-US" sz="2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-1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K</a:t>
                      </a:r>
                      <a:r>
                        <a:rPr kumimoji="0" lang="en-US" sz="2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-1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6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Water (liquid)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4.184  </a:t>
                      </a:r>
                      <a:endParaRPr kumimoji="0" lang="en-US" sz="2400" b="1" i="0" u="none" strike="noStrike" cap="none" normalizeH="0" baseline="3000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75.327  </a:t>
                      </a:r>
                      <a:endParaRPr kumimoji="0" lang="en-US" sz="2400" b="1" i="0" u="none" strike="noStrike" cap="none" normalizeH="0" baseline="3000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6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Water (steam)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2.080  </a:t>
                      </a:r>
                      <a:endParaRPr kumimoji="0" lang="en-US" sz="2400" b="1" i="0" u="none" strike="noStrike" cap="none" normalizeH="0" baseline="3000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37.47  </a:t>
                      </a:r>
                      <a:endParaRPr kumimoji="0" lang="en-US" sz="2400" b="1" i="0" u="none" strike="noStrike" cap="none" normalizeH="0" baseline="3000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8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Water (ice)          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2.050  </a:t>
                      </a:r>
                      <a:endParaRPr kumimoji="0" lang="en-US" sz="2400" b="1" i="0" u="none" strike="noStrike" cap="none" normalizeH="0" baseline="3000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38.09  </a:t>
                      </a:r>
                      <a:endParaRPr kumimoji="0" lang="en-US" sz="2400" b="1" i="0" u="none" strike="noStrike" cap="none" normalizeH="0" baseline="3000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8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Copper</a:t>
                      </a:r>
                      <a:endParaRPr kumimoji="0" lang="en-US" sz="24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0.385  </a:t>
                      </a:r>
                      <a:endParaRPr kumimoji="0" lang="en-US" sz="2400" b="1" i="0" u="none" strike="noStrike" cap="none" normalizeH="0" baseline="3000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24.47  </a:t>
                      </a:r>
                      <a:endParaRPr kumimoji="0" lang="en-US" sz="2400" b="1" i="0" u="none" strike="noStrike" cap="none" normalizeH="0" baseline="3000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7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Aluminum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0.897  </a:t>
                      </a:r>
                      <a:endParaRPr kumimoji="0" lang="en-US" sz="2400" b="1" i="0" u="none" strike="noStrike" cap="none" normalizeH="0" baseline="3000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24.2   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8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Ethanol 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2.44 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112 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8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Lead 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0.127 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26.4 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8344" name="Rectangle 40"/>
          <p:cNvSpPr>
            <a:spLocks noChangeArrowheads="1"/>
          </p:cNvSpPr>
          <p:nvPr/>
        </p:nvSpPr>
        <p:spPr bwMode="auto">
          <a:xfrm>
            <a:off x="457200" y="277813"/>
            <a:ext cx="8229600" cy="94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Specific Heat values for Some Common Substances</a:t>
            </a:r>
          </a:p>
        </p:txBody>
      </p:sp>
      <p:sp>
        <p:nvSpPr>
          <p:cNvPr id="13353" name="Text Box 41"/>
          <p:cNvSpPr txBox="1">
            <a:spLocks noChangeArrowheads="1"/>
          </p:cNvSpPr>
          <p:nvPr/>
        </p:nvSpPr>
        <p:spPr bwMode="auto">
          <a:xfrm>
            <a:off x="8832850" y="6477000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fld id="{9454F0E6-6C23-4488-B5DB-6204D4FD06AF}" type="slidenum">
              <a:rPr lang="en-US" sz="1800"/>
              <a:pPr/>
              <a:t>7</a:t>
            </a:fld>
            <a:endParaRPr lang="en-US" sz="1800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FFFF00"/>
                </a:solidFill>
                <a:latin typeface="Arial Rounded MT Bold" pitchFamily="34" charset="0"/>
              </a:rPr>
              <a:t>Heat Changes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524000"/>
            <a:ext cx="7315200" cy="43434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The heat equation may be stated as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4400" b="1" smtClean="0">
                <a:solidFill>
                  <a:srgbClr val="CCFF33"/>
                </a:solidFill>
                <a:latin typeface="Symbol" pitchFamily="18" charset="2"/>
              </a:rPr>
              <a:t>D</a:t>
            </a:r>
            <a:r>
              <a:rPr lang="en-US" sz="4400" b="1" smtClean="0">
                <a:solidFill>
                  <a:srgbClr val="CCFF33"/>
                </a:solidFill>
              </a:rPr>
              <a:t>Q  =  m C </a:t>
            </a:r>
            <a:r>
              <a:rPr lang="en-US" sz="4400" b="1" smtClean="0">
                <a:solidFill>
                  <a:srgbClr val="CCFF33"/>
                </a:solidFill>
                <a:latin typeface="Symbol" pitchFamily="18" charset="2"/>
              </a:rPr>
              <a:t>D</a:t>
            </a:r>
            <a:r>
              <a:rPr lang="en-US" sz="4400" b="1" smtClean="0">
                <a:solidFill>
                  <a:srgbClr val="CCFF33"/>
                </a:solidFill>
              </a:rPr>
              <a:t>T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where: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sz="2800" smtClean="0">
                <a:latin typeface="Symbol" pitchFamily="18" charset="2"/>
              </a:rPr>
              <a:t>D</a:t>
            </a:r>
            <a:r>
              <a:rPr lang="en-US" sz="2800" smtClean="0"/>
              <a:t>Q  = Change in heat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sz="2800" smtClean="0"/>
              <a:t>m    =  mass in grams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sz="2800" smtClean="0"/>
              <a:t>C     = specific heat in J g</a:t>
            </a:r>
            <a:r>
              <a:rPr lang="en-US" sz="2800" baseline="30000" smtClean="0"/>
              <a:t>-1</a:t>
            </a:r>
            <a:r>
              <a:rPr lang="en-US" sz="2800" smtClean="0"/>
              <a:t> </a:t>
            </a:r>
            <a:r>
              <a:rPr lang="en-US" sz="2800" baseline="30000" smtClean="0"/>
              <a:t>o</a:t>
            </a:r>
            <a:r>
              <a:rPr lang="en-US" sz="2800" smtClean="0"/>
              <a:t>C</a:t>
            </a:r>
            <a:r>
              <a:rPr lang="en-US" sz="2800" baseline="30000" smtClean="0"/>
              <a:t>-1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sz="2800" smtClean="0">
                <a:latin typeface="Symbol" pitchFamily="18" charset="2"/>
              </a:rPr>
              <a:t>D</a:t>
            </a:r>
            <a:r>
              <a:rPr lang="en-US" sz="2800" smtClean="0"/>
              <a:t>T   =  Temperature change</a:t>
            </a:r>
            <a:endParaRPr lang="en-US" sz="2000" smtClean="0"/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8832850" y="64770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fld id="{4BBEE7FF-F8C2-4796-9A86-4AC9EE745E40}" type="slidenum">
              <a:rPr lang="en-US" sz="1800"/>
              <a:pPr/>
              <a:t>8</a:t>
            </a:fld>
            <a:endParaRPr lang="en-US" sz="1800"/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272775">
            <a:off x="304800" y="5029200"/>
            <a:ext cx="1373188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FFFF00"/>
                </a:solidFill>
                <a:latin typeface="Arial Rounded MT Bold" pitchFamily="34" charset="0"/>
              </a:rPr>
              <a:t>Temperature Changes </a:t>
            </a:r>
          </a:p>
        </p:txBody>
      </p:sp>
      <p:sp>
        <p:nvSpPr>
          <p:cNvPr id="78854" name="Rectangle 6"/>
          <p:cNvSpPr>
            <a:spLocks noGrp="1" noChangeArrowheads="1"/>
          </p:cNvSpPr>
          <p:nvPr>
            <p:ph idx="1"/>
          </p:nvPr>
        </p:nvSpPr>
        <p:spPr>
          <a:xfrm>
            <a:off x="304800" y="1219200"/>
            <a:ext cx="4191000" cy="52578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b="1" dirty="0" smtClean="0"/>
              <a:t>Measuring the temperature change in a </a:t>
            </a:r>
            <a:r>
              <a:rPr lang="en-US" sz="2400" b="1" dirty="0" err="1" smtClean="0"/>
              <a:t>calorimetry</a:t>
            </a:r>
            <a:r>
              <a:rPr lang="en-US" sz="2400" b="1" dirty="0" smtClean="0"/>
              <a:t> experiment can be difficult since the </a:t>
            </a:r>
            <a:r>
              <a:rPr lang="en-US" sz="2400" b="1" u="sng" dirty="0" smtClean="0">
                <a:solidFill>
                  <a:srgbClr val="00B0F0"/>
                </a:solidFill>
              </a:rPr>
              <a:t>system is losing heat to the surroundings even as it is generating heat.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800" b="1" dirty="0" smtClean="0"/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b="1" dirty="0" smtClean="0"/>
              <a:t>By plotting a graph of </a:t>
            </a:r>
            <a:r>
              <a:rPr lang="en-US" sz="2400" b="1" u="sng" dirty="0" smtClean="0">
                <a:solidFill>
                  <a:srgbClr val="C00000"/>
                </a:solidFill>
              </a:rPr>
              <a:t>time vs. temperature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smtClean="0"/>
              <a:t>it is possible to </a:t>
            </a:r>
            <a:r>
              <a:rPr lang="en-US" sz="2400" b="1" u="sng" dirty="0" smtClean="0">
                <a:solidFill>
                  <a:srgbClr val="C00000"/>
                </a:solidFill>
              </a:rPr>
              <a:t>extrapolate</a:t>
            </a:r>
            <a:r>
              <a:rPr lang="en-US" sz="2400" b="1" dirty="0" smtClean="0"/>
              <a:t> back to what the </a:t>
            </a:r>
            <a:r>
              <a:rPr lang="en-US" sz="2400" b="1" u="sng" dirty="0" smtClean="0">
                <a:solidFill>
                  <a:srgbClr val="C00000"/>
                </a:solidFill>
              </a:rPr>
              <a:t>maximum</a:t>
            </a:r>
            <a:r>
              <a:rPr lang="en-US" sz="2400" b="1" u="sng" dirty="0" smtClean="0"/>
              <a:t> </a:t>
            </a:r>
            <a:r>
              <a:rPr lang="en-US" sz="2400" b="1" u="sng" dirty="0" smtClean="0">
                <a:solidFill>
                  <a:srgbClr val="C00000"/>
                </a:solidFill>
              </a:rPr>
              <a:t>temperature would have been </a:t>
            </a:r>
            <a:r>
              <a:rPr lang="en-US" sz="2400" b="1" dirty="0" smtClean="0"/>
              <a:t>had the system not been </a:t>
            </a:r>
            <a:r>
              <a:rPr lang="en-US" sz="2400" b="1" u="sng" dirty="0" smtClean="0">
                <a:solidFill>
                  <a:srgbClr val="C00000"/>
                </a:solidFill>
              </a:rPr>
              <a:t>losing heat to the surroundings.</a:t>
            </a: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8832850" y="6477000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fld id="{503E039A-B574-4995-B6B2-155BE7372771}" type="slidenum">
              <a:rPr lang="en-US" sz="1800"/>
              <a:pPr/>
              <a:t>9</a:t>
            </a:fld>
            <a:endParaRPr lang="en-US" sz="1800"/>
          </a:p>
        </p:txBody>
      </p:sp>
      <p:sp>
        <p:nvSpPr>
          <p:cNvPr id="78855" name="Text Box 7"/>
          <p:cNvSpPr txBox="1">
            <a:spLocks noChangeArrowheads="1"/>
          </p:cNvSpPr>
          <p:nvPr/>
        </p:nvSpPr>
        <p:spPr bwMode="auto">
          <a:xfrm>
            <a:off x="5334000" y="6232525"/>
            <a:ext cx="32559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 time v temperature graph</a:t>
            </a:r>
          </a:p>
        </p:txBody>
      </p:sp>
      <p:graphicFrame>
        <p:nvGraphicFramePr>
          <p:cNvPr id="78856" name="Object 8"/>
          <p:cNvGraphicFramePr>
            <a:graphicFrameLocks noChangeAspect="1"/>
          </p:cNvGraphicFramePr>
          <p:nvPr/>
        </p:nvGraphicFramePr>
        <p:xfrm>
          <a:off x="4776788" y="1443038"/>
          <a:ext cx="4138612" cy="4576762"/>
        </p:xfrm>
        <a:graphic>
          <a:graphicData uri="http://schemas.openxmlformats.org/presentationml/2006/ole">
            <p:oleObj spid="_x0000_s1026" name="Bitmap Image" r:id="rId3" imgW="3866667" imgH="4277322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88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8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8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7713</TotalTime>
  <Words>2657</Words>
  <Application>Microsoft Office PowerPoint</Application>
  <PresentationFormat>On-screen Show (4:3)</PresentationFormat>
  <Paragraphs>385</Paragraphs>
  <Slides>45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7" baseType="lpstr">
      <vt:lpstr>Verve</vt:lpstr>
      <vt:lpstr>Bitmap Image</vt:lpstr>
      <vt:lpstr>Energy and Chemical Reactions </vt:lpstr>
      <vt:lpstr>Heat and Temperature</vt:lpstr>
      <vt:lpstr>Factors Affecting Heat Quantities</vt:lpstr>
      <vt:lpstr>Heat Quantities</vt:lpstr>
      <vt:lpstr>Calorimetry</vt:lpstr>
      <vt:lpstr>Specific Heat</vt:lpstr>
      <vt:lpstr>Slide 7</vt:lpstr>
      <vt:lpstr>Heat Changes</vt:lpstr>
      <vt:lpstr>Temperature Changes </vt:lpstr>
      <vt:lpstr>Heat  Transfer Problem 1</vt:lpstr>
      <vt:lpstr>Heat  Transfer Problem 2</vt:lpstr>
      <vt:lpstr>Chemical Reactions</vt:lpstr>
      <vt:lpstr>Energy Changes</vt:lpstr>
      <vt:lpstr>Exothermic and Endothermic Processes</vt:lpstr>
      <vt:lpstr>Energy Changes in endothermic and exothermic processes</vt:lpstr>
      <vt:lpstr>Enthalpy  Calculations</vt:lpstr>
      <vt:lpstr>Enthalpy</vt:lpstr>
      <vt:lpstr>Enthalpy</vt:lpstr>
      <vt:lpstr>Enthalpy</vt:lpstr>
      <vt:lpstr>Enthalpy Changes</vt:lpstr>
      <vt:lpstr>Energy and Enthalpy Changes</vt:lpstr>
      <vt:lpstr>Measuring Enthalpy</vt:lpstr>
      <vt:lpstr>Standard Conditions</vt:lpstr>
      <vt:lpstr>Standard State</vt:lpstr>
      <vt:lpstr>Bond Enthalpies</vt:lpstr>
      <vt:lpstr>Bond Enthalpies</vt:lpstr>
      <vt:lpstr>Bond Enthalpy Table</vt:lpstr>
      <vt:lpstr>Bond Enthalpies</vt:lpstr>
      <vt:lpstr>Bond Enthalpy Calculations</vt:lpstr>
      <vt:lpstr>Hess Law and Enthalpy Calculations</vt:lpstr>
      <vt:lpstr>Standard Enthalpy Changes</vt:lpstr>
      <vt:lpstr>Calculating Enthalpy from tables</vt:lpstr>
      <vt:lpstr>Enthalpies of Formation</vt:lpstr>
      <vt:lpstr>Calculating Enthalpy from tables</vt:lpstr>
      <vt:lpstr>Sample Problem 1</vt:lpstr>
      <vt:lpstr>Sample Problem 2</vt:lpstr>
      <vt:lpstr>Some things to Remember</vt:lpstr>
      <vt:lpstr>Hess’ Law – Indirect Enthalpy Calculations by Rearranging Reactions</vt:lpstr>
      <vt:lpstr>Techniques</vt:lpstr>
      <vt:lpstr>Hess’ Law: Example 1</vt:lpstr>
      <vt:lpstr>Hess’ Law: Example 1</vt:lpstr>
      <vt:lpstr>Hess Law: Example 2</vt:lpstr>
      <vt:lpstr>Hess Law Example 2</vt:lpstr>
      <vt:lpstr>Hess Law: Example 2</vt:lpstr>
      <vt:lpstr>Good Luck and Have Fun</vt:lpstr>
    </vt:vector>
  </TitlesOfParts>
  <Company>none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Energy and Chemical Reactions </dc:title>
  <dc:creator> L. Scheffler</dc:creator>
  <cp:lastModifiedBy>saffinito</cp:lastModifiedBy>
  <cp:revision>90</cp:revision>
  <dcterms:created xsi:type="dcterms:W3CDTF">2004-12-28T17:37:53Z</dcterms:created>
  <dcterms:modified xsi:type="dcterms:W3CDTF">2010-05-25T12:11:39Z</dcterms:modified>
</cp:coreProperties>
</file>